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2" r:id="rId7"/>
    <p:sldId id="261"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0" autoAdjust="0"/>
  </p:normalViewPr>
  <p:slideViewPr>
    <p:cSldViewPr>
      <p:cViewPr>
        <p:scale>
          <a:sx n="66" d="100"/>
          <a:sy n="66" d="100"/>
        </p:scale>
        <p:origin x="390" y="3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27464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2998738"/>
            <a:ext cx="8610600" cy="2308324"/>
          </a:xfrm>
          <a:prstGeom prst="rect">
            <a:avLst/>
          </a:prstGeom>
          <a:noFill/>
        </p:spPr>
        <p:txBody>
          <a:bodyPr wrap="square" rtlCol="0">
            <a:spAutoFit/>
          </a:bodyPr>
          <a:lstStyle/>
          <a:p>
            <a:r>
              <a:rPr lang="en-US" sz="2400" dirty="0"/>
              <a:t>STUDENT NAME</a:t>
            </a:r>
            <a:r>
              <a:rPr lang="en-US" sz="2400" dirty="0" smtClean="0"/>
              <a:t>: FAIROZ NAHATH.A</a:t>
            </a:r>
            <a:endParaRPr lang="en-US" sz="2400" dirty="0"/>
          </a:p>
          <a:p>
            <a:r>
              <a:rPr lang="en-US" sz="2400" dirty="0"/>
              <a:t>REGISTER NO</a:t>
            </a:r>
            <a:r>
              <a:rPr lang="en-US" sz="2400" dirty="0" smtClean="0"/>
              <a:t>: 312217187</a:t>
            </a:r>
          </a:p>
          <a:p>
            <a:r>
              <a:rPr lang="en-US" sz="2400" dirty="0" smtClean="0"/>
              <a:t>NM USERNAME: asunm1659312217187</a:t>
            </a:r>
            <a:endParaRPr lang="en-US" sz="2400" dirty="0"/>
          </a:p>
          <a:p>
            <a:r>
              <a:rPr lang="en-US" sz="2400" dirty="0"/>
              <a:t>DEPARTMENT</a:t>
            </a:r>
            <a:r>
              <a:rPr lang="en-US" sz="2400" dirty="0" smtClean="0"/>
              <a:t>: B.COM(GENERAL)</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224151"/>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4" name="object 3"/>
          <p:cNvSpPr/>
          <p:nvPr/>
        </p:nvSpPr>
        <p:spPr>
          <a:xfrm>
            <a:off x="457200" y="668503"/>
            <a:ext cx="8762999" cy="5996604"/>
          </a:xfrm>
          <a:custGeom>
            <a:avLst/>
            <a:gdLst/>
            <a:ahLst/>
            <a:cxnLst/>
            <a:rect l="l" t="t" r="r" b="b"/>
            <a:pathLst>
              <a:path w="457200" h="457200">
                <a:moveTo>
                  <a:pt x="457200" y="0"/>
                </a:moveTo>
                <a:lnTo>
                  <a:pt x="0" y="0"/>
                </a:lnTo>
                <a:lnTo>
                  <a:pt x="0" y="457200"/>
                </a:lnTo>
                <a:lnTo>
                  <a:pt x="457200" y="457200"/>
                </a:lnTo>
                <a:lnTo>
                  <a:pt x="457200" y="0"/>
                </a:lnTo>
                <a:close/>
              </a:path>
            </a:pathLst>
          </a:custGeom>
          <a:ln>
            <a:noFill/>
          </a:ln>
        </p:spPr>
        <p:style>
          <a:lnRef idx="2">
            <a:schemeClr val="dk1"/>
          </a:lnRef>
          <a:fillRef idx="1">
            <a:schemeClr val="lt1"/>
          </a:fillRef>
          <a:effectRef idx="0">
            <a:schemeClr val="dk1"/>
          </a:effectRef>
          <a:fontRef idx="minor">
            <a:schemeClr val="dk1"/>
          </a:fontRef>
        </p:style>
        <p:txBody>
          <a:bodyPr wrap="square" lIns="0" tIns="0" rIns="0" bIns="0" rtlCol="0"/>
          <a:lstStyle/>
          <a:p>
            <a:endParaRPr lang="en-US" b="1" dirty="0" smtClean="0"/>
          </a:p>
          <a:p>
            <a:r>
              <a:rPr lang="en-US" b="1" dirty="0" smtClean="0"/>
              <a:t>1</a:t>
            </a:r>
            <a:r>
              <a:rPr lang="en-US" b="1" dirty="0"/>
              <a:t>. Define the Objectives and Metrics</a:t>
            </a:r>
          </a:p>
          <a:p>
            <a:r>
              <a:rPr lang="en-US" b="1" dirty="0"/>
              <a:t>a. Objectives:</a:t>
            </a:r>
            <a:endParaRPr lang="en-US" dirty="0"/>
          </a:p>
          <a:p>
            <a:r>
              <a:rPr lang="en-US" b="1" dirty="0"/>
              <a:t>Performance Tracking:</a:t>
            </a:r>
            <a:r>
              <a:rPr lang="en-US" dirty="0"/>
              <a:t> Monitor and assess employee performance.</a:t>
            </a:r>
          </a:p>
          <a:p>
            <a:r>
              <a:rPr lang="en-US" b="1" dirty="0"/>
              <a:t>Identify Improvement Areas:</a:t>
            </a:r>
            <a:r>
              <a:rPr lang="en-US" dirty="0"/>
              <a:t> Pinpoint strengths and areas needing development.</a:t>
            </a:r>
          </a:p>
          <a:p>
            <a:r>
              <a:rPr lang="en-US" b="1" dirty="0"/>
              <a:t>Align with Goals:</a:t>
            </a:r>
            <a:r>
              <a:rPr lang="en-US" dirty="0"/>
              <a:t> Ensure employee performance aligns with organizational goals.</a:t>
            </a:r>
          </a:p>
          <a:p>
            <a:r>
              <a:rPr lang="en-US" b="1" dirty="0"/>
              <a:t>b. Metrics:</a:t>
            </a:r>
            <a:endParaRPr lang="en-US" dirty="0"/>
          </a:p>
          <a:p>
            <a:r>
              <a:rPr lang="en-US" b="1" dirty="0"/>
              <a:t>Productivity</a:t>
            </a:r>
            <a:r>
              <a:rPr lang="en-US" dirty="0"/>
              <a:t>: Output and efficiency metrics.</a:t>
            </a:r>
          </a:p>
          <a:p>
            <a:r>
              <a:rPr lang="en-US" b="1" dirty="0"/>
              <a:t>Quality of Work</a:t>
            </a:r>
            <a:r>
              <a:rPr lang="en-US" dirty="0"/>
              <a:t>: Accuracy and attention to detail.</a:t>
            </a:r>
          </a:p>
          <a:p>
            <a:r>
              <a:rPr lang="en-US" b="1" dirty="0"/>
              <a:t>Attendance</a:t>
            </a:r>
            <a:r>
              <a:rPr lang="en-US" dirty="0"/>
              <a:t>: Punctuality and absences.</a:t>
            </a:r>
          </a:p>
          <a:p>
            <a:r>
              <a:rPr lang="en-US" b="1" dirty="0"/>
              <a:t>Teamwork</a:t>
            </a:r>
            <a:r>
              <a:rPr lang="en-US" dirty="0"/>
              <a:t>: Collaboration and communication.</a:t>
            </a:r>
          </a:p>
          <a:p>
            <a:r>
              <a:rPr lang="en-US" b="1" dirty="0"/>
              <a:t>Goals Achievement</a:t>
            </a:r>
            <a:r>
              <a:rPr lang="en-US" dirty="0"/>
              <a:t>: Achievement of predefined goals.</a:t>
            </a:r>
          </a:p>
          <a:p>
            <a:r>
              <a:rPr lang="en-US" b="1" dirty="0"/>
              <a:t>Customer Feedback</a:t>
            </a:r>
            <a:r>
              <a:rPr lang="en-US" dirty="0"/>
              <a:t>: Quality of customer service or client interactions.</a:t>
            </a:r>
          </a:p>
          <a:p>
            <a:r>
              <a:rPr lang="en-US" b="1" dirty="0"/>
              <a:t>2. Set Up the Scorecard Structure</a:t>
            </a:r>
          </a:p>
          <a:p>
            <a:r>
              <a:rPr lang="en-US" b="1" dirty="0"/>
              <a:t>a. Create Main Scorecard Sheet</a:t>
            </a:r>
            <a:endParaRPr lang="en-US" dirty="0"/>
          </a:p>
          <a:p>
            <a:r>
              <a:rPr lang="en-US" b="1" dirty="0"/>
              <a:t>Headers</a:t>
            </a:r>
            <a:r>
              <a:rPr lang="en-US" dirty="0"/>
              <a:t>: Define columns for key information.</a:t>
            </a:r>
          </a:p>
          <a:p>
            <a:pPr lvl="1"/>
            <a:r>
              <a:rPr lang="en-US" b="1" dirty="0"/>
              <a:t>A1</a:t>
            </a:r>
            <a:r>
              <a:rPr lang="en-US" dirty="0"/>
              <a:t>: Employee ID</a:t>
            </a:r>
          </a:p>
          <a:p>
            <a:pPr lvl="1"/>
            <a:r>
              <a:rPr lang="en-US" b="1" dirty="0"/>
              <a:t>B1</a:t>
            </a:r>
            <a:r>
              <a:rPr lang="en-US" dirty="0"/>
              <a:t>: Employee Name</a:t>
            </a:r>
          </a:p>
          <a:p>
            <a:pPr lvl="1"/>
            <a:r>
              <a:rPr lang="en-US" b="1" dirty="0"/>
              <a:t>C1</a:t>
            </a:r>
            <a:r>
              <a:rPr lang="en-US" dirty="0"/>
              <a:t>: Department</a:t>
            </a:r>
          </a:p>
          <a:p>
            <a:pPr lvl="1"/>
            <a:r>
              <a:rPr lang="en-US" b="1" dirty="0"/>
              <a:t>D1</a:t>
            </a:r>
            <a:r>
              <a:rPr lang="en-US" dirty="0"/>
              <a:t>: Position</a:t>
            </a:r>
          </a:p>
          <a:p>
            <a:pPr lvl="1"/>
            <a:r>
              <a:rPr lang="en-US" b="1" dirty="0"/>
              <a:t>E1</a:t>
            </a:r>
            <a:r>
              <a:rPr lang="en-US" dirty="0"/>
              <a:t>: Review Period</a:t>
            </a:r>
          </a:p>
          <a:p>
            <a:pPr lvl="1"/>
            <a:r>
              <a:rPr lang="en-US" b="1" dirty="0"/>
              <a:t>F1</a:t>
            </a:r>
            <a:r>
              <a:rPr lang="en-US" dirty="0"/>
              <a:t>: Metric</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4400" y="2057400"/>
            <a:ext cx="8541068" cy="2677656"/>
          </a:xfrm>
          <a:prstGeom prst="rect">
            <a:avLst/>
          </a:prstGeom>
          <a:noFill/>
        </p:spPr>
        <p:txBody>
          <a:bodyPr wrap="square" rtlCol="0">
            <a:spAutoFit/>
          </a:bodyPr>
          <a:lstStyle/>
          <a:p>
            <a:r>
              <a:rPr lang="en-US" sz="2400" b="1" dirty="0"/>
              <a:t>Conclusion: Creating an Employee Performance Scorecard in Excel</a:t>
            </a:r>
          </a:p>
          <a:p>
            <a:r>
              <a:rPr lang="en-US" sz="2400" dirty="0"/>
              <a:t>Developing an employee performance scorecard in Excel is a valuable approach to managing and evaluating employee performance. Here’s a summary of the key steps and considerations for successfully implementing a performance scorecard </a:t>
            </a:r>
            <a:r>
              <a:rPr lang="en-US" sz="2400" dirty="0" smtClean="0"/>
              <a:t>model.</a:t>
            </a:r>
            <a:endParaRPr lang="en-US" sz="2400" dirty="0"/>
          </a:p>
          <a:p>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10550" y="272369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04799" y="1833041"/>
            <a:ext cx="8008307" cy="4872037"/>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dk1"/>
          </a:lnRef>
          <a:fillRef idx="1">
            <a:schemeClr val="lt1"/>
          </a:fillRef>
          <a:effectRef idx="0">
            <a:schemeClr val="dk1"/>
          </a:effectRef>
          <a:fontRef idx="minor">
            <a:schemeClr val="dk1"/>
          </a:fontRef>
        </p:style>
        <p:txBody>
          <a:bodyPr wrap="square" lIns="0" tIns="0" rIns="0" bIns="0" rtlCol="0"/>
          <a:lstStyle/>
          <a:p>
            <a:r>
              <a:rPr lang="en-US" b="1" dirty="0"/>
              <a:t>Problem Statement: Employee Performance Scorecard in </a:t>
            </a:r>
            <a:r>
              <a:rPr lang="en-US" b="1" dirty="0" smtClean="0"/>
              <a:t>Excel</a:t>
            </a:r>
          </a:p>
          <a:p>
            <a:endParaRPr lang="en-US" b="1" dirty="0"/>
          </a:p>
          <a:p>
            <a:r>
              <a:rPr lang="en-US" b="1" dirty="0"/>
              <a:t>Objective:</a:t>
            </a:r>
            <a:r>
              <a:rPr lang="en-US" dirty="0"/>
              <a:t> Develop an Excel-based Employee Performance Scorecard to systematically evaluate and track employee performance across various metrics, providing a comprehensive view of individual and team contributions</a:t>
            </a:r>
            <a:r>
              <a:rPr lang="en-US" dirty="0" smtClean="0"/>
              <a:t>.</a:t>
            </a:r>
          </a:p>
          <a:p>
            <a:endParaRPr lang="en-US" dirty="0"/>
          </a:p>
          <a:p>
            <a:r>
              <a:rPr lang="en-US" b="1" dirty="0"/>
              <a:t>Background:</a:t>
            </a:r>
            <a:r>
              <a:rPr lang="en-US" dirty="0"/>
              <a:t> The organization aims to enhance performance management by implementing a standardized approach for assessing employee performance. The current system lacks structure and consistency, leading to inefficiencies in tracking progress and identifying areas for improvement.</a:t>
            </a:r>
          </a:p>
          <a:p>
            <a:endParaRPr dirty="0"/>
          </a:p>
        </p:txBody>
      </p:sp>
      <p:sp>
        <p:nvSpPr>
          <p:cNvPr id="7" name="object 7"/>
          <p:cNvSpPr txBox="1">
            <a:spLocks noGrp="1"/>
          </p:cNvSpPr>
          <p:nvPr>
            <p:ph type="title"/>
          </p:nvPr>
        </p:nvSpPr>
        <p:spPr>
          <a:xfrm>
            <a:off x="834072" y="575055"/>
            <a:ext cx="7395528"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33400" y="1381125"/>
            <a:ext cx="8610600" cy="5086350"/>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dk1"/>
          </a:lnRef>
          <a:fillRef idx="1">
            <a:schemeClr val="lt1"/>
          </a:fillRef>
          <a:effectRef idx="0">
            <a:schemeClr val="dk1"/>
          </a:effectRef>
          <a:fontRef idx="minor">
            <a:schemeClr val="dk1"/>
          </a:fontRef>
        </p:style>
        <p:txBody>
          <a:bodyPr wrap="square" lIns="0" tIns="0" rIns="0" bIns="0" rtlCol="0"/>
          <a:lstStyle/>
          <a:p>
            <a:endParaRPr lang="en-US" b="1" dirty="0" smtClean="0"/>
          </a:p>
          <a:p>
            <a:r>
              <a:rPr lang="en-US" b="1" dirty="0"/>
              <a:t>Project Objective:</a:t>
            </a:r>
          </a:p>
          <a:p>
            <a:r>
              <a:rPr lang="en-US" dirty="0"/>
              <a:t>To design and implement an Excel-based Employee Performance Scorecard that enables systematic evaluation of employee performance, facilitates consistent tracking, and provides actionable insights for performance management and development</a:t>
            </a:r>
            <a:r>
              <a:rPr lang="en-US" dirty="0" smtClean="0"/>
              <a:t>.</a:t>
            </a:r>
          </a:p>
          <a:p>
            <a:endParaRPr lang="en-US" dirty="0"/>
          </a:p>
          <a:p>
            <a:endParaRPr lang="en-US" dirty="0"/>
          </a:p>
          <a:p>
            <a:r>
              <a:rPr lang="en-US" b="1" dirty="0"/>
              <a:t>Scope:</a:t>
            </a:r>
          </a:p>
          <a:p>
            <a:r>
              <a:rPr lang="en-US" dirty="0"/>
              <a:t>The project encompasses the creation of a comprehensive performance scorecard in Excel, including defining performance metrics, setting up rating systems, calculating scores, and generating reports. The solution will be designed to accommodate various job roles and performance criteria, ensuring alignment with organizational goals.</a:t>
            </a:r>
          </a:p>
          <a:p>
            <a:endParaRPr lang="en-US" b="1" dirty="0"/>
          </a:p>
        </p:txBody>
      </p:sp>
      <p:sp>
        <p:nvSpPr>
          <p:cNvPr id="7" name="object 7"/>
          <p:cNvSpPr txBox="1">
            <a:spLocks noGrp="1"/>
          </p:cNvSpPr>
          <p:nvPr>
            <p:ph type="title"/>
          </p:nvPr>
        </p:nvSpPr>
        <p:spPr>
          <a:xfrm>
            <a:off x="533400" y="685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04800" y="381000"/>
            <a:ext cx="7924800" cy="1200329"/>
          </a:xfrm>
          <a:prstGeom prst="rect">
            <a:avLst/>
          </a:prstGeom>
          <a:noFill/>
          <a:ln>
            <a:noFill/>
          </a:ln>
        </p:spPr>
        <p:txBody>
          <a:bodyPr wrap="square" rtlCol="0">
            <a:spAutoFit/>
          </a:bodyPr>
          <a:lstStyle/>
          <a:p>
            <a:pPr algn="l">
              <a:buFont typeface="Arial" panose="020B0604020202020204" pitchFamily="34" charset="0"/>
              <a:buChar char="•"/>
            </a:pPr>
            <a:endParaRPr lang="en-US" sz="2400" b="0" i="0" dirty="0" smtClean="0">
              <a:solidFill>
                <a:srgbClr val="0D0D0D"/>
              </a:solidFill>
              <a:effectLst/>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0058400" y="0"/>
            <a:ext cx="2133600" cy="3248025"/>
          </a:xfrm>
          <a:prstGeom prst="rect">
            <a:avLst/>
          </a:prstGeom>
        </p:spPr>
      </p:pic>
      <p:sp>
        <p:nvSpPr>
          <p:cNvPr id="4" name="object 4"/>
          <p:cNvSpPr/>
          <p:nvPr/>
        </p:nvSpPr>
        <p:spPr>
          <a:xfrm>
            <a:off x="381001" y="1502579"/>
            <a:ext cx="9601199" cy="4441021"/>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dk1"/>
          </a:lnRef>
          <a:fillRef idx="1">
            <a:schemeClr val="lt1"/>
          </a:fillRef>
          <a:effectRef idx="0">
            <a:schemeClr val="dk1"/>
          </a:effectRef>
          <a:fontRef idx="minor">
            <a:schemeClr val="dk1"/>
          </a:fontRef>
        </p:style>
        <p:txBody>
          <a:bodyPr wrap="square" lIns="0" tIns="0" rIns="0" bIns="0" rtlCol="0"/>
          <a:lstStyle/>
          <a:p>
            <a:r>
              <a:rPr lang="en-US" b="1" dirty="0"/>
              <a:t>Our Solution: Employee Performance Scorecard in Excel</a:t>
            </a:r>
          </a:p>
          <a:p>
            <a:pPr marL="342900" indent="-342900">
              <a:buAutoNum type="arabicPeriod"/>
            </a:pPr>
            <a:r>
              <a:rPr lang="en-US" b="1" dirty="0" smtClean="0"/>
              <a:t>Comprehensive </a:t>
            </a:r>
            <a:r>
              <a:rPr lang="en-US" b="1" dirty="0"/>
              <a:t>Performance </a:t>
            </a:r>
            <a:r>
              <a:rPr lang="en-US" b="1" dirty="0" smtClean="0"/>
              <a:t>Tracking</a:t>
            </a:r>
          </a:p>
          <a:p>
            <a:pPr marL="342900" indent="-342900">
              <a:buAutoNum type="arabicPeriod"/>
            </a:pPr>
            <a:endParaRPr lang="en-US" b="1" dirty="0" smtClean="0"/>
          </a:p>
          <a:p>
            <a:r>
              <a:rPr lang="en-US" b="1" dirty="0" smtClean="0"/>
              <a:t>Metrics Coverage</a:t>
            </a:r>
            <a:r>
              <a:rPr lang="en-US" dirty="0" smtClean="0"/>
              <a:t>: Incorporates multiple performance metrics such as productivity, quality of work, attendance, teamwork, goal achievement, and customer feedback.</a:t>
            </a:r>
          </a:p>
          <a:p>
            <a:r>
              <a:rPr lang="en-US" b="1" dirty="0" smtClean="0"/>
              <a:t>Customizable</a:t>
            </a:r>
            <a:r>
              <a:rPr lang="en-US" dirty="0" smtClean="0"/>
              <a:t>: Allows for easy customization to fit specific organizational needs and performance criteria.</a:t>
            </a:r>
          </a:p>
          <a:p>
            <a:endParaRPr lang="en-US" dirty="0" smtClean="0"/>
          </a:p>
          <a:p>
            <a:r>
              <a:rPr lang="en-US" b="1" dirty="0"/>
              <a:t>Value </a:t>
            </a:r>
            <a:r>
              <a:rPr lang="en-US" b="1" dirty="0" smtClean="0"/>
              <a:t>Proposition</a:t>
            </a:r>
          </a:p>
          <a:p>
            <a:endParaRPr lang="en-US" b="1" dirty="0"/>
          </a:p>
          <a:p>
            <a:r>
              <a:rPr lang="en-US" dirty="0" smtClean="0"/>
              <a:t>1</a:t>
            </a:r>
            <a:r>
              <a:rPr lang="en-US" dirty="0"/>
              <a:t>. </a:t>
            </a:r>
            <a:r>
              <a:rPr lang="en-US" b="1" dirty="0"/>
              <a:t>Efficiency and Ease of Use</a:t>
            </a:r>
            <a:endParaRPr lang="en-US" dirty="0"/>
          </a:p>
          <a:p>
            <a:r>
              <a:rPr lang="en-US" b="1" dirty="0"/>
              <a:t>Reduced Administrative Overhead</a:t>
            </a:r>
            <a:r>
              <a:rPr lang="en-US" dirty="0"/>
              <a:t>: Automates many aspects of performance tracking, saving time and effort compared to manual methods.</a:t>
            </a:r>
          </a:p>
          <a:p>
            <a:r>
              <a:rPr lang="en-US" b="1" dirty="0"/>
              <a:t>No Specialized Software Required</a:t>
            </a:r>
            <a:r>
              <a:rPr lang="en-US" dirty="0"/>
              <a:t>: Utilizes a common tool (Excel), reducing the need for additional software and associated costs.</a:t>
            </a:r>
          </a:p>
          <a:p>
            <a:endParaRPr lang="en-US" dirty="0" smtClean="0"/>
          </a:p>
        </p:txBody>
      </p:sp>
      <p:sp>
        <p:nvSpPr>
          <p:cNvPr id="6" name="object 6"/>
          <p:cNvSpPr txBox="1">
            <a:spLocks noGrp="1"/>
          </p:cNvSpPr>
          <p:nvPr>
            <p:ph type="title"/>
          </p:nvPr>
        </p:nvSpPr>
        <p:spPr>
          <a:xfrm>
            <a:off x="381001" y="857885"/>
            <a:ext cx="9940290"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533400" y="1409952"/>
            <a:ext cx="9829800" cy="5248023"/>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dk1"/>
          </a:lnRef>
          <a:fillRef idx="1">
            <a:schemeClr val="lt1"/>
          </a:fillRef>
          <a:effectRef idx="0">
            <a:schemeClr val="dk1"/>
          </a:effectRef>
          <a:fontRef idx="minor">
            <a:schemeClr val="dk1"/>
          </a:fontRef>
        </p:style>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7" name="Rectangle 6"/>
          <p:cNvSpPr/>
          <p:nvPr/>
        </p:nvSpPr>
        <p:spPr>
          <a:xfrm>
            <a:off x="721201" y="1613773"/>
            <a:ext cx="8444548" cy="4801314"/>
          </a:xfrm>
          <a:prstGeom prst="rect">
            <a:avLst/>
          </a:prstGeom>
          <a:ln>
            <a:noFill/>
          </a:ln>
        </p:spPr>
        <p:txBody>
          <a:bodyPr wrap="square">
            <a:spAutoFit/>
          </a:bodyPr>
          <a:lstStyle/>
          <a:p>
            <a:r>
              <a:rPr lang="en-US" b="1" dirty="0"/>
              <a:t>1. Human Resources (HR) Managers</a:t>
            </a:r>
          </a:p>
          <a:p>
            <a:pPr>
              <a:buFont typeface="Arial" panose="020B0604020202020204" pitchFamily="34" charset="0"/>
              <a:buChar char="•"/>
            </a:pPr>
            <a:r>
              <a:rPr lang="en-US" b="1" dirty="0"/>
              <a:t>Role</a:t>
            </a:r>
            <a:r>
              <a:rPr lang="en-US" dirty="0"/>
              <a:t>: HR managers often oversee the performance evaluation process, ensuring it aligns with company policies and objectives. They use the scorecard to aggregate and review performance data, identify trends, and address employee development needs.</a:t>
            </a:r>
          </a:p>
          <a:p>
            <a:r>
              <a:rPr lang="en-US" b="1" dirty="0"/>
              <a:t>2. Direct Supervisors/Managers</a:t>
            </a:r>
          </a:p>
          <a:p>
            <a:pPr>
              <a:buFont typeface="Arial" panose="020B0604020202020204" pitchFamily="34" charset="0"/>
              <a:buChar char="•"/>
            </a:pPr>
            <a:r>
              <a:rPr lang="en-US" b="1" dirty="0"/>
              <a:t>Role</a:t>
            </a:r>
            <a:r>
              <a:rPr lang="en-US" dirty="0"/>
              <a:t>: Direct supervisors or managers are responsible for evaluating their team members' performance. They use the scorecard to track progress, provide feedback, and make decisions related to promotions, raises, or disciplinary actions.</a:t>
            </a:r>
          </a:p>
          <a:p>
            <a:r>
              <a:rPr lang="en-US" b="1" dirty="0"/>
              <a:t>3. Employees</a:t>
            </a:r>
          </a:p>
          <a:p>
            <a:pPr>
              <a:buFont typeface="Arial" panose="020B0604020202020204" pitchFamily="34" charset="0"/>
              <a:buChar char="•"/>
            </a:pPr>
            <a:r>
              <a:rPr lang="en-US" b="1" dirty="0"/>
              <a:t>Role</a:t>
            </a:r>
            <a:r>
              <a:rPr lang="en-US" dirty="0"/>
              <a:t>: Employees themselves may access their own scorecards to understand their performance, identify areas for improvement, and track progress against set goals. This can be part of a self-assessment process or review meetings.</a:t>
            </a:r>
          </a:p>
          <a:p>
            <a:r>
              <a:rPr lang="en-US" b="1" dirty="0"/>
              <a:t>4. Senior Leadership</a:t>
            </a:r>
          </a:p>
          <a:p>
            <a:pPr>
              <a:buFont typeface="Arial" panose="020B0604020202020204" pitchFamily="34" charset="0"/>
              <a:buChar char="•"/>
            </a:pPr>
            <a:r>
              <a:rPr lang="en-US" b="1" dirty="0"/>
              <a:t>Role</a:t>
            </a:r>
            <a:r>
              <a:rPr lang="en-US" dirty="0"/>
              <a:t>: Senior leaders or executives use aggregated scorecard data to gauge overall team performance, make strategic decisions, and align individual performance with organizational goals. They may review summaries or dashboards for insights into team productivity and effectiveness</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524000"/>
            <a:ext cx="9601200" cy="8402300"/>
          </a:xfrm>
          <a:prstGeom prst="rect">
            <a:avLst/>
          </a:prstGeom>
          <a:noFill/>
          <a:ln>
            <a:noFill/>
          </a:ln>
        </p:spPr>
        <p:txBody>
          <a:bodyPr wrap="square" rtlCol="0">
            <a:spAutoFit/>
          </a:bodyPr>
          <a:lstStyle/>
          <a:p>
            <a:r>
              <a:rPr lang="en-US" b="1" dirty="0"/>
              <a:t>Dataset Description for Employee Performance Scorecard</a:t>
            </a:r>
          </a:p>
          <a:p>
            <a:r>
              <a:rPr lang="en-US" dirty="0"/>
              <a:t>**1. </a:t>
            </a:r>
            <a:r>
              <a:rPr lang="en-US" b="1" dirty="0"/>
              <a:t>Employee Information</a:t>
            </a:r>
            <a:endParaRPr lang="en-US" dirty="0"/>
          </a:p>
          <a:p>
            <a:r>
              <a:rPr lang="en-US" b="1" dirty="0"/>
              <a:t>Employee ID</a:t>
            </a:r>
            <a:r>
              <a:rPr lang="en-US" dirty="0"/>
              <a:t>: A unique identifier for each employee (e.g., E001, E002).</a:t>
            </a:r>
          </a:p>
          <a:p>
            <a:r>
              <a:rPr lang="en-US" b="1" dirty="0"/>
              <a:t>Employee Name</a:t>
            </a:r>
            <a:r>
              <a:rPr lang="en-US" dirty="0"/>
              <a:t>: Full name of the employee (e.g., John Doe).</a:t>
            </a:r>
          </a:p>
          <a:p>
            <a:r>
              <a:rPr lang="en-US" b="1" dirty="0"/>
              <a:t>Department</a:t>
            </a:r>
            <a:r>
              <a:rPr lang="en-US" dirty="0"/>
              <a:t>: The department or team to which the employee belongs (e.g., Sales, Marketing).</a:t>
            </a:r>
          </a:p>
          <a:p>
            <a:r>
              <a:rPr lang="en-US" b="1" dirty="0"/>
              <a:t>Position</a:t>
            </a:r>
            <a:r>
              <a:rPr lang="en-US" dirty="0"/>
              <a:t>: The job title or position of the employee (e.g., Sales Manager, Marketing Specialist).</a:t>
            </a:r>
          </a:p>
          <a:p>
            <a:r>
              <a:rPr lang="en-US" b="1" dirty="0"/>
              <a:t>Review Period</a:t>
            </a:r>
            <a:r>
              <a:rPr lang="en-US" dirty="0"/>
              <a:t>: The timeframe for which the performance is being evaluated (e.g., Q1 2024, Annual 2024</a:t>
            </a:r>
            <a:r>
              <a:rPr lang="en-US" dirty="0" smtClean="0"/>
              <a:t>).</a:t>
            </a:r>
          </a:p>
          <a:p>
            <a:r>
              <a:rPr lang="en-US" dirty="0"/>
              <a:t>2. </a:t>
            </a:r>
            <a:r>
              <a:rPr lang="en-US" b="1" dirty="0"/>
              <a:t>Performance Metrics</a:t>
            </a:r>
            <a:endParaRPr lang="en-US" dirty="0"/>
          </a:p>
          <a:p>
            <a:r>
              <a:rPr lang="en-US" b="1" dirty="0"/>
              <a:t>Metric Name</a:t>
            </a:r>
            <a:r>
              <a:rPr lang="en-US" dirty="0"/>
              <a:t>: The performance metric being evaluated (e.g., Productivity, Quality of Work, Attendance).</a:t>
            </a:r>
          </a:p>
          <a:p>
            <a:r>
              <a:rPr lang="en-US" b="1" dirty="0"/>
              <a:t>Metric Definition</a:t>
            </a:r>
            <a:r>
              <a:rPr lang="en-US" dirty="0"/>
              <a:t>: A brief description of what the metric measures (e.g., “Number of tasks completed on time” for Productivity</a:t>
            </a:r>
            <a:r>
              <a:rPr lang="en-US" dirty="0" smtClean="0"/>
              <a:t>).</a:t>
            </a:r>
          </a:p>
          <a:p>
            <a:r>
              <a:rPr lang="en-US" dirty="0"/>
              <a:t>3. </a:t>
            </a:r>
            <a:r>
              <a:rPr lang="en-US" b="1" dirty="0"/>
              <a:t>Performance Scores</a:t>
            </a:r>
            <a:endParaRPr lang="en-US" dirty="0"/>
          </a:p>
          <a:p>
            <a:r>
              <a:rPr lang="en-US" b="1" dirty="0"/>
              <a:t>Metric Scores</a:t>
            </a:r>
            <a:r>
              <a:rPr lang="en-US" dirty="0"/>
              <a:t>: Numerical values or ratings assigned to each metric for each employee. These can be on a scale defined in the scoring range (e.g., 3 for Productivity).</a:t>
            </a:r>
          </a:p>
          <a:p>
            <a:r>
              <a:rPr lang="en-US" b="1" dirty="0"/>
              <a:t>Weighting</a:t>
            </a:r>
            <a:r>
              <a:rPr lang="en-US" dirty="0"/>
              <a:t> (if applicable): Some organizations assign different weights to each metric based on its importance. Include columns for weights if used (e.g., Productivity - 30%, Quality of Work - 20%).</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81000" y="1371600"/>
            <a:ext cx="8839201" cy="5293507"/>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dk1"/>
          </a:lnRef>
          <a:fillRef idx="1">
            <a:schemeClr val="lt1"/>
          </a:fillRef>
          <a:effectRef idx="0">
            <a:schemeClr val="dk1"/>
          </a:effectRef>
          <a:fontRef idx="minor">
            <a:schemeClr val="dk1"/>
          </a:fontRef>
        </p:style>
        <p:txBody>
          <a:bodyPr wrap="square" lIns="0" tIns="0" rIns="0" bIns="0" rtlCol="0"/>
          <a:lstStyle/>
          <a:p>
            <a:r>
              <a:rPr lang="en-US" b="1" dirty="0"/>
              <a:t>The "WOW" in Our Solution</a:t>
            </a:r>
          </a:p>
          <a:p>
            <a:r>
              <a:rPr lang="en-US" dirty="0" smtClean="0"/>
              <a:t>1</a:t>
            </a:r>
            <a:r>
              <a:rPr lang="en-US" dirty="0"/>
              <a:t>. </a:t>
            </a:r>
            <a:r>
              <a:rPr lang="en-US" b="1" dirty="0"/>
              <a:t>Advanced Data Visualization</a:t>
            </a:r>
            <a:endParaRPr lang="en-US" dirty="0"/>
          </a:p>
          <a:p>
            <a:r>
              <a:rPr lang="en-US" b="1" dirty="0"/>
              <a:t>Interactive Dashboards</a:t>
            </a:r>
            <a:r>
              <a:rPr lang="en-US" dirty="0"/>
              <a:t>: Incorporate dynamic dashboards that allow users to interact with the data. Use Excel’s PivotTables and </a:t>
            </a:r>
            <a:r>
              <a:rPr lang="en-US" dirty="0" err="1"/>
              <a:t>PivotCharts</a:t>
            </a:r>
            <a:r>
              <a:rPr lang="en-US" dirty="0"/>
              <a:t> to create interactive charts that users can filter and drill down into.</a:t>
            </a:r>
          </a:p>
          <a:p>
            <a:r>
              <a:rPr lang="en-US" b="1" dirty="0"/>
              <a:t>Custom Charts</a:t>
            </a:r>
            <a:r>
              <a:rPr lang="en-US" dirty="0"/>
              <a:t>: Design custom visualizations such as heat maps, bullet charts, and radar charts to provide deeper insights into performance metrics.</a:t>
            </a:r>
          </a:p>
          <a:p>
            <a:r>
              <a:rPr lang="en-US" dirty="0" smtClean="0"/>
              <a:t>2</a:t>
            </a:r>
            <a:r>
              <a:rPr lang="en-US" dirty="0"/>
              <a:t>. </a:t>
            </a:r>
            <a:r>
              <a:rPr lang="en-US" b="1" dirty="0"/>
              <a:t>Automated Insights and Alerts</a:t>
            </a:r>
            <a:endParaRPr lang="en-US" dirty="0"/>
          </a:p>
          <a:p>
            <a:r>
              <a:rPr lang="en-US" b="1" dirty="0"/>
              <a:t>Conditional Formatting</a:t>
            </a:r>
            <a:r>
              <a:rPr lang="en-US" dirty="0"/>
              <a:t>: Use advanced conditional formatting to automatically highlight exceptional or underperforming scores, making key trends immediately visible.</a:t>
            </a:r>
          </a:p>
          <a:p>
            <a:r>
              <a:rPr lang="en-US" b="1" dirty="0"/>
              <a:t>Alert System</a:t>
            </a:r>
            <a:r>
              <a:rPr lang="en-US" dirty="0"/>
              <a:t>: Implement formulas and Excel’s data validation to trigger alerts for performance issues or outstanding achievements, such as flagging scores below a certain threshold.</a:t>
            </a:r>
          </a:p>
          <a:p>
            <a:r>
              <a:rPr lang="en-US" dirty="0" smtClean="0"/>
              <a:t>3</a:t>
            </a:r>
            <a:r>
              <a:rPr lang="en-US" dirty="0"/>
              <a:t>. </a:t>
            </a:r>
            <a:r>
              <a:rPr lang="en-US" b="1" dirty="0"/>
              <a:t>Comprehensive Reporting</a:t>
            </a:r>
            <a:endParaRPr lang="en-US" dirty="0"/>
          </a:p>
          <a:p>
            <a:r>
              <a:rPr lang="en-US" b="1" dirty="0"/>
              <a:t>Automated Summary Reports</a:t>
            </a:r>
            <a:r>
              <a:rPr lang="en-US" dirty="0"/>
              <a:t>: Create automated summary reports that compile and summarize performance data across different periods, departments, or roles. Use Excel macros or VBA (Visual Basic for Applications) to generate these reports with a single click.</a:t>
            </a:r>
          </a:p>
          <a:p>
            <a:r>
              <a:rPr lang="en-US" b="1" dirty="0"/>
              <a:t>Customizable Report Templates</a:t>
            </a:r>
            <a:r>
              <a:rPr lang="en-US" dirty="0"/>
              <a:t>: Design templates that users can easily customize to fit different review periods or employee groups, providing flexibility in reporting.</a:t>
            </a:r>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1676400"/>
            <a:ext cx="2466975" cy="3419475"/>
          </a:xfrm>
          <a:prstGeom prst="rect">
            <a:avLst/>
          </a:prstGeom>
        </p:spPr>
      </p:pic>
      <p:sp>
        <p:nvSpPr>
          <p:cNvPr id="7" name="object 7"/>
          <p:cNvSpPr txBox="1">
            <a:spLocks noGrp="1"/>
          </p:cNvSpPr>
          <p:nvPr>
            <p:ph type="title"/>
          </p:nvPr>
        </p:nvSpPr>
        <p:spPr>
          <a:xfrm>
            <a:off x="873125" y="33629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352800" y="223584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1145</Words>
  <Application>Microsoft Office PowerPoint</Application>
  <PresentationFormat>Widescreen</PresentationFormat>
  <Paragraphs>131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vt:lpstr>
      <vt:lpstr>OUR SOLUTION AND ITS VALUE PROPOSITION</vt:lpstr>
      <vt:lpstr>WHO ARE THE END USERS?</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20</cp:revision>
  <dcterms:created xsi:type="dcterms:W3CDTF">2024-03-29T15:07:22Z</dcterms:created>
  <dcterms:modified xsi:type="dcterms:W3CDTF">2024-08-30T06:51:20Z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