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Telegraf Bold" charset="1" panose="00000800000000000000"/>
      <p:regular r:id="rId30"/>
    </p:embeddedFont>
    <p:embeddedFont>
      <p:font typeface="Poppins" charset="1" panose="00000500000000000000"/>
      <p:regular r:id="rId31"/>
    </p:embeddedFont>
    <p:embeddedFont>
      <p:font typeface="Poppins Bold" charset="1" panose="00000800000000000000"/>
      <p:regular r:id="rId32"/>
    </p:embeddedFont>
    <p:embeddedFont>
      <p:font typeface="Open Sauce" charset="1" panose="00000500000000000000"/>
      <p:regular r:id="rId33"/>
    </p:embeddedFont>
    <p:embeddedFont>
      <p:font typeface="Telegraf" charset="1" panose="00000500000000000000"/>
      <p:regular r:id="rId34"/>
    </p:embeddedFont>
    <p:embeddedFont>
      <p:font typeface="Poppins Italics" charset="1" panose="00000500000000000000"/>
      <p:regular r:id="rId35"/>
    </p:embeddedFont>
    <p:embeddedFont>
      <p:font typeface="Open Sauce Bold" charset="1" panose="0000080000000000000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jpeg" Type="http://schemas.openxmlformats.org/officeDocument/2006/relationships/image"/><Relationship Id="rId5" Target="https://www.sciencedirect.com/topics/pharmacology-toxicology-and-pharmaceutical-science/heart-disease" TargetMode="External" Type="http://schemas.openxmlformats.org/officeDocument/2006/relationships/hyperlink"/></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 Id="rId7"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544563" y="349538"/>
            <a:ext cx="17447326" cy="9587924"/>
          </a:xfrm>
          <a:custGeom>
            <a:avLst/>
            <a:gdLst/>
            <a:ahLst/>
            <a:cxnLst/>
            <a:rect r="r" b="b" t="t" l="l"/>
            <a:pathLst>
              <a:path h="9587924" w="17447326">
                <a:moveTo>
                  <a:pt x="0" y="0"/>
                </a:moveTo>
                <a:lnTo>
                  <a:pt x="17447326" y="0"/>
                </a:lnTo>
                <a:lnTo>
                  <a:pt x="17447326" y="9587924"/>
                </a:lnTo>
                <a:lnTo>
                  <a:pt x="0" y="9587924"/>
                </a:lnTo>
                <a:lnTo>
                  <a:pt x="0" y="0"/>
                </a:lnTo>
                <a:close/>
              </a:path>
            </a:pathLst>
          </a:custGeom>
          <a:blipFill>
            <a:blip r:embed="rId2">
              <a:alphaModFix amt="40000"/>
            </a:blip>
            <a:stretch>
              <a:fillRect l="-1424" t="-35198" r="0" b="-49365"/>
            </a:stretch>
          </a:blipFill>
        </p:spPr>
      </p:sp>
      <p:sp>
        <p:nvSpPr>
          <p:cNvPr name="Freeform 3" id="3"/>
          <p:cNvSpPr/>
          <p:nvPr/>
        </p:nvSpPr>
        <p:spPr>
          <a:xfrm flipH="false" flipV="false" rot="0">
            <a:off x="5096596" y="8658102"/>
            <a:ext cx="841712" cy="1200395"/>
          </a:xfrm>
          <a:custGeom>
            <a:avLst/>
            <a:gdLst/>
            <a:ahLst/>
            <a:cxnLst/>
            <a:rect r="r" b="b" t="t" l="l"/>
            <a:pathLst>
              <a:path h="1200395" w="841712">
                <a:moveTo>
                  <a:pt x="0" y="0"/>
                </a:moveTo>
                <a:lnTo>
                  <a:pt x="841712" y="0"/>
                </a:lnTo>
                <a:lnTo>
                  <a:pt x="841712" y="1200396"/>
                </a:lnTo>
                <a:lnTo>
                  <a:pt x="0" y="12003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96111" y="349538"/>
            <a:ext cx="17695777" cy="9587924"/>
            <a:chOff x="0" y="0"/>
            <a:chExt cx="4660616" cy="2525215"/>
          </a:xfrm>
        </p:grpSpPr>
        <p:sp>
          <p:nvSpPr>
            <p:cNvPr name="Freeform 5" id="5"/>
            <p:cNvSpPr/>
            <p:nvPr/>
          </p:nvSpPr>
          <p:spPr>
            <a:xfrm flipH="false" flipV="false" rot="0">
              <a:off x="0" y="0"/>
              <a:ext cx="4660616" cy="2525215"/>
            </a:xfrm>
            <a:custGeom>
              <a:avLst/>
              <a:gdLst/>
              <a:ahLst/>
              <a:cxnLst/>
              <a:rect r="r" b="b" t="t" l="l"/>
              <a:pathLst>
                <a:path h="2525215" w="4660616">
                  <a:moveTo>
                    <a:pt x="24500" y="0"/>
                  </a:moveTo>
                  <a:lnTo>
                    <a:pt x="4636116" y="0"/>
                  </a:lnTo>
                  <a:cubicBezTo>
                    <a:pt x="4649647" y="0"/>
                    <a:pt x="4660616" y="10969"/>
                    <a:pt x="4660616" y="24500"/>
                  </a:cubicBezTo>
                  <a:lnTo>
                    <a:pt x="4660616" y="2500715"/>
                  </a:lnTo>
                  <a:cubicBezTo>
                    <a:pt x="4660616" y="2507212"/>
                    <a:pt x="4658035" y="2513444"/>
                    <a:pt x="4653440" y="2518039"/>
                  </a:cubicBezTo>
                  <a:cubicBezTo>
                    <a:pt x="4648846" y="2522633"/>
                    <a:pt x="4642614" y="2525215"/>
                    <a:pt x="4636116" y="2525215"/>
                  </a:cubicBezTo>
                  <a:lnTo>
                    <a:pt x="24500" y="2525215"/>
                  </a:lnTo>
                  <a:cubicBezTo>
                    <a:pt x="10969" y="2525215"/>
                    <a:pt x="0" y="2514246"/>
                    <a:pt x="0" y="2500715"/>
                  </a:cubicBezTo>
                  <a:lnTo>
                    <a:pt x="0" y="24500"/>
                  </a:lnTo>
                  <a:cubicBezTo>
                    <a:pt x="0" y="10969"/>
                    <a:pt x="10969" y="0"/>
                    <a:pt x="24500" y="0"/>
                  </a:cubicBezTo>
                  <a:close/>
                </a:path>
              </a:pathLst>
            </a:custGeom>
            <a:solidFill>
              <a:srgbClr val="FFFFFF">
                <a:alpha val="21961"/>
              </a:srgbClr>
            </a:solidFill>
          </p:spPr>
        </p:sp>
        <p:sp>
          <p:nvSpPr>
            <p:cNvPr name="TextBox 6" id="6"/>
            <p:cNvSpPr txBox="true"/>
            <p:nvPr/>
          </p:nvSpPr>
          <p:spPr>
            <a:xfrm>
              <a:off x="0" y="-38100"/>
              <a:ext cx="4660616" cy="2563315"/>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803986" y="803986"/>
            <a:ext cx="821273" cy="821273"/>
          </a:xfrm>
          <a:custGeom>
            <a:avLst/>
            <a:gdLst/>
            <a:ahLst/>
            <a:cxnLst/>
            <a:rect r="r" b="b" t="t" l="l"/>
            <a:pathLst>
              <a:path h="821273" w="821273">
                <a:moveTo>
                  <a:pt x="0" y="0"/>
                </a:moveTo>
                <a:lnTo>
                  <a:pt x="821272" y="0"/>
                </a:lnTo>
                <a:lnTo>
                  <a:pt x="821272" y="821272"/>
                </a:lnTo>
                <a:lnTo>
                  <a:pt x="0" y="8212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397031" y="2817190"/>
            <a:ext cx="17493937" cy="2879779"/>
          </a:xfrm>
          <a:prstGeom prst="rect">
            <a:avLst/>
          </a:prstGeom>
        </p:spPr>
        <p:txBody>
          <a:bodyPr anchor="t" rtlCol="false" tIns="0" lIns="0" bIns="0" rIns="0">
            <a:spAutoFit/>
          </a:bodyPr>
          <a:lstStyle/>
          <a:p>
            <a:pPr algn="ctr">
              <a:lnSpc>
                <a:spcPts val="11263"/>
              </a:lnSpc>
              <a:spcBef>
                <a:spcPct val="0"/>
              </a:spcBef>
            </a:pPr>
            <a:r>
              <a:rPr lang="en-US" b="true" sz="8045" spc="-362">
                <a:solidFill>
                  <a:srgbClr val="FFFFFF"/>
                </a:solidFill>
                <a:latin typeface="Telegraf Bold"/>
                <a:ea typeface="Telegraf Bold"/>
                <a:cs typeface="Telegraf Bold"/>
                <a:sym typeface="Telegraf Bold"/>
              </a:rPr>
              <a:t>HEART DISEASE CLASSIFICATION USING ML ALGORITHM</a:t>
            </a:r>
          </a:p>
        </p:txBody>
      </p:sp>
      <p:sp>
        <p:nvSpPr>
          <p:cNvPr name="TextBox 9" id="9"/>
          <p:cNvSpPr txBox="true"/>
          <p:nvPr/>
        </p:nvSpPr>
        <p:spPr>
          <a:xfrm rot="0">
            <a:off x="2017943" y="683083"/>
            <a:ext cx="6157307" cy="1007523"/>
          </a:xfrm>
          <a:prstGeom prst="rect">
            <a:avLst/>
          </a:prstGeom>
        </p:spPr>
        <p:txBody>
          <a:bodyPr anchor="t" rtlCol="false" tIns="0" lIns="0" bIns="0" rIns="0">
            <a:spAutoFit/>
          </a:bodyPr>
          <a:lstStyle/>
          <a:p>
            <a:pPr algn="l">
              <a:lnSpc>
                <a:spcPts val="7776"/>
              </a:lnSpc>
              <a:spcBef>
                <a:spcPct val="0"/>
              </a:spcBef>
            </a:pPr>
            <a:r>
              <a:rPr lang="en-US" b="true" sz="5554" spc="-249">
                <a:solidFill>
                  <a:srgbClr val="FFFFFF"/>
                </a:solidFill>
                <a:latin typeface="Telegraf Bold"/>
                <a:ea typeface="Telegraf Bold"/>
                <a:cs typeface="Telegraf Bold"/>
                <a:sym typeface="Telegraf Bold"/>
              </a:rPr>
              <a:t>Portfolio</a:t>
            </a:r>
          </a:p>
        </p:txBody>
      </p:sp>
      <p:sp>
        <p:nvSpPr>
          <p:cNvPr name="TextBox 10" id="10"/>
          <p:cNvSpPr txBox="true"/>
          <p:nvPr/>
        </p:nvSpPr>
        <p:spPr>
          <a:xfrm rot="0">
            <a:off x="1005489" y="8975375"/>
            <a:ext cx="4747340" cy="560092"/>
          </a:xfrm>
          <a:prstGeom prst="rect">
            <a:avLst/>
          </a:prstGeom>
        </p:spPr>
        <p:txBody>
          <a:bodyPr anchor="t" rtlCol="false" tIns="0" lIns="0" bIns="0" rIns="0">
            <a:spAutoFit/>
          </a:bodyPr>
          <a:lstStyle/>
          <a:p>
            <a:pPr algn="l">
              <a:lnSpc>
                <a:spcPts val="4301"/>
              </a:lnSpc>
            </a:pPr>
            <a:r>
              <a:rPr lang="en-US" sz="3072">
                <a:solidFill>
                  <a:srgbClr val="FFFFFF"/>
                </a:solidFill>
                <a:latin typeface="Poppins"/>
                <a:ea typeface="Poppins"/>
                <a:cs typeface="Poppins"/>
                <a:sym typeface="Poppins"/>
              </a:rPr>
              <a:t>Bhima Fairul Rifqi</a:t>
            </a:r>
          </a:p>
        </p:txBody>
      </p:sp>
      <p:sp>
        <p:nvSpPr>
          <p:cNvPr name="TextBox 11" id="11"/>
          <p:cNvSpPr txBox="true"/>
          <p:nvPr/>
        </p:nvSpPr>
        <p:spPr>
          <a:xfrm rot="0">
            <a:off x="12511960" y="8983069"/>
            <a:ext cx="4747340" cy="560092"/>
          </a:xfrm>
          <a:prstGeom prst="rect">
            <a:avLst/>
          </a:prstGeom>
        </p:spPr>
        <p:txBody>
          <a:bodyPr anchor="t" rtlCol="false" tIns="0" lIns="0" bIns="0" rIns="0">
            <a:spAutoFit/>
          </a:bodyPr>
          <a:lstStyle/>
          <a:p>
            <a:pPr algn="r">
              <a:lnSpc>
                <a:spcPts val="4301"/>
              </a:lnSpc>
            </a:pPr>
            <a:r>
              <a:rPr lang="en-US" sz="3072">
                <a:solidFill>
                  <a:srgbClr val="FFFFFF"/>
                </a:solidFill>
                <a:latin typeface="Poppins"/>
                <a:ea typeface="Poppins"/>
                <a:cs typeface="Poppins"/>
                <a:sym typeface="Poppins"/>
              </a:rPr>
              <a:t>Hendri Agustono</a:t>
            </a:r>
          </a:p>
        </p:txBody>
      </p:sp>
      <p:sp>
        <p:nvSpPr>
          <p:cNvPr name="TextBox 12" id="12"/>
          <p:cNvSpPr txBox="true"/>
          <p:nvPr/>
        </p:nvSpPr>
        <p:spPr>
          <a:xfrm rot="0">
            <a:off x="7763332" y="8699352"/>
            <a:ext cx="2761336" cy="965495"/>
          </a:xfrm>
          <a:prstGeom prst="rect">
            <a:avLst/>
          </a:prstGeom>
        </p:spPr>
        <p:txBody>
          <a:bodyPr anchor="t" rtlCol="false" tIns="0" lIns="0" bIns="0" rIns="0">
            <a:spAutoFit/>
          </a:bodyPr>
          <a:lstStyle/>
          <a:p>
            <a:pPr algn="ctr">
              <a:lnSpc>
                <a:spcPts val="7498"/>
              </a:lnSpc>
            </a:pPr>
            <a:r>
              <a:rPr lang="en-US" sz="5355">
                <a:solidFill>
                  <a:srgbClr val="FFFFFF"/>
                </a:solidFill>
                <a:latin typeface="Poppins"/>
                <a:ea typeface="Poppins"/>
                <a:cs typeface="Poppins"/>
                <a:sym typeface="Poppins"/>
              </a:rPr>
              <a:t>-</a:t>
            </a:r>
          </a:p>
        </p:txBody>
      </p:sp>
      <p:sp>
        <p:nvSpPr>
          <p:cNvPr name="TextBox 13" id="13"/>
          <p:cNvSpPr txBox="true"/>
          <p:nvPr/>
        </p:nvSpPr>
        <p:spPr>
          <a:xfrm rot="0">
            <a:off x="1005489" y="5917027"/>
            <a:ext cx="16253811" cy="686431"/>
          </a:xfrm>
          <a:prstGeom prst="rect">
            <a:avLst/>
          </a:prstGeom>
        </p:spPr>
        <p:txBody>
          <a:bodyPr anchor="t" rtlCol="false" tIns="0" lIns="0" bIns="0" rIns="0">
            <a:spAutoFit/>
          </a:bodyPr>
          <a:lstStyle/>
          <a:p>
            <a:pPr algn="ctr">
              <a:lnSpc>
                <a:spcPts val="5363"/>
              </a:lnSpc>
            </a:pPr>
            <a:r>
              <a:rPr lang="en-US" sz="3831">
                <a:solidFill>
                  <a:srgbClr val="FFFFFF"/>
                </a:solidFill>
                <a:latin typeface="Poppins"/>
                <a:ea typeface="Poppins"/>
                <a:cs typeface="Poppins"/>
                <a:sym typeface="Poppins"/>
              </a:rPr>
              <a:t>K Nearest Neighbor, Decision Tree, XGBoost, &amp; Logistic Regression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803986" y="1986280"/>
            <a:ext cx="16773352" cy="7480942"/>
            <a:chOff x="0" y="0"/>
            <a:chExt cx="4417673" cy="1970289"/>
          </a:xfrm>
        </p:grpSpPr>
        <p:sp>
          <p:nvSpPr>
            <p:cNvPr name="Freeform 3" id="3"/>
            <p:cNvSpPr/>
            <p:nvPr/>
          </p:nvSpPr>
          <p:spPr>
            <a:xfrm flipH="false" flipV="false" rot="0">
              <a:off x="0" y="0"/>
              <a:ext cx="4417673" cy="1970289"/>
            </a:xfrm>
            <a:custGeom>
              <a:avLst/>
              <a:gdLst/>
              <a:ahLst/>
              <a:cxnLst/>
              <a:rect r="r" b="b" t="t" l="l"/>
              <a:pathLst>
                <a:path h="1970289" w="4417673">
                  <a:moveTo>
                    <a:pt x="25847" y="0"/>
                  </a:moveTo>
                  <a:lnTo>
                    <a:pt x="4391826" y="0"/>
                  </a:lnTo>
                  <a:cubicBezTo>
                    <a:pt x="4406101" y="0"/>
                    <a:pt x="4417673" y="11572"/>
                    <a:pt x="4417673" y="25847"/>
                  </a:cubicBezTo>
                  <a:lnTo>
                    <a:pt x="4417673" y="1944442"/>
                  </a:lnTo>
                  <a:cubicBezTo>
                    <a:pt x="4417673" y="1951297"/>
                    <a:pt x="4414950" y="1957872"/>
                    <a:pt x="4410103" y="1962719"/>
                  </a:cubicBezTo>
                  <a:cubicBezTo>
                    <a:pt x="4405255" y="1967566"/>
                    <a:pt x="4398681" y="1970289"/>
                    <a:pt x="4391826" y="1970289"/>
                  </a:cubicBezTo>
                  <a:lnTo>
                    <a:pt x="25847" y="1970289"/>
                  </a:lnTo>
                  <a:cubicBezTo>
                    <a:pt x="11572" y="1970289"/>
                    <a:pt x="0" y="1958717"/>
                    <a:pt x="0" y="1944442"/>
                  </a:cubicBezTo>
                  <a:lnTo>
                    <a:pt x="0" y="25847"/>
                  </a:lnTo>
                  <a:cubicBezTo>
                    <a:pt x="0" y="18992"/>
                    <a:pt x="2723" y="12418"/>
                    <a:pt x="7571" y="7571"/>
                  </a:cubicBezTo>
                  <a:cubicBezTo>
                    <a:pt x="12418" y="2723"/>
                    <a:pt x="18992" y="0"/>
                    <a:pt x="25847" y="0"/>
                  </a:cubicBezTo>
                  <a:close/>
                </a:path>
              </a:pathLst>
            </a:custGeom>
            <a:gradFill rotWithShape="true">
              <a:gsLst>
                <a:gs pos="0">
                  <a:srgbClr val="000000">
                    <a:alpha val="78000"/>
                  </a:srgbClr>
                </a:gs>
                <a:gs pos="100000">
                  <a:srgbClr val="DDDDDD">
                    <a:alpha val="14820"/>
                  </a:srgbClr>
                </a:gs>
              </a:gsLst>
              <a:lin ang="2700000"/>
            </a:gradFill>
          </p:spPr>
        </p:sp>
        <p:sp>
          <p:nvSpPr>
            <p:cNvPr name="TextBox 4" id="4"/>
            <p:cNvSpPr txBox="true"/>
            <p:nvPr/>
          </p:nvSpPr>
          <p:spPr>
            <a:xfrm>
              <a:off x="0" y="-66675"/>
              <a:ext cx="4417673" cy="2036964"/>
            </a:xfrm>
            <a:prstGeom prst="rect">
              <a:avLst/>
            </a:prstGeom>
          </p:spPr>
          <p:txBody>
            <a:bodyPr anchor="ctr" rtlCol="false" tIns="50800" lIns="50800" bIns="50800" rIns="50800"/>
            <a:lstStyle/>
            <a:p>
              <a:pPr algn="ctr">
                <a:lnSpc>
                  <a:spcPts val="3151"/>
                </a:lnSpc>
              </a:pPr>
            </a:p>
          </p:txBody>
        </p:sp>
      </p:grpSp>
      <p:grpSp>
        <p:nvGrpSpPr>
          <p:cNvPr name="Group 5" id="5"/>
          <p:cNvGrpSpPr/>
          <p:nvPr/>
        </p:nvGrpSpPr>
        <p:grpSpPr>
          <a:xfrm rot="0">
            <a:off x="803986" y="1986280"/>
            <a:ext cx="16773352" cy="1500877"/>
            <a:chOff x="0" y="0"/>
            <a:chExt cx="4417673" cy="395293"/>
          </a:xfrm>
        </p:grpSpPr>
        <p:sp>
          <p:nvSpPr>
            <p:cNvPr name="Freeform 6" id="6"/>
            <p:cNvSpPr/>
            <p:nvPr/>
          </p:nvSpPr>
          <p:spPr>
            <a:xfrm flipH="false" flipV="false" rot="0">
              <a:off x="0" y="0"/>
              <a:ext cx="4417673" cy="395293"/>
            </a:xfrm>
            <a:custGeom>
              <a:avLst/>
              <a:gdLst/>
              <a:ahLst/>
              <a:cxnLst/>
              <a:rect r="r" b="b" t="t" l="l"/>
              <a:pathLst>
                <a:path h="395293" w="4417673">
                  <a:moveTo>
                    <a:pt x="25847" y="0"/>
                  </a:moveTo>
                  <a:lnTo>
                    <a:pt x="4391826" y="0"/>
                  </a:lnTo>
                  <a:cubicBezTo>
                    <a:pt x="4406101" y="0"/>
                    <a:pt x="4417673" y="11572"/>
                    <a:pt x="4417673" y="25847"/>
                  </a:cubicBezTo>
                  <a:lnTo>
                    <a:pt x="4417673" y="369445"/>
                  </a:lnTo>
                  <a:cubicBezTo>
                    <a:pt x="4417673" y="383720"/>
                    <a:pt x="4406101" y="395293"/>
                    <a:pt x="4391826" y="395293"/>
                  </a:cubicBezTo>
                  <a:lnTo>
                    <a:pt x="25847" y="395293"/>
                  </a:lnTo>
                  <a:cubicBezTo>
                    <a:pt x="18992" y="395293"/>
                    <a:pt x="12418" y="392569"/>
                    <a:pt x="7571" y="387722"/>
                  </a:cubicBezTo>
                  <a:cubicBezTo>
                    <a:pt x="2723" y="382875"/>
                    <a:pt x="0" y="376300"/>
                    <a:pt x="0" y="369445"/>
                  </a:cubicBezTo>
                  <a:lnTo>
                    <a:pt x="0" y="25847"/>
                  </a:lnTo>
                  <a:cubicBezTo>
                    <a:pt x="0" y="18992"/>
                    <a:pt x="2723" y="12418"/>
                    <a:pt x="7571" y="7571"/>
                  </a:cubicBezTo>
                  <a:cubicBezTo>
                    <a:pt x="12418" y="2723"/>
                    <a:pt x="18992" y="0"/>
                    <a:pt x="25847"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7" id="7"/>
            <p:cNvSpPr txBox="true"/>
            <p:nvPr/>
          </p:nvSpPr>
          <p:spPr>
            <a:xfrm>
              <a:off x="0" y="-66675"/>
              <a:ext cx="4417673" cy="461968"/>
            </a:xfrm>
            <a:prstGeom prst="rect">
              <a:avLst/>
            </a:prstGeom>
          </p:spPr>
          <p:txBody>
            <a:bodyPr anchor="ctr" rtlCol="false" tIns="50800" lIns="50800" bIns="50800" rIns="50800"/>
            <a:lstStyle/>
            <a:p>
              <a:pPr algn="ctr">
                <a:lnSpc>
                  <a:spcPts val="3151"/>
                </a:lnSpc>
              </a:pPr>
            </a:p>
          </p:txBody>
        </p:sp>
      </p:grpSp>
      <p:sp>
        <p:nvSpPr>
          <p:cNvPr name="Freeform 8" id="8"/>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028700" y="3862583"/>
            <a:ext cx="15897841" cy="1152536"/>
            <a:chOff x="0" y="0"/>
            <a:chExt cx="4187086" cy="303548"/>
          </a:xfrm>
        </p:grpSpPr>
        <p:sp>
          <p:nvSpPr>
            <p:cNvPr name="Freeform 10" id="10"/>
            <p:cNvSpPr/>
            <p:nvPr/>
          </p:nvSpPr>
          <p:spPr>
            <a:xfrm flipH="false" flipV="false" rot="0">
              <a:off x="0" y="0"/>
              <a:ext cx="4187086" cy="303548"/>
            </a:xfrm>
            <a:custGeom>
              <a:avLst/>
              <a:gdLst/>
              <a:ahLst/>
              <a:cxnLst/>
              <a:rect r="r" b="b" t="t" l="l"/>
              <a:pathLst>
                <a:path h="303548" w="4187086">
                  <a:moveTo>
                    <a:pt x="24836" y="0"/>
                  </a:moveTo>
                  <a:lnTo>
                    <a:pt x="4162250" y="0"/>
                  </a:lnTo>
                  <a:cubicBezTo>
                    <a:pt x="4175966" y="0"/>
                    <a:pt x="4187086" y="11119"/>
                    <a:pt x="4187086" y="24836"/>
                  </a:cubicBezTo>
                  <a:lnTo>
                    <a:pt x="4187086" y="278713"/>
                  </a:lnTo>
                  <a:cubicBezTo>
                    <a:pt x="4187086" y="292429"/>
                    <a:pt x="4175966" y="303548"/>
                    <a:pt x="4162250" y="303548"/>
                  </a:cubicBezTo>
                  <a:lnTo>
                    <a:pt x="24836" y="303548"/>
                  </a:lnTo>
                  <a:cubicBezTo>
                    <a:pt x="11119" y="303548"/>
                    <a:pt x="0" y="292429"/>
                    <a:pt x="0" y="278713"/>
                  </a:cubicBezTo>
                  <a:lnTo>
                    <a:pt x="0" y="24836"/>
                  </a:lnTo>
                  <a:cubicBezTo>
                    <a:pt x="0" y="11119"/>
                    <a:pt x="11119" y="0"/>
                    <a:pt x="24836" y="0"/>
                  </a:cubicBezTo>
                  <a:close/>
                </a:path>
              </a:pathLst>
            </a:custGeom>
            <a:solidFill>
              <a:srgbClr val="000000">
                <a:alpha val="0"/>
              </a:srgbClr>
            </a:solidFill>
            <a:ln w="38100" cap="rnd">
              <a:solidFill>
                <a:srgbClr val="FFFFFF"/>
              </a:solidFill>
              <a:prstDash val="solid"/>
              <a:round/>
            </a:ln>
          </p:spPr>
        </p:sp>
        <p:sp>
          <p:nvSpPr>
            <p:cNvPr name="TextBox 11" id="11"/>
            <p:cNvSpPr txBox="true"/>
            <p:nvPr/>
          </p:nvSpPr>
          <p:spPr>
            <a:xfrm>
              <a:off x="0" y="-66675"/>
              <a:ext cx="4187086" cy="370223"/>
            </a:xfrm>
            <a:prstGeom prst="rect">
              <a:avLst/>
            </a:prstGeom>
          </p:spPr>
          <p:txBody>
            <a:bodyPr anchor="ctr" rtlCol="false" tIns="50800" lIns="50800" bIns="50800" rIns="50800"/>
            <a:lstStyle/>
            <a:p>
              <a:pPr algn="ctr">
                <a:lnSpc>
                  <a:spcPts val="3151"/>
                </a:lnSpc>
              </a:pPr>
            </a:p>
          </p:txBody>
        </p:sp>
      </p:grpSp>
      <p:sp>
        <p:nvSpPr>
          <p:cNvPr name="Freeform 12" id="12"/>
          <p:cNvSpPr/>
          <p:nvPr/>
        </p:nvSpPr>
        <p:spPr>
          <a:xfrm flipH="false" flipV="false" rot="0">
            <a:off x="1325057" y="5617285"/>
            <a:ext cx="3335629" cy="3351940"/>
          </a:xfrm>
          <a:custGeom>
            <a:avLst/>
            <a:gdLst/>
            <a:ahLst/>
            <a:cxnLst/>
            <a:rect r="r" b="b" t="t" l="l"/>
            <a:pathLst>
              <a:path h="3351940" w="3335629">
                <a:moveTo>
                  <a:pt x="0" y="0"/>
                </a:moveTo>
                <a:lnTo>
                  <a:pt x="3335628" y="0"/>
                </a:lnTo>
                <a:lnTo>
                  <a:pt x="3335628" y="3351940"/>
                </a:lnTo>
                <a:lnTo>
                  <a:pt x="0" y="3351940"/>
                </a:lnTo>
                <a:lnTo>
                  <a:pt x="0" y="0"/>
                </a:lnTo>
                <a:close/>
              </a:path>
            </a:pathLst>
          </a:custGeom>
          <a:blipFill>
            <a:blip r:embed="rId4"/>
            <a:stretch>
              <a:fillRect l="0" t="0" r="0" b="0"/>
            </a:stretch>
          </a:blipFill>
        </p:spPr>
      </p:sp>
      <p:sp>
        <p:nvSpPr>
          <p:cNvPr name="TextBox 13" id="13"/>
          <p:cNvSpPr txBox="true"/>
          <p:nvPr/>
        </p:nvSpPr>
        <p:spPr>
          <a:xfrm rot="0">
            <a:off x="9144000" y="841660"/>
            <a:ext cx="1662550"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Home</a:t>
            </a:r>
          </a:p>
        </p:txBody>
      </p:sp>
      <p:sp>
        <p:nvSpPr>
          <p:cNvPr name="TextBox 14" id="14"/>
          <p:cNvSpPr txBox="true"/>
          <p:nvPr/>
        </p:nvSpPr>
        <p:spPr>
          <a:xfrm rot="0">
            <a:off x="11408122" y="843874"/>
            <a:ext cx="1907082" cy="409541"/>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About</a:t>
            </a:r>
          </a:p>
        </p:txBody>
      </p:sp>
      <p:sp>
        <p:nvSpPr>
          <p:cNvPr name="TextBox 15" id="15"/>
          <p:cNvSpPr txBox="true"/>
          <p:nvPr/>
        </p:nvSpPr>
        <p:spPr>
          <a:xfrm rot="0">
            <a:off x="13726729" y="819695"/>
            <a:ext cx="1916881" cy="409541"/>
          </a:xfrm>
          <a:prstGeom prst="rect">
            <a:avLst/>
          </a:prstGeom>
        </p:spPr>
        <p:txBody>
          <a:bodyPr anchor="t" rtlCol="false" tIns="0" lIns="0" bIns="0" rIns="0">
            <a:spAutoFit/>
          </a:bodyPr>
          <a:lstStyle/>
          <a:p>
            <a:pPr algn="ctr" marL="0" indent="0" lvl="0">
              <a:lnSpc>
                <a:spcPts val="3151"/>
              </a:lnSpc>
              <a:spcBef>
                <a:spcPct val="0"/>
              </a:spcBef>
            </a:pPr>
            <a:r>
              <a:rPr lang="en-US" b="true" sz="2251">
                <a:solidFill>
                  <a:srgbClr val="FFFFFF"/>
                </a:solidFill>
                <a:latin typeface="Poppins Bold"/>
                <a:ea typeface="Poppins Bold"/>
                <a:cs typeface="Poppins Bold"/>
                <a:sym typeface="Poppins Bold"/>
              </a:rPr>
              <a:t>Content</a:t>
            </a:r>
          </a:p>
        </p:txBody>
      </p:sp>
      <p:sp>
        <p:nvSpPr>
          <p:cNvPr name="TextBox 16" id="16"/>
          <p:cNvSpPr txBox="true"/>
          <p:nvPr/>
        </p:nvSpPr>
        <p:spPr>
          <a:xfrm rot="0">
            <a:off x="15034325" y="841660"/>
            <a:ext cx="2224975"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Others</a:t>
            </a:r>
          </a:p>
        </p:txBody>
      </p:sp>
      <p:sp>
        <p:nvSpPr>
          <p:cNvPr name="TextBox 17" id="17"/>
          <p:cNvSpPr txBox="true"/>
          <p:nvPr/>
        </p:nvSpPr>
        <p:spPr>
          <a:xfrm rot="0">
            <a:off x="1363845" y="2255079"/>
            <a:ext cx="14279765" cy="877515"/>
          </a:xfrm>
          <a:prstGeom prst="rect">
            <a:avLst/>
          </a:prstGeom>
        </p:spPr>
        <p:txBody>
          <a:bodyPr anchor="t" rtlCol="false" tIns="0" lIns="0" bIns="0" rIns="0">
            <a:spAutoFit/>
          </a:bodyPr>
          <a:lstStyle/>
          <a:p>
            <a:pPr algn="l">
              <a:lnSpc>
                <a:spcPts val="7283"/>
              </a:lnSpc>
            </a:pPr>
            <a:r>
              <a:rPr lang="en-US" sz="5202" spc="-228">
                <a:solidFill>
                  <a:srgbClr val="FFFFFF"/>
                </a:solidFill>
                <a:latin typeface="Open Sauce"/>
                <a:ea typeface="Open Sauce"/>
                <a:cs typeface="Open Sauce"/>
                <a:sym typeface="Open Sauce"/>
              </a:rPr>
              <a:t>Data Analysis: Patient Proportions by Gender</a:t>
            </a:r>
          </a:p>
        </p:txBody>
      </p:sp>
      <p:sp>
        <p:nvSpPr>
          <p:cNvPr name="TextBox 18" id="18"/>
          <p:cNvSpPr txBox="true"/>
          <p:nvPr/>
        </p:nvSpPr>
        <p:spPr>
          <a:xfrm rot="0">
            <a:off x="1363845" y="758572"/>
            <a:ext cx="2979060" cy="494847"/>
          </a:xfrm>
          <a:prstGeom prst="rect">
            <a:avLst/>
          </a:prstGeom>
        </p:spPr>
        <p:txBody>
          <a:bodyPr anchor="t" rtlCol="false" tIns="0" lIns="0" bIns="0" rIns="0">
            <a:spAutoFit/>
          </a:bodyPr>
          <a:lstStyle/>
          <a:p>
            <a:pPr algn="l">
              <a:lnSpc>
                <a:spcPts val="3762"/>
              </a:lnSpc>
              <a:spcBef>
                <a:spcPct val="0"/>
              </a:spcBef>
            </a:pPr>
            <a:r>
              <a:rPr lang="en-US" b="true" sz="2687" spc="-120">
                <a:solidFill>
                  <a:srgbClr val="FFFFFF"/>
                </a:solidFill>
                <a:latin typeface="Telegraf Bold"/>
                <a:ea typeface="Telegraf Bold"/>
                <a:cs typeface="Telegraf Bold"/>
                <a:sym typeface="Telegraf Bold"/>
              </a:rPr>
              <a:t>Portfolio</a:t>
            </a:r>
          </a:p>
        </p:txBody>
      </p:sp>
      <p:sp>
        <p:nvSpPr>
          <p:cNvPr name="TextBox 19" id="19"/>
          <p:cNvSpPr txBox="true"/>
          <p:nvPr/>
        </p:nvSpPr>
        <p:spPr>
          <a:xfrm rot="0">
            <a:off x="1325057" y="3928185"/>
            <a:ext cx="15756199" cy="1317625"/>
          </a:xfrm>
          <a:prstGeom prst="rect">
            <a:avLst/>
          </a:prstGeom>
        </p:spPr>
        <p:txBody>
          <a:bodyPr anchor="t" rtlCol="false" tIns="0" lIns="0" bIns="0" rIns="0">
            <a:spAutoFit/>
          </a:bodyPr>
          <a:lstStyle/>
          <a:p>
            <a:pPr algn="l">
              <a:lnSpc>
                <a:spcPts val="3499"/>
              </a:lnSpc>
            </a:pPr>
            <a:r>
              <a:rPr lang="en-US" sz="2499">
                <a:solidFill>
                  <a:srgbClr val="FFFFFF"/>
                </a:solidFill>
                <a:latin typeface="Poppins"/>
                <a:ea typeface="Poppins"/>
                <a:cs typeface="Poppins"/>
                <a:sym typeface="Poppins"/>
              </a:rPr>
              <a:t>labels = 'Male', 'Female'</a:t>
            </a:r>
          </a:p>
          <a:p>
            <a:pPr algn="l">
              <a:lnSpc>
                <a:spcPts val="3499"/>
              </a:lnSpc>
            </a:pPr>
            <a:r>
              <a:rPr lang="en-US" sz="2499">
                <a:solidFill>
                  <a:srgbClr val="FFFFFF"/>
                </a:solidFill>
                <a:latin typeface="Poppins"/>
                <a:ea typeface="Poppins"/>
                <a:cs typeface="Poppins"/>
                <a:sym typeface="Poppins"/>
              </a:rPr>
              <a:t>df['sex'].value_counts().plot(kind='pie', autopct='%1.1f%%', labels=labels, title='Gender Proportion')</a:t>
            </a:r>
          </a:p>
          <a:p>
            <a:pPr algn="l">
              <a:lnSpc>
                <a:spcPts val="3499"/>
              </a:lnSpc>
            </a:pPr>
          </a:p>
        </p:txBody>
      </p:sp>
      <p:grpSp>
        <p:nvGrpSpPr>
          <p:cNvPr name="Group 20" id="20"/>
          <p:cNvGrpSpPr/>
          <p:nvPr/>
        </p:nvGrpSpPr>
        <p:grpSpPr>
          <a:xfrm rot="0">
            <a:off x="5143975" y="5617285"/>
            <a:ext cx="11782567" cy="3351940"/>
            <a:chOff x="0" y="0"/>
            <a:chExt cx="3103227" cy="882815"/>
          </a:xfrm>
        </p:grpSpPr>
        <p:sp>
          <p:nvSpPr>
            <p:cNvPr name="Freeform 21" id="21"/>
            <p:cNvSpPr/>
            <p:nvPr/>
          </p:nvSpPr>
          <p:spPr>
            <a:xfrm flipH="false" flipV="false" rot="0">
              <a:off x="0" y="0"/>
              <a:ext cx="3103227" cy="882815"/>
            </a:xfrm>
            <a:custGeom>
              <a:avLst/>
              <a:gdLst/>
              <a:ahLst/>
              <a:cxnLst/>
              <a:rect r="r" b="b" t="t" l="l"/>
              <a:pathLst>
                <a:path h="882815" w="3103227">
                  <a:moveTo>
                    <a:pt x="33510" y="0"/>
                  </a:moveTo>
                  <a:lnTo>
                    <a:pt x="3069717" y="0"/>
                  </a:lnTo>
                  <a:cubicBezTo>
                    <a:pt x="3088224" y="0"/>
                    <a:pt x="3103227" y="15003"/>
                    <a:pt x="3103227" y="33510"/>
                  </a:cubicBezTo>
                  <a:lnTo>
                    <a:pt x="3103227" y="849305"/>
                  </a:lnTo>
                  <a:cubicBezTo>
                    <a:pt x="3103227" y="858193"/>
                    <a:pt x="3099697" y="866716"/>
                    <a:pt x="3093413" y="873000"/>
                  </a:cubicBezTo>
                  <a:cubicBezTo>
                    <a:pt x="3087128" y="879285"/>
                    <a:pt x="3078605" y="882815"/>
                    <a:pt x="3069717" y="882815"/>
                  </a:cubicBezTo>
                  <a:lnTo>
                    <a:pt x="33510" y="882815"/>
                  </a:lnTo>
                  <a:cubicBezTo>
                    <a:pt x="15003" y="882815"/>
                    <a:pt x="0" y="867812"/>
                    <a:pt x="0" y="849305"/>
                  </a:cubicBezTo>
                  <a:lnTo>
                    <a:pt x="0" y="33510"/>
                  </a:lnTo>
                  <a:cubicBezTo>
                    <a:pt x="0" y="15003"/>
                    <a:pt x="15003" y="0"/>
                    <a:pt x="33510" y="0"/>
                  </a:cubicBezTo>
                  <a:close/>
                </a:path>
              </a:pathLst>
            </a:custGeom>
            <a:solidFill>
              <a:srgbClr val="000000">
                <a:alpha val="0"/>
              </a:srgbClr>
            </a:solidFill>
            <a:ln w="38100" cap="rnd">
              <a:solidFill>
                <a:srgbClr val="FFFFFF"/>
              </a:solidFill>
              <a:prstDash val="solid"/>
              <a:round/>
            </a:ln>
          </p:spPr>
        </p:sp>
        <p:sp>
          <p:nvSpPr>
            <p:cNvPr name="TextBox 22" id="22"/>
            <p:cNvSpPr txBox="true"/>
            <p:nvPr/>
          </p:nvSpPr>
          <p:spPr>
            <a:xfrm>
              <a:off x="0" y="-66675"/>
              <a:ext cx="3103227" cy="949490"/>
            </a:xfrm>
            <a:prstGeom prst="rect">
              <a:avLst/>
            </a:prstGeom>
          </p:spPr>
          <p:txBody>
            <a:bodyPr anchor="ctr" rtlCol="false" tIns="50800" lIns="50800" bIns="50800" rIns="50800"/>
            <a:lstStyle/>
            <a:p>
              <a:pPr algn="ctr">
                <a:lnSpc>
                  <a:spcPts val="3151"/>
                </a:lnSpc>
              </a:pPr>
            </a:p>
          </p:txBody>
        </p:sp>
      </p:grpSp>
      <p:sp>
        <p:nvSpPr>
          <p:cNvPr name="TextBox 23" id="23"/>
          <p:cNvSpPr txBox="true"/>
          <p:nvPr/>
        </p:nvSpPr>
        <p:spPr>
          <a:xfrm rot="0">
            <a:off x="5501931" y="5874460"/>
            <a:ext cx="10930938" cy="1317625"/>
          </a:xfrm>
          <a:prstGeom prst="rect">
            <a:avLst/>
          </a:prstGeom>
        </p:spPr>
        <p:txBody>
          <a:bodyPr anchor="t" rtlCol="false" tIns="0" lIns="0" bIns="0" rIns="0">
            <a:spAutoFit/>
          </a:bodyPr>
          <a:lstStyle/>
          <a:p>
            <a:pPr algn="l">
              <a:lnSpc>
                <a:spcPts val="3499"/>
              </a:lnSpc>
            </a:pPr>
            <a:r>
              <a:rPr lang="en-US" sz="2499">
                <a:solidFill>
                  <a:srgbClr val="FFFFFF"/>
                </a:solidFill>
                <a:latin typeface="Poppins"/>
                <a:ea typeface="Poppins"/>
                <a:cs typeface="Poppins"/>
                <a:sym typeface="Poppins"/>
              </a:rPr>
              <a:t>Interpratation:</a:t>
            </a:r>
          </a:p>
          <a:p>
            <a:pPr algn="l">
              <a:lnSpc>
                <a:spcPts val="3499"/>
              </a:lnSpc>
            </a:pPr>
            <a:r>
              <a:rPr lang="en-US" sz="2499">
                <a:solidFill>
                  <a:srgbClr val="FFFFFF"/>
                </a:solidFill>
                <a:latin typeface="Poppins"/>
                <a:ea typeface="Poppins"/>
                <a:cs typeface="Poppins"/>
                <a:sym typeface="Poppins"/>
              </a:rPr>
              <a:t>Based on the pie chart beside, it can be seen that 68.2% of the patients are male, and 31.8% are female.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803986" y="1986280"/>
            <a:ext cx="16773352" cy="7480942"/>
            <a:chOff x="0" y="0"/>
            <a:chExt cx="4417673" cy="1970289"/>
          </a:xfrm>
        </p:grpSpPr>
        <p:sp>
          <p:nvSpPr>
            <p:cNvPr name="Freeform 3" id="3"/>
            <p:cNvSpPr/>
            <p:nvPr/>
          </p:nvSpPr>
          <p:spPr>
            <a:xfrm flipH="false" flipV="false" rot="0">
              <a:off x="0" y="0"/>
              <a:ext cx="4417673" cy="1970289"/>
            </a:xfrm>
            <a:custGeom>
              <a:avLst/>
              <a:gdLst/>
              <a:ahLst/>
              <a:cxnLst/>
              <a:rect r="r" b="b" t="t" l="l"/>
              <a:pathLst>
                <a:path h="1970289" w="4417673">
                  <a:moveTo>
                    <a:pt x="25847" y="0"/>
                  </a:moveTo>
                  <a:lnTo>
                    <a:pt x="4391826" y="0"/>
                  </a:lnTo>
                  <a:cubicBezTo>
                    <a:pt x="4406101" y="0"/>
                    <a:pt x="4417673" y="11572"/>
                    <a:pt x="4417673" y="25847"/>
                  </a:cubicBezTo>
                  <a:lnTo>
                    <a:pt x="4417673" y="1944442"/>
                  </a:lnTo>
                  <a:cubicBezTo>
                    <a:pt x="4417673" y="1951297"/>
                    <a:pt x="4414950" y="1957872"/>
                    <a:pt x="4410103" y="1962719"/>
                  </a:cubicBezTo>
                  <a:cubicBezTo>
                    <a:pt x="4405255" y="1967566"/>
                    <a:pt x="4398681" y="1970289"/>
                    <a:pt x="4391826" y="1970289"/>
                  </a:cubicBezTo>
                  <a:lnTo>
                    <a:pt x="25847" y="1970289"/>
                  </a:lnTo>
                  <a:cubicBezTo>
                    <a:pt x="11572" y="1970289"/>
                    <a:pt x="0" y="1958717"/>
                    <a:pt x="0" y="1944442"/>
                  </a:cubicBezTo>
                  <a:lnTo>
                    <a:pt x="0" y="25847"/>
                  </a:lnTo>
                  <a:cubicBezTo>
                    <a:pt x="0" y="18992"/>
                    <a:pt x="2723" y="12418"/>
                    <a:pt x="7571" y="7571"/>
                  </a:cubicBezTo>
                  <a:cubicBezTo>
                    <a:pt x="12418" y="2723"/>
                    <a:pt x="18992" y="0"/>
                    <a:pt x="25847" y="0"/>
                  </a:cubicBezTo>
                  <a:close/>
                </a:path>
              </a:pathLst>
            </a:custGeom>
            <a:gradFill rotWithShape="true">
              <a:gsLst>
                <a:gs pos="0">
                  <a:srgbClr val="000000">
                    <a:alpha val="78000"/>
                  </a:srgbClr>
                </a:gs>
                <a:gs pos="100000">
                  <a:srgbClr val="DDDDDD">
                    <a:alpha val="14820"/>
                  </a:srgbClr>
                </a:gs>
              </a:gsLst>
              <a:lin ang="2700000"/>
            </a:gradFill>
          </p:spPr>
        </p:sp>
        <p:sp>
          <p:nvSpPr>
            <p:cNvPr name="TextBox 4" id="4"/>
            <p:cNvSpPr txBox="true"/>
            <p:nvPr/>
          </p:nvSpPr>
          <p:spPr>
            <a:xfrm>
              <a:off x="0" y="-66675"/>
              <a:ext cx="4417673" cy="2036964"/>
            </a:xfrm>
            <a:prstGeom prst="rect">
              <a:avLst/>
            </a:prstGeom>
          </p:spPr>
          <p:txBody>
            <a:bodyPr anchor="ctr" rtlCol="false" tIns="50800" lIns="50800" bIns="50800" rIns="50800"/>
            <a:lstStyle/>
            <a:p>
              <a:pPr algn="ctr">
                <a:lnSpc>
                  <a:spcPts val="3151"/>
                </a:lnSpc>
              </a:pPr>
            </a:p>
          </p:txBody>
        </p:sp>
      </p:grpSp>
      <p:grpSp>
        <p:nvGrpSpPr>
          <p:cNvPr name="Group 5" id="5"/>
          <p:cNvGrpSpPr/>
          <p:nvPr/>
        </p:nvGrpSpPr>
        <p:grpSpPr>
          <a:xfrm rot="0">
            <a:off x="803986" y="1986280"/>
            <a:ext cx="16773352" cy="1500877"/>
            <a:chOff x="0" y="0"/>
            <a:chExt cx="4417673" cy="395293"/>
          </a:xfrm>
        </p:grpSpPr>
        <p:sp>
          <p:nvSpPr>
            <p:cNvPr name="Freeform 6" id="6"/>
            <p:cNvSpPr/>
            <p:nvPr/>
          </p:nvSpPr>
          <p:spPr>
            <a:xfrm flipH="false" flipV="false" rot="0">
              <a:off x="0" y="0"/>
              <a:ext cx="4417673" cy="395293"/>
            </a:xfrm>
            <a:custGeom>
              <a:avLst/>
              <a:gdLst/>
              <a:ahLst/>
              <a:cxnLst/>
              <a:rect r="r" b="b" t="t" l="l"/>
              <a:pathLst>
                <a:path h="395293" w="4417673">
                  <a:moveTo>
                    <a:pt x="25847" y="0"/>
                  </a:moveTo>
                  <a:lnTo>
                    <a:pt x="4391826" y="0"/>
                  </a:lnTo>
                  <a:cubicBezTo>
                    <a:pt x="4406101" y="0"/>
                    <a:pt x="4417673" y="11572"/>
                    <a:pt x="4417673" y="25847"/>
                  </a:cubicBezTo>
                  <a:lnTo>
                    <a:pt x="4417673" y="369445"/>
                  </a:lnTo>
                  <a:cubicBezTo>
                    <a:pt x="4417673" y="383720"/>
                    <a:pt x="4406101" y="395293"/>
                    <a:pt x="4391826" y="395293"/>
                  </a:cubicBezTo>
                  <a:lnTo>
                    <a:pt x="25847" y="395293"/>
                  </a:lnTo>
                  <a:cubicBezTo>
                    <a:pt x="18992" y="395293"/>
                    <a:pt x="12418" y="392569"/>
                    <a:pt x="7571" y="387722"/>
                  </a:cubicBezTo>
                  <a:cubicBezTo>
                    <a:pt x="2723" y="382875"/>
                    <a:pt x="0" y="376300"/>
                    <a:pt x="0" y="369445"/>
                  </a:cubicBezTo>
                  <a:lnTo>
                    <a:pt x="0" y="25847"/>
                  </a:lnTo>
                  <a:cubicBezTo>
                    <a:pt x="0" y="18992"/>
                    <a:pt x="2723" y="12418"/>
                    <a:pt x="7571" y="7571"/>
                  </a:cubicBezTo>
                  <a:cubicBezTo>
                    <a:pt x="12418" y="2723"/>
                    <a:pt x="18992" y="0"/>
                    <a:pt x="25847"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7" id="7"/>
            <p:cNvSpPr txBox="true"/>
            <p:nvPr/>
          </p:nvSpPr>
          <p:spPr>
            <a:xfrm>
              <a:off x="0" y="-66675"/>
              <a:ext cx="4417673" cy="461968"/>
            </a:xfrm>
            <a:prstGeom prst="rect">
              <a:avLst/>
            </a:prstGeom>
          </p:spPr>
          <p:txBody>
            <a:bodyPr anchor="ctr" rtlCol="false" tIns="50800" lIns="50800" bIns="50800" rIns="50800"/>
            <a:lstStyle/>
            <a:p>
              <a:pPr algn="ctr">
                <a:lnSpc>
                  <a:spcPts val="3151"/>
                </a:lnSpc>
              </a:pPr>
            </a:p>
          </p:txBody>
        </p:sp>
      </p:grpSp>
      <p:sp>
        <p:nvSpPr>
          <p:cNvPr name="Freeform 8" id="8"/>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028700" y="4220582"/>
            <a:ext cx="8161962" cy="4531617"/>
            <a:chOff x="0" y="0"/>
            <a:chExt cx="2149652" cy="1193512"/>
          </a:xfrm>
        </p:grpSpPr>
        <p:sp>
          <p:nvSpPr>
            <p:cNvPr name="Freeform 10" id="10"/>
            <p:cNvSpPr/>
            <p:nvPr/>
          </p:nvSpPr>
          <p:spPr>
            <a:xfrm flipH="false" flipV="false" rot="0">
              <a:off x="0" y="0"/>
              <a:ext cx="2149653" cy="1193512"/>
            </a:xfrm>
            <a:custGeom>
              <a:avLst/>
              <a:gdLst/>
              <a:ahLst/>
              <a:cxnLst/>
              <a:rect r="r" b="b" t="t" l="l"/>
              <a:pathLst>
                <a:path h="1193512" w="2149653">
                  <a:moveTo>
                    <a:pt x="48375" y="0"/>
                  </a:moveTo>
                  <a:lnTo>
                    <a:pt x="2101277" y="0"/>
                  </a:lnTo>
                  <a:cubicBezTo>
                    <a:pt x="2127994" y="0"/>
                    <a:pt x="2149653" y="21658"/>
                    <a:pt x="2149653" y="48375"/>
                  </a:cubicBezTo>
                  <a:lnTo>
                    <a:pt x="2149653" y="1145137"/>
                  </a:lnTo>
                  <a:cubicBezTo>
                    <a:pt x="2149653" y="1157967"/>
                    <a:pt x="2144556" y="1170271"/>
                    <a:pt x="2135484" y="1179343"/>
                  </a:cubicBezTo>
                  <a:cubicBezTo>
                    <a:pt x="2126411" y="1188416"/>
                    <a:pt x="2114107" y="1193512"/>
                    <a:pt x="2101277" y="1193512"/>
                  </a:cubicBezTo>
                  <a:lnTo>
                    <a:pt x="48375" y="1193512"/>
                  </a:lnTo>
                  <a:cubicBezTo>
                    <a:pt x="21658" y="1193512"/>
                    <a:pt x="0" y="1171854"/>
                    <a:pt x="0" y="1145137"/>
                  </a:cubicBezTo>
                  <a:lnTo>
                    <a:pt x="0" y="48375"/>
                  </a:lnTo>
                  <a:cubicBezTo>
                    <a:pt x="0" y="21658"/>
                    <a:pt x="21658" y="0"/>
                    <a:pt x="48375" y="0"/>
                  </a:cubicBezTo>
                  <a:close/>
                </a:path>
              </a:pathLst>
            </a:custGeom>
            <a:solidFill>
              <a:srgbClr val="000000">
                <a:alpha val="0"/>
              </a:srgbClr>
            </a:solidFill>
            <a:ln w="38100" cap="rnd">
              <a:solidFill>
                <a:srgbClr val="FFFFFF"/>
              </a:solidFill>
              <a:prstDash val="solid"/>
              <a:round/>
            </a:ln>
          </p:spPr>
        </p:sp>
        <p:sp>
          <p:nvSpPr>
            <p:cNvPr name="TextBox 11" id="11"/>
            <p:cNvSpPr txBox="true"/>
            <p:nvPr/>
          </p:nvSpPr>
          <p:spPr>
            <a:xfrm>
              <a:off x="0" y="-66675"/>
              <a:ext cx="2149652" cy="1260187"/>
            </a:xfrm>
            <a:prstGeom prst="rect">
              <a:avLst/>
            </a:prstGeom>
          </p:spPr>
          <p:txBody>
            <a:bodyPr anchor="ctr" rtlCol="false" tIns="50800" lIns="50800" bIns="50800" rIns="50800"/>
            <a:lstStyle/>
            <a:p>
              <a:pPr algn="ctr">
                <a:lnSpc>
                  <a:spcPts val="3151"/>
                </a:lnSpc>
              </a:pPr>
            </a:p>
          </p:txBody>
        </p:sp>
      </p:grpSp>
      <p:sp>
        <p:nvSpPr>
          <p:cNvPr name="Freeform 12" id="12"/>
          <p:cNvSpPr/>
          <p:nvPr/>
        </p:nvSpPr>
        <p:spPr>
          <a:xfrm flipH="false" flipV="false" rot="0">
            <a:off x="6865707" y="4677739"/>
            <a:ext cx="1868601" cy="2375044"/>
          </a:xfrm>
          <a:custGeom>
            <a:avLst/>
            <a:gdLst/>
            <a:ahLst/>
            <a:cxnLst/>
            <a:rect r="r" b="b" t="t" l="l"/>
            <a:pathLst>
              <a:path h="2375044" w="1868601">
                <a:moveTo>
                  <a:pt x="0" y="0"/>
                </a:moveTo>
                <a:lnTo>
                  <a:pt x="1868601" y="0"/>
                </a:lnTo>
                <a:lnTo>
                  <a:pt x="1868601" y="2375044"/>
                </a:lnTo>
                <a:lnTo>
                  <a:pt x="0" y="2375044"/>
                </a:lnTo>
                <a:lnTo>
                  <a:pt x="0" y="0"/>
                </a:lnTo>
                <a:close/>
              </a:path>
            </a:pathLst>
          </a:custGeom>
          <a:blipFill>
            <a:blip r:embed="rId4"/>
            <a:stretch>
              <a:fillRect l="0" t="0" r="0" b="0"/>
            </a:stretch>
          </a:blipFill>
        </p:spPr>
      </p:sp>
      <p:grpSp>
        <p:nvGrpSpPr>
          <p:cNvPr name="Group 13" id="13"/>
          <p:cNvGrpSpPr/>
          <p:nvPr/>
        </p:nvGrpSpPr>
        <p:grpSpPr>
          <a:xfrm rot="0">
            <a:off x="9415376" y="4220582"/>
            <a:ext cx="7843924" cy="3289359"/>
            <a:chOff x="0" y="0"/>
            <a:chExt cx="2065889" cy="866333"/>
          </a:xfrm>
        </p:grpSpPr>
        <p:sp>
          <p:nvSpPr>
            <p:cNvPr name="Freeform 14" id="14"/>
            <p:cNvSpPr/>
            <p:nvPr/>
          </p:nvSpPr>
          <p:spPr>
            <a:xfrm flipH="false" flipV="false" rot="0">
              <a:off x="0" y="0"/>
              <a:ext cx="2065889" cy="866333"/>
            </a:xfrm>
            <a:custGeom>
              <a:avLst/>
              <a:gdLst/>
              <a:ahLst/>
              <a:cxnLst/>
              <a:rect r="r" b="b" t="t" l="l"/>
              <a:pathLst>
                <a:path h="866333" w="2065889">
                  <a:moveTo>
                    <a:pt x="50337" y="0"/>
                  </a:moveTo>
                  <a:lnTo>
                    <a:pt x="2015553" y="0"/>
                  </a:lnTo>
                  <a:cubicBezTo>
                    <a:pt x="2043353" y="0"/>
                    <a:pt x="2065889" y="22537"/>
                    <a:pt x="2065889" y="50337"/>
                  </a:cubicBezTo>
                  <a:lnTo>
                    <a:pt x="2065889" y="815997"/>
                  </a:lnTo>
                  <a:cubicBezTo>
                    <a:pt x="2065889" y="843797"/>
                    <a:pt x="2043353" y="866333"/>
                    <a:pt x="2015553" y="866333"/>
                  </a:cubicBezTo>
                  <a:lnTo>
                    <a:pt x="50337" y="866333"/>
                  </a:lnTo>
                  <a:cubicBezTo>
                    <a:pt x="22537" y="866333"/>
                    <a:pt x="0" y="843797"/>
                    <a:pt x="0" y="815997"/>
                  </a:cubicBezTo>
                  <a:lnTo>
                    <a:pt x="0" y="50337"/>
                  </a:lnTo>
                  <a:cubicBezTo>
                    <a:pt x="0" y="22537"/>
                    <a:pt x="22537" y="0"/>
                    <a:pt x="50337" y="0"/>
                  </a:cubicBezTo>
                  <a:close/>
                </a:path>
              </a:pathLst>
            </a:custGeom>
            <a:solidFill>
              <a:srgbClr val="000000">
                <a:alpha val="0"/>
              </a:srgbClr>
            </a:solidFill>
            <a:ln w="38100" cap="rnd">
              <a:solidFill>
                <a:srgbClr val="FFFFFF"/>
              </a:solidFill>
              <a:prstDash val="solid"/>
              <a:round/>
            </a:ln>
          </p:spPr>
        </p:sp>
        <p:sp>
          <p:nvSpPr>
            <p:cNvPr name="TextBox 15" id="15"/>
            <p:cNvSpPr txBox="true"/>
            <p:nvPr/>
          </p:nvSpPr>
          <p:spPr>
            <a:xfrm>
              <a:off x="0" y="-66675"/>
              <a:ext cx="2065889" cy="933008"/>
            </a:xfrm>
            <a:prstGeom prst="rect">
              <a:avLst/>
            </a:prstGeom>
          </p:spPr>
          <p:txBody>
            <a:bodyPr anchor="ctr" rtlCol="false" tIns="50800" lIns="50800" bIns="50800" rIns="50800"/>
            <a:lstStyle/>
            <a:p>
              <a:pPr algn="ctr">
                <a:lnSpc>
                  <a:spcPts val="3151"/>
                </a:lnSpc>
              </a:pPr>
            </a:p>
          </p:txBody>
        </p:sp>
      </p:grpSp>
      <p:sp>
        <p:nvSpPr>
          <p:cNvPr name="Freeform 16" id="16"/>
          <p:cNvSpPr/>
          <p:nvPr/>
        </p:nvSpPr>
        <p:spPr>
          <a:xfrm flipH="false" flipV="false" rot="0">
            <a:off x="14695367" y="4911620"/>
            <a:ext cx="2006841" cy="2141163"/>
          </a:xfrm>
          <a:custGeom>
            <a:avLst/>
            <a:gdLst/>
            <a:ahLst/>
            <a:cxnLst/>
            <a:rect r="r" b="b" t="t" l="l"/>
            <a:pathLst>
              <a:path h="2141163" w="2006841">
                <a:moveTo>
                  <a:pt x="0" y="0"/>
                </a:moveTo>
                <a:lnTo>
                  <a:pt x="2006841" y="0"/>
                </a:lnTo>
                <a:lnTo>
                  <a:pt x="2006841" y="2141163"/>
                </a:lnTo>
                <a:lnTo>
                  <a:pt x="0" y="2141163"/>
                </a:lnTo>
                <a:lnTo>
                  <a:pt x="0" y="0"/>
                </a:lnTo>
                <a:close/>
              </a:path>
            </a:pathLst>
          </a:custGeom>
          <a:blipFill>
            <a:blip r:embed="rId5"/>
            <a:stretch>
              <a:fillRect l="-508" t="0" r="0" b="0"/>
            </a:stretch>
          </a:blipFill>
          <a:ln cap="sq">
            <a:noFill/>
            <a:prstDash val="solid"/>
            <a:miter/>
          </a:ln>
        </p:spPr>
      </p:sp>
      <p:sp>
        <p:nvSpPr>
          <p:cNvPr name="TextBox 17" id="17"/>
          <p:cNvSpPr txBox="true"/>
          <p:nvPr/>
        </p:nvSpPr>
        <p:spPr>
          <a:xfrm rot="0">
            <a:off x="9144000" y="841660"/>
            <a:ext cx="1662550"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Home</a:t>
            </a:r>
          </a:p>
        </p:txBody>
      </p:sp>
      <p:sp>
        <p:nvSpPr>
          <p:cNvPr name="TextBox 18" id="18"/>
          <p:cNvSpPr txBox="true"/>
          <p:nvPr/>
        </p:nvSpPr>
        <p:spPr>
          <a:xfrm rot="0">
            <a:off x="11408122" y="843874"/>
            <a:ext cx="1907082" cy="409541"/>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About</a:t>
            </a:r>
          </a:p>
        </p:txBody>
      </p:sp>
      <p:sp>
        <p:nvSpPr>
          <p:cNvPr name="TextBox 19" id="19"/>
          <p:cNvSpPr txBox="true"/>
          <p:nvPr/>
        </p:nvSpPr>
        <p:spPr>
          <a:xfrm rot="0">
            <a:off x="13726729" y="819695"/>
            <a:ext cx="1916881" cy="409541"/>
          </a:xfrm>
          <a:prstGeom prst="rect">
            <a:avLst/>
          </a:prstGeom>
        </p:spPr>
        <p:txBody>
          <a:bodyPr anchor="t" rtlCol="false" tIns="0" lIns="0" bIns="0" rIns="0">
            <a:spAutoFit/>
          </a:bodyPr>
          <a:lstStyle/>
          <a:p>
            <a:pPr algn="ctr" marL="0" indent="0" lvl="0">
              <a:lnSpc>
                <a:spcPts val="3151"/>
              </a:lnSpc>
              <a:spcBef>
                <a:spcPct val="0"/>
              </a:spcBef>
            </a:pPr>
            <a:r>
              <a:rPr lang="en-US" b="true" sz="2251">
                <a:solidFill>
                  <a:srgbClr val="FFFFFF"/>
                </a:solidFill>
                <a:latin typeface="Poppins Bold"/>
                <a:ea typeface="Poppins Bold"/>
                <a:cs typeface="Poppins Bold"/>
                <a:sym typeface="Poppins Bold"/>
              </a:rPr>
              <a:t>Content</a:t>
            </a:r>
          </a:p>
        </p:txBody>
      </p:sp>
      <p:sp>
        <p:nvSpPr>
          <p:cNvPr name="TextBox 20" id="20"/>
          <p:cNvSpPr txBox="true"/>
          <p:nvPr/>
        </p:nvSpPr>
        <p:spPr>
          <a:xfrm rot="0">
            <a:off x="15034325" y="841660"/>
            <a:ext cx="2224975"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Others</a:t>
            </a:r>
          </a:p>
        </p:txBody>
      </p:sp>
      <p:sp>
        <p:nvSpPr>
          <p:cNvPr name="TextBox 21" id="21"/>
          <p:cNvSpPr txBox="true"/>
          <p:nvPr/>
        </p:nvSpPr>
        <p:spPr>
          <a:xfrm rot="0">
            <a:off x="1363845" y="2255079"/>
            <a:ext cx="11611050" cy="877553"/>
          </a:xfrm>
          <a:prstGeom prst="rect">
            <a:avLst/>
          </a:prstGeom>
        </p:spPr>
        <p:txBody>
          <a:bodyPr anchor="t" rtlCol="false" tIns="0" lIns="0" bIns="0" rIns="0">
            <a:spAutoFit/>
          </a:bodyPr>
          <a:lstStyle/>
          <a:p>
            <a:pPr algn="l">
              <a:lnSpc>
                <a:spcPts val="7283"/>
              </a:lnSpc>
            </a:pPr>
            <a:r>
              <a:rPr lang="en-US" sz="5202" spc="-228">
                <a:solidFill>
                  <a:srgbClr val="FFFFFF"/>
                </a:solidFill>
                <a:latin typeface="Open Sauce"/>
                <a:ea typeface="Open Sauce"/>
                <a:cs typeface="Open Sauce"/>
                <a:sym typeface="Open Sauce"/>
              </a:rPr>
              <a:t>Data Analysis: By Gender Analysis</a:t>
            </a:r>
          </a:p>
        </p:txBody>
      </p:sp>
      <p:sp>
        <p:nvSpPr>
          <p:cNvPr name="TextBox 22" id="22"/>
          <p:cNvSpPr txBox="true"/>
          <p:nvPr/>
        </p:nvSpPr>
        <p:spPr>
          <a:xfrm rot="0">
            <a:off x="1363845" y="758572"/>
            <a:ext cx="2979060" cy="494847"/>
          </a:xfrm>
          <a:prstGeom prst="rect">
            <a:avLst/>
          </a:prstGeom>
        </p:spPr>
        <p:txBody>
          <a:bodyPr anchor="t" rtlCol="false" tIns="0" lIns="0" bIns="0" rIns="0">
            <a:spAutoFit/>
          </a:bodyPr>
          <a:lstStyle/>
          <a:p>
            <a:pPr algn="l">
              <a:lnSpc>
                <a:spcPts val="3762"/>
              </a:lnSpc>
              <a:spcBef>
                <a:spcPct val="0"/>
              </a:spcBef>
            </a:pPr>
            <a:r>
              <a:rPr lang="en-US" b="true" sz="2687" spc="-120">
                <a:solidFill>
                  <a:srgbClr val="FFFFFF"/>
                </a:solidFill>
                <a:latin typeface="Telegraf Bold"/>
                <a:ea typeface="Telegraf Bold"/>
                <a:cs typeface="Telegraf Bold"/>
                <a:sym typeface="Telegraf Bold"/>
              </a:rPr>
              <a:t>Portfolio</a:t>
            </a:r>
          </a:p>
        </p:txBody>
      </p:sp>
      <p:sp>
        <p:nvSpPr>
          <p:cNvPr name="TextBox 23" id="23"/>
          <p:cNvSpPr txBox="true"/>
          <p:nvPr/>
        </p:nvSpPr>
        <p:spPr>
          <a:xfrm rot="0">
            <a:off x="1434492" y="4394859"/>
            <a:ext cx="5148333" cy="3297897"/>
          </a:xfrm>
          <a:prstGeom prst="rect">
            <a:avLst/>
          </a:prstGeom>
        </p:spPr>
        <p:txBody>
          <a:bodyPr anchor="t" rtlCol="false" tIns="0" lIns="0" bIns="0" rIns="0">
            <a:spAutoFit/>
          </a:bodyPr>
          <a:lstStyle/>
          <a:p>
            <a:pPr algn="just">
              <a:lnSpc>
                <a:spcPts val="2914"/>
              </a:lnSpc>
            </a:pPr>
            <a:r>
              <a:rPr lang="en-US" sz="2082">
                <a:solidFill>
                  <a:srgbClr val="FFFFFF"/>
                </a:solidFill>
                <a:latin typeface="Poppins"/>
                <a:ea typeface="Poppins"/>
                <a:cs typeface="Poppins"/>
                <a:sym typeface="Poppins"/>
              </a:rPr>
              <a:t># Gender proportion</a:t>
            </a:r>
          </a:p>
          <a:p>
            <a:pPr algn="just">
              <a:lnSpc>
                <a:spcPts val="2914"/>
              </a:lnSpc>
            </a:pPr>
            <a:r>
              <a:rPr lang="en-US" sz="2082">
                <a:solidFill>
                  <a:srgbClr val="FFFFFF"/>
                </a:solidFill>
                <a:latin typeface="Poppins"/>
                <a:ea typeface="Poppins"/>
                <a:cs typeface="Poppins"/>
                <a:sym typeface="Poppins"/>
              </a:rPr>
              <a:t>labels = 'Male', 'Female'</a:t>
            </a:r>
          </a:p>
          <a:p>
            <a:pPr algn="just">
              <a:lnSpc>
                <a:spcPts val="2914"/>
              </a:lnSpc>
            </a:pPr>
          </a:p>
          <a:p>
            <a:pPr algn="just">
              <a:lnSpc>
                <a:spcPts val="2914"/>
              </a:lnSpc>
            </a:pPr>
            <a:r>
              <a:rPr lang="en-US" sz="2082">
                <a:solidFill>
                  <a:srgbClr val="FFFFFF"/>
                </a:solidFill>
                <a:latin typeface="Poppins"/>
                <a:ea typeface="Poppins"/>
                <a:cs typeface="Poppins"/>
                <a:sym typeface="Poppins"/>
              </a:rPr>
              <a:t>df['sex'].value_counts().plot(kind='pie', autopct='%1.1f%%', labels=labels)</a:t>
            </a:r>
          </a:p>
          <a:p>
            <a:pPr algn="just">
              <a:lnSpc>
                <a:spcPts val="2914"/>
              </a:lnSpc>
            </a:pPr>
          </a:p>
          <a:p>
            <a:pPr algn="just">
              <a:lnSpc>
                <a:spcPts val="2914"/>
              </a:lnSpc>
            </a:pPr>
            <a:r>
              <a:rPr lang="en-US" sz="2082">
                <a:solidFill>
                  <a:srgbClr val="FFFFFF"/>
                </a:solidFill>
                <a:latin typeface="Poppins"/>
                <a:ea typeface="Poppins"/>
                <a:cs typeface="Poppins"/>
                <a:sym typeface="Poppins"/>
              </a:rPr>
              <a:t>#get numeric value</a:t>
            </a:r>
          </a:p>
          <a:p>
            <a:pPr algn="just">
              <a:lnSpc>
                <a:spcPts val="2914"/>
              </a:lnSpc>
            </a:pPr>
            <a:r>
              <a:rPr lang="en-US" sz="2082">
                <a:solidFill>
                  <a:srgbClr val="FFFFFF"/>
                </a:solidFill>
                <a:latin typeface="Poppins"/>
                <a:ea typeface="Poppins"/>
                <a:cs typeface="Poppins"/>
                <a:sym typeface="Poppins"/>
              </a:rPr>
              <a:t>df['sex'].value_counts()</a:t>
            </a:r>
          </a:p>
          <a:p>
            <a:pPr algn="just">
              <a:lnSpc>
                <a:spcPts val="2914"/>
              </a:lnSpc>
            </a:pPr>
          </a:p>
        </p:txBody>
      </p:sp>
      <p:sp>
        <p:nvSpPr>
          <p:cNvPr name="TextBox 24" id="24"/>
          <p:cNvSpPr txBox="true"/>
          <p:nvPr/>
        </p:nvSpPr>
        <p:spPr>
          <a:xfrm rot="0">
            <a:off x="9787497" y="4404384"/>
            <a:ext cx="4907869" cy="1746023"/>
          </a:xfrm>
          <a:prstGeom prst="rect">
            <a:avLst/>
          </a:prstGeom>
        </p:spPr>
        <p:txBody>
          <a:bodyPr anchor="t" rtlCol="false" tIns="0" lIns="0" bIns="0" rIns="0">
            <a:spAutoFit/>
          </a:bodyPr>
          <a:lstStyle/>
          <a:p>
            <a:pPr algn="just">
              <a:lnSpc>
                <a:spcPts val="2778"/>
              </a:lnSpc>
            </a:pPr>
            <a:r>
              <a:rPr lang="en-US" sz="1984">
                <a:solidFill>
                  <a:srgbClr val="FFFFFF"/>
                </a:solidFill>
                <a:latin typeface="Poppins"/>
                <a:ea typeface="Poppins"/>
                <a:cs typeface="Poppins"/>
                <a:sym typeface="Poppins"/>
              </a:rPr>
              <a:t># Get the value how many people have positive heart disease and no </a:t>
            </a:r>
          </a:p>
          <a:p>
            <a:pPr algn="just">
              <a:lnSpc>
                <a:spcPts val="2778"/>
              </a:lnSpc>
            </a:pPr>
          </a:p>
          <a:p>
            <a:pPr algn="just">
              <a:lnSpc>
                <a:spcPts val="2778"/>
              </a:lnSpc>
            </a:pPr>
            <a:r>
              <a:rPr lang="en-US" sz="1984">
                <a:solidFill>
                  <a:srgbClr val="FFFFFF"/>
                </a:solidFill>
                <a:latin typeface="Poppins"/>
                <a:ea typeface="Poppins"/>
                <a:cs typeface="Poppins"/>
                <a:sym typeface="Poppins"/>
              </a:rPr>
              <a:t>df['target'].value_counts()</a:t>
            </a:r>
          </a:p>
          <a:p>
            <a:pPr algn="just">
              <a:lnSpc>
                <a:spcPts val="2778"/>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803986" y="1986280"/>
            <a:ext cx="16773352" cy="7480942"/>
            <a:chOff x="0" y="0"/>
            <a:chExt cx="4417673" cy="1970289"/>
          </a:xfrm>
        </p:grpSpPr>
        <p:sp>
          <p:nvSpPr>
            <p:cNvPr name="Freeform 3" id="3"/>
            <p:cNvSpPr/>
            <p:nvPr/>
          </p:nvSpPr>
          <p:spPr>
            <a:xfrm flipH="false" flipV="false" rot="0">
              <a:off x="0" y="0"/>
              <a:ext cx="4417673" cy="1970289"/>
            </a:xfrm>
            <a:custGeom>
              <a:avLst/>
              <a:gdLst/>
              <a:ahLst/>
              <a:cxnLst/>
              <a:rect r="r" b="b" t="t" l="l"/>
              <a:pathLst>
                <a:path h="1970289" w="4417673">
                  <a:moveTo>
                    <a:pt x="25847" y="0"/>
                  </a:moveTo>
                  <a:lnTo>
                    <a:pt x="4391826" y="0"/>
                  </a:lnTo>
                  <a:cubicBezTo>
                    <a:pt x="4406101" y="0"/>
                    <a:pt x="4417673" y="11572"/>
                    <a:pt x="4417673" y="25847"/>
                  </a:cubicBezTo>
                  <a:lnTo>
                    <a:pt x="4417673" y="1944442"/>
                  </a:lnTo>
                  <a:cubicBezTo>
                    <a:pt x="4417673" y="1951297"/>
                    <a:pt x="4414950" y="1957872"/>
                    <a:pt x="4410103" y="1962719"/>
                  </a:cubicBezTo>
                  <a:cubicBezTo>
                    <a:pt x="4405255" y="1967566"/>
                    <a:pt x="4398681" y="1970289"/>
                    <a:pt x="4391826" y="1970289"/>
                  </a:cubicBezTo>
                  <a:lnTo>
                    <a:pt x="25847" y="1970289"/>
                  </a:lnTo>
                  <a:cubicBezTo>
                    <a:pt x="11572" y="1970289"/>
                    <a:pt x="0" y="1958717"/>
                    <a:pt x="0" y="1944442"/>
                  </a:cubicBezTo>
                  <a:lnTo>
                    <a:pt x="0" y="25847"/>
                  </a:lnTo>
                  <a:cubicBezTo>
                    <a:pt x="0" y="18992"/>
                    <a:pt x="2723" y="12418"/>
                    <a:pt x="7571" y="7571"/>
                  </a:cubicBezTo>
                  <a:cubicBezTo>
                    <a:pt x="12418" y="2723"/>
                    <a:pt x="18992" y="0"/>
                    <a:pt x="25847" y="0"/>
                  </a:cubicBezTo>
                  <a:close/>
                </a:path>
              </a:pathLst>
            </a:custGeom>
            <a:gradFill rotWithShape="true">
              <a:gsLst>
                <a:gs pos="0">
                  <a:srgbClr val="000000">
                    <a:alpha val="78000"/>
                  </a:srgbClr>
                </a:gs>
                <a:gs pos="100000">
                  <a:srgbClr val="DDDDDD">
                    <a:alpha val="14820"/>
                  </a:srgbClr>
                </a:gs>
              </a:gsLst>
              <a:lin ang="2700000"/>
            </a:gradFill>
          </p:spPr>
        </p:sp>
        <p:sp>
          <p:nvSpPr>
            <p:cNvPr name="TextBox 4" id="4"/>
            <p:cNvSpPr txBox="true"/>
            <p:nvPr/>
          </p:nvSpPr>
          <p:spPr>
            <a:xfrm>
              <a:off x="0" y="-66675"/>
              <a:ext cx="4417673" cy="2036964"/>
            </a:xfrm>
            <a:prstGeom prst="rect">
              <a:avLst/>
            </a:prstGeom>
          </p:spPr>
          <p:txBody>
            <a:bodyPr anchor="ctr" rtlCol="false" tIns="50800" lIns="50800" bIns="50800" rIns="50800"/>
            <a:lstStyle/>
            <a:p>
              <a:pPr algn="ctr">
                <a:lnSpc>
                  <a:spcPts val="3151"/>
                </a:lnSpc>
              </a:pPr>
            </a:p>
          </p:txBody>
        </p:sp>
      </p:grpSp>
      <p:grpSp>
        <p:nvGrpSpPr>
          <p:cNvPr name="Group 5" id="5"/>
          <p:cNvGrpSpPr/>
          <p:nvPr/>
        </p:nvGrpSpPr>
        <p:grpSpPr>
          <a:xfrm rot="0">
            <a:off x="803986" y="1986280"/>
            <a:ext cx="16773352" cy="1500877"/>
            <a:chOff x="0" y="0"/>
            <a:chExt cx="4417673" cy="395293"/>
          </a:xfrm>
        </p:grpSpPr>
        <p:sp>
          <p:nvSpPr>
            <p:cNvPr name="Freeform 6" id="6"/>
            <p:cNvSpPr/>
            <p:nvPr/>
          </p:nvSpPr>
          <p:spPr>
            <a:xfrm flipH="false" flipV="false" rot="0">
              <a:off x="0" y="0"/>
              <a:ext cx="4417673" cy="395293"/>
            </a:xfrm>
            <a:custGeom>
              <a:avLst/>
              <a:gdLst/>
              <a:ahLst/>
              <a:cxnLst/>
              <a:rect r="r" b="b" t="t" l="l"/>
              <a:pathLst>
                <a:path h="395293" w="4417673">
                  <a:moveTo>
                    <a:pt x="25847" y="0"/>
                  </a:moveTo>
                  <a:lnTo>
                    <a:pt x="4391826" y="0"/>
                  </a:lnTo>
                  <a:cubicBezTo>
                    <a:pt x="4406101" y="0"/>
                    <a:pt x="4417673" y="11572"/>
                    <a:pt x="4417673" y="25847"/>
                  </a:cubicBezTo>
                  <a:lnTo>
                    <a:pt x="4417673" y="369445"/>
                  </a:lnTo>
                  <a:cubicBezTo>
                    <a:pt x="4417673" y="383720"/>
                    <a:pt x="4406101" y="395293"/>
                    <a:pt x="4391826" y="395293"/>
                  </a:cubicBezTo>
                  <a:lnTo>
                    <a:pt x="25847" y="395293"/>
                  </a:lnTo>
                  <a:cubicBezTo>
                    <a:pt x="18992" y="395293"/>
                    <a:pt x="12418" y="392569"/>
                    <a:pt x="7571" y="387722"/>
                  </a:cubicBezTo>
                  <a:cubicBezTo>
                    <a:pt x="2723" y="382875"/>
                    <a:pt x="0" y="376300"/>
                    <a:pt x="0" y="369445"/>
                  </a:cubicBezTo>
                  <a:lnTo>
                    <a:pt x="0" y="25847"/>
                  </a:lnTo>
                  <a:cubicBezTo>
                    <a:pt x="0" y="18992"/>
                    <a:pt x="2723" y="12418"/>
                    <a:pt x="7571" y="7571"/>
                  </a:cubicBezTo>
                  <a:cubicBezTo>
                    <a:pt x="12418" y="2723"/>
                    <a:pt x="18992" y="0"/>
                    <a:pt x="25847"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7" id="7"/>
            <p:cNvSpPr txBox="true"/>
            <p:nvPr/>
          </p:nvSpPr>
          <p:spPr>
            <a:xfrm>
              <a:off x="0" y="-66675"/>
              <a:ext cx="4417673" cy="461968"/>
            </a:xfrm>
            <a:prstGeom prst="rect">
              <a:avLst/>
            </a:prstGeom>
          </p:spPr>
          <p:txBody>
            <a:bodyPr anchor="ctr" rtlCol="false" tIns="50800" lIns="50800" bIns="50800" rIns="50800"/>
            <a:lstStyle/>
            <a:p>
              <a:pPr algn="ctr">
                <a:lnSpc>
                  <a:spcPts val="3151"/>
                </a:lnSpc>
              </a:pPr>
            </a:p>
          </p:txBody>
        </p:sp>
      </p:grpSp>
      <p:sp>
        <p:nvSpPr>
          <p:cNvPr name="Freeform 8" id="8"/>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028700" y="4220582"/>
            <a:ext cx="8161962" cy="5037718"/>
            <a:chOff x="0" y="0"/>
            <a:chExt cx="2149652" cy="1326806"/>
          </a:xfrm>
        </p:grpSpPr>
        <p:sp>
          <p:nvSpPr>
            <p:cNvPr name="Freeform 10" id="10"/>
            <p:cNvSpPr/>
            <p:nvPr/>
          </p:nvSpPr>
          <p:spPr>
            <a:xfrm flipH="false" flipV="false" rot="0">
              <a:off x="0" y="0"/>
              <a:ext cx="2149653" cy="1326807"/>
            </a:xfrm>
            <a:custGeom>
              <a:avLst/>
              <a:gdLst/>
              <a:ahLst/>
              <a:cxnLst/>
              <a:rect r="r" b="b" t="t" l="l"/>
              <a:pathLst>
                <a:path h="1326807" w="2149653">
                  <a:moveTo>
                    <a:pt x="48375" y="0"/>
                  </a:moveTo>
                  <a:lnTo>
                    <a:pt x="2101277" y="0"/>
                  </a:lnTo>
                  <a:cubicBezTo>
                    <a:pt x="2127994" y="0"/>
                    <a:pt x="2149653" y="21658"/>
                    <a:pt x="2149653" y="48375"/>
                  </a:cubicBezTo>
                  <a:lnTo>
                    <a:pt x="2149653" y="1278431"/>
                  </a:lnTo>
                  <a:cubicBezTo>
                    <a:pt x="2149653" y="1291261"/>
                    <a:pt x="2144556" y="1303566"/>
                    <a:pt x="2135484" y="1312638"/>
                  </a:cubicBezTo>
                  <a:cubicBezTo>
                    <a:pt x="2126411" y="1321710"/>
                    <a:pt x="2114107" y="1326807"/>
                    <a:pt x="2101277" y="1326807"/>
                  </a:cubicBezTo>
                  <a:lnTo>
                    <a:pt x="48375" y="1326807"/>
                  </a:lnTo>
                  <a:cubicBezTo>
                    <a:pt x="21658" y="1326807"/>
                    <a:pt x="0" y="1305148"/>
                    <a:pt x="0" y="1278431"/>
                  </a:cubicBezTo>
                  <a:lnTo>
                    <a:pt x="0" y="48375"/>
                  </a:lnTo>
                  <a:cubicBezTo>
                    <a:pt x="0" y="21658"/>
                    <a:pt x="21658" y="0"/>
                    <a:pt x="48375" y="0"/>
                  </a:cubicBezTo>
                  <a:close/>
                </a:path>
              </a:pathLst>
            </a:custGeom>
            <a:solidFill>
              <a:srgbClr val="000000">
                <a:alpha val="0"/>
              </a:srgbClr>
            </a:solidFill>
            <a:ln w="38100" cap="rnd">
              <a:solidFill>
                <a:srgbClr val="FFFFFF"/>
              </a:solidFill>
              <a:prstDash val="solid"/>
              <a:round/>
            </a:ln>
          </p:spPr>
        </p:sp>
        <p:sp>
          <p:nvSpPr>
            <p:cNvPr name="TextBox 11" id="11"/>
            <p:cNvSpPr txBox="true"/>
            <p:nvPr/>
          </p:nvSpPr>
          <p:spPr>
            <a:xfrm>
              <a:off x="0" y="-66675"/>
              <a:ext cx="2149652" cy="1393481"/>
            </a:xfrm>
            <a:prstGeom prst="rect">
              <a:avLst/>
            </a:prstGeom>
          </p:spPr>
          <p:txBody>
            <a:bodyPr anchor="ctr" rtlCol="false" tIns="50800" lIns="50800" bIns="50800" rIns="50800"/>
            <a:lstStyle/>
            <a:p>
              <a:pPr algn="ctr">
                <a:lnSpc>
                  <a:spcPts val="3151"/>
                </a:lnSpc>
              </a:pPr>
            </a:p>
          </p:txBody>
        </p:sp>
      </p:grpSp>
      <p:grpSp>
        <p:nvGrpSpPr>
          <p:cNvPr name="Group 12" id="12"/>
          <p:cNvGrpSpPr/>
          <p:nvPr/>
        </p:nvGrpSpPr>
        <p:grpSpPr>
          <a:xfrm rot="0">
            <a:off x="9415376" y="4220582"/>
            <a:ext cx="7843924" cy="5037718"/>
            <a:chOff x="0" y="0"/>
            <a:chExt cx="2065889" cy="1326806"/>
          </a:xfrm>
        </p:grpSpPr>
        <p:sp>
          <p:nvSpPr>
            <p:cNvPr name="Freeform 13" id="13"/>
            <p:cNvSpPr/>
            <p:nvPr/>
          </p:nvSpPr>
          <p:spPr>
            <a:xfrm flipH="false" flipV="false" rot="0">
              <a:off x="0" y="0"/>
              <a:ext cx="2065889" cy="1326807"/>
            </a:xfrm>
            <a:custGeom>
              <a:avLst/>
              <a:gdLst/>
              <a:ahLst/>
              <a:cxnLst/>
              <a:rect r="r" b="b" t="t" l="l"/>
              <a:pathLst>
                <a:path h="1326807" w="2065889">
                  <a:moveTo>
                    <a:pt x="50337" y="0"/>
                  </a:moveTo>
                  <a:lnTo>
                    <a:pt x="2015553" y="0"/>
                  </a:lnTo>
                  <a:cubicBezTo>
                    <a:pt x="2043353" y="0"/>
                    <a:pt x="2065889" y="22537"/>
                    <a:pt x="2065889" y="50337"/>
                  </a:cubicBezTo>
                  <a:lnTo>
                    <a:pt x="2065889" y="1276470"/>
                  </a:lnTo>
                  <a:cubicBezTo>
                    <a:pt x="2065889" y="1289820"/>
                    <a:pt x="2060586" y="1302623"/>
                    <a:pt x="2051146" y="1312063"/>
                  </a:cubicBezTo>
                  <a:cubicBezTo>
                    <a:pt x="2041706" y="1321503"/>
                    <a:pt x="2028903" y="1326807"/>
                    <a:pt x="2015553" y="1326807"/>
                  </a:cubicBezTo>
                  <a:lnTo>
                    <a:pt x="50337" y="1326807"/>
                  </a:lnTo>
                  <a:cubicBezTo>
                    <a:pt x="22537" y="1326807"/>
                    <a:pt x="0" y="1304270"/>
                    <a:pt x="0" y="1276470"/>
                  </a:cubicBezTo>
                  <a:lnTo>
                    <a:pt x="0" y="50337"/>
                  </a:lnTo>
                  <a:cubicBezTo>
                    <a:pt x="0" y="22537"/>
                    <a:pt x="22537" y="0"/>
                    <a:pt x="50337" y="0"/>
                  </a:cubicBezTo>
                  <a:close/>
                </a:path>
              </a:pathLst>
            </a:custGeom>
            <a:solidFill>
              <a:srgbClr val="000000">
                <a:alpha val="0"/>
              </a:srgbClr>
            </a:solidFill>
            <a:ln w="38100" cap="rnd">
              <a:solidFill>
                <a:srgbClr val="FFFFFF"/>
              </a:solidFill>
              <a:prstDash val="solid"/>
              <a:round/>
            </a:ln>
          </p:spPr>
        </p:sp>
        <p:sp>
          <p:nvSpPr>
            <p:cNvPr name="TextBox 14" id="14"/>
            <p:cNvSpPr txBox="true"/>
            <p:nvPr/>
          </p:nvSpPr>
          <p:spPr>
            <a:xfrm>
              <a:off x="0" y="-66675"/>
              <a:ext cx="2065889" cy="1393481"/>
            </a:xfrm>
            <a:prstGeom prst="rect">
              <a:avLst/>
            </a:prstGeom>
          </p:spPr>
          <p:txBody>
            <a:bodyPr anchor="ctr" rtlCol="false" tIns="50800" lIns="50800" bIns="50800" rIns="50800"/>
            <a:lstStyle/>
            <a:p>
              <a:pPr algn="ctr">
                <a:lnSpc>
                  <a:spcPts val="3151"/>
                </a:lnSpc>
              </a:pPr>
            </a:p>
          </p:txBody>
        </p:sp>
      </p:grpSp>
      <p:sp>
        <p:nvSpPr>
          <p:cNvPr name="Freeform 15" id="15"/>
          <p:cNvSpPr/>
          <p:nvPr/>
        </p:nvSpPr>
        <p:spPr>
          <a:xfrm flipH="false" flipV="false" rot="0">
            <a:off x="6890348" y="4671034"/>
            <a:ext cx="1940902" cy="2068406"/>
          </a:xfrm>
          <a:custGeom>
            <a:avLst/>
            <a:gdLst/>
            <a:ahLst/>
            <a:cxnLst/>
            <a:rect r="r" b="b" t="t" l="l"/>
            <a:pathLst>
              <a:path h="2068406" w="1940902">
                <a:moveTo>
                  <a:pt x="0" y="0"/>
                </a:moveTo>
                <a:lnTo>
                  <a:pt x="1940902" y="0"/>
                </a:lnTo>
                <a:lnTo>
                  <a:pt x="1940902" y="2068407"/>
                </a:lnTo>
                <a:lnTo>
                  <a:pt x="0" y="2068407"/>
                </a:lnTo>
                <a:lnTo>
                  <a:pt x="0" y="0"/>
                </a:lnTo>
                <a:close/>
              </a:path>
            </a:pathLst>
          </a:custGeom>
          <a:blipFill>
            <a:blip r:embed="rId4"/>
            <a:stretch>
              <a:fillRect l="0" t="0" r="0" b="0"/>
            </a:stretch>
          </a:blipFill>
          <a:ln cap="sq">
            <a:noFill/>
            <a:prstDash val="solid"/>
            <a:miter/>
          </a:ln>
        </p:spPr>
      </p:sp>
      <p:sp>
        <p:nvSpPr>
          <p:cNvPr name="Freeform 16" id="16"/>
          <p:cNvSpPr/>
          <p:nvPr/>
        </p:nvSpPr>
        <p:spPr>
          <a:xfrm flipH="false" flipV="false" rot="0">
            <a:off x="1363845" y="8299202"/>
            <a:ext cx="3680046" cy="583006"/>
          </a:xfrm>
          <a:custGeom>
            <a:avLst/>
            <a:gdLst/>
            <a:ahLst/>
            <a:cxnLst/>
            <a:rect r="r" b="b" t="t" l="l"/>
            <a:pathLst>
              <a:path h="583006" w="3680046">
                <a:moveTo>
                  <a:pt x="0" y="0"/>
                </a:moveTo>
                <a:lnTo>
                  <a:pt x="3680046" y="0"/>
                </a:lnTo>
                <a:lnTo>
                  <a:pt x="3680046" y="583006"/>
                </a:lnTo>
                <a:lnTo>
                  <a:pt x="0" y="583006"/>
                </a:lnTo>
                <a:lnTo>
                  <a:pt x="0" y="0"/>
                </a:lnTo>
                <a:close/>
              </a:path>
            </a:pathLst>
          </a:custGeom>
          <a:blipFill>
            <a:blip r:embed="rId5"/>
            <a:stretch>
              <a:fillRect l="0" t="0" r="0" b="-13392"/>
            </a:stretch>
          </a:blipFill>
          <a:ln cap="sq">
            <a:noFill/>
            <a:prstDash val="solid"/>
            <a:miter/>
          </a:ln>
        </p:spPr>
      </p:sp>
      <p:sp>
        <p:nvSpPr>
          <p:cNvPr name="Freeform 17" id="17"/>
          <p:cNvSpPr/>
          <p:nvPr/>
        </p:nvSpPr>
        <p:spPr>
          <a:xfrm flipH="false" flipV="false" rot="0">
            <a:off x="15034325" y="4671034"/>
            <a:ext cx="1949361" cy="2068406"/>
          </a:xfrm>
          <a:custGeom>
            <a:avLst/>
            <a:gdLst/>
            <a:ahLst/>
            <a:cxnLst/>
            <a:rect r="r" b="b" t="t" l="l"/>
            <a:pathLst>
              <a:path h="2068406" w="1949361">
                <a:moveTo>
                  <a:pt x="0" y="0"/>
                </a:moveTo>
                <a:lnTo>
                  <a:pt x="1949361" y="0"/>
                </a:lnTo>
                <a:lnTo>
                  <a:pt x="1949361" y="2068407"/>
                </a:lnTo>
                <a:lnTo>
                  <a:pt x="0" y="2068407"/>
                </a:lnTo>
                <a:lnTo>
                  <a:pt x="0" y="0"/>
                </a:lnTo>
                <a:close/>
              </a:path>
            </a:pathLst>
          </a:custGeom>
          <a:blipFill>
            <a:blip r:embed="rId6"/>
            <a:stretch>
              <a:fillRect l="0" t="0" r="0" b="0"/>
            </a:stretch>
          </a:blipFill>
          <a:ln cap="sq">
            <a:noFill/>
            <a:prstDash val="solid"/>
            <a:miter/>
          </a:ln>
        </p:spPr>
      </p:sp>
      <p:sp>
        <p:nvSpPr>
          <p:cNvPr name="Freeform 18" id="18"/>
          <p:cNvSpPr/>
          <p:nvPr/>
        </p:nvSpPr>
        <p:spPr>
          <a:xfrm flipH="false" flipV="false" rot="0">
            <a:off x="9787497" y="8283137"/>
            <a:ext cx="1052913" cy="599071"/>
          </a:xfrm>
          <a:custGeom>
            <a:avLst/>
            <a:gdLst/>
            <a:ahLst/>
            <a:cxnLst/>
            <a:rect r="r" b="b" t="t" l="l"/>
            <a:pathLst>
              <a:path h="599071" w="1052913">
                <a:moveTo>
                  <a:pt x="0" y="0"/>
                </a:moveTo>
                <a:lnTo>
                  <a:pt x="1052913" y="0"/>
                </a:lnTo>
                <a:lnTo>
                  <a:pt x="1052913" y="599071"/>
                </a:lnTo>
                <a:lnTo>
                  <a:pt x="0" y="599071"/>
                </a:lnTo>
                <a:lnTo>
                  <a:pt x="0" y="0"/>
                </a:lnTo>
                <a:close/>
              </a:path>
            </a:pathLst>
          </a:custGeom>
          <a:blipFill>
            <a:blip r:embed="rId7"/>
            <a:stretch>
              <a:fillRect l="0" t="0" r="0" b="0"/>
            </a:stretch>
          </a:blipFill>
          <a:ln cap="sq">
            <a:noFill/>
            <a:prstDash val="solid"/>
            <a:miter/>
          </a:ln>
        </p:spPr>
      </p:sp>
      <p:sp>
        <p:nvSpPr>
          <p:cNvPr name="TextBox 19" id="19"/>
          <p:cNvSpPr txBox="true"/>
          <p:nvPr/>
        </p:nvSpPr>
        <p:spPr>
          <a:xfrm rot="0">
            <a:off x="9144000" y="841660"/>
            <a:ext cx="1662550"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Home</a:t>
            </a:r>
          </a:p>
        </p:txBody>
      </p:sp>
      <p:sp>
        <p:nvSpPr>
          <p:cNvPr name="TextBox 20" id="20"/>
          <p:cNvSpPr txBox="true"/>
          <p:nvPr/>
        </p:nvSpPr>
        <p:spPr>
          <a:xfrm rot="0">
            <a:off x="11408122" y="843874"/>
            <a:ext cx="1907082" cy="409541"/>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About</a:t>
            </a:r>
          </a:p>
        </p:txBody>
      </p:sp>
      <p:sp>
        <p:nvSpPr>
          <p:cNvPr name="TextBox 21" id="21"/>
          <p:cNvSpPr txBox="true"/>
          <p:nvPr/>
        </p:nvSpPr>
        <p:spPr>
          <a:xfrm rot="0">
            <a:off x="13726729" y="819695"/>
            <a:ext cx="1916881" cy="409541"/>
          </a:xfrm>
          <a:prstGeom prst="rect">
            <a:avLst/>
          </a:prstGeom>
        </p:spPr>
        <p:txBody>
          <a:bodyPr anchor="t" rtlCol="false" tIns="0" lIns="0" bIns="0" rIns="0">
            <a:spAutoFit/>
          </a:bodyPr>
          <a:lstStyle/>
          <a:p>
            <a:pPr algn="ctr" marL="0" indent="0" lvl="0">
              <a:lnSpc>
                <a:spcPts val="3151"/>
              </a:lnSpc>
              <a:spcBef>
                <a:spcPct val="0"/>
              </a:spcBef>
            </a:pPr>
            <a:r>
              <a:rPr lang="en-US" b="true" sz="2251">
                <a:solidFill>
                  <a:srgbClr val="FFFFFF"/>
                </a:solidFill>
                <a:latin typeface="Poppins Bold"/>
                <a:ea typeface="Poppins Bold"/>
                <a:cs typeface="Poppins Bold"/>
                <a:sym typeface="Poppins Bold"/>
              </a:rPr>
              <a:t>Content</a:t>
            </a:r>
          </a:p>
        </p:txBody>
      </p:sp>
      <p:sp>
        <p:nvSpPr>
          <p:cNvPr name="TextBox 22" id="22"/>
          <p:cNvSpPr txBox="true"/>
          <p:nvPr/>
        </p:nvSpPr>
        <p:spPr>
          <a:xfrm rot="0">
            <a:off x="15034325" y="841660"/>
            <a:ext cx="2224975"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Others</a:t>
            </a:r>
          </a:p>
        </p:txBody>
      </p:sp>
      <p:sp>
        <p:nvSpPr>
          <p:cNvPr name="TextBox 23" id="23"/>
          <p:cNvSpPr txBox="true"/>
          <p:nvPr/>
        </p:nvSpPr>
        <p:spPr>
          <a:xfrm rot="0">
            <a:off x="1363845" y="2255079"/>
            <a:ext cx="11611050" cy="877553"/>
          </a:xfrm>
          <a:prstGeom prst="rect">
            <a:avLst/>
          </a:prstGeom>
        </p:spPr>
        <p:txBody>
          <a:bodyPr anchor="t" rtlCol="false" tIns="0" lIns="0" bIns="0" rIns="0">
            <a:spAutoFit/>
          </a:bodyPr>
          <a:lstStyle/>
          <a:p>
            <a:pPr algn="l">
              <a:lnSpc>
                <a:spcPts val="7283"/>
              </a:lnSpc>
            </a:pPr>
            <a:r>
              <a:rPr lang="en-US" sz="5202" spc="-228">
                <a:solidFill>
                  <a:srgbClr val="FFFFFF"/>
                </a:solidFill>
                <a:latin typeface="Open Sauce"/>
                <a:ea typeface="Open Sauce"/>
                <a:cs typeface="Open Sauce"/>
                <a:sym typeface="Open Sauce"/>
              </a:rPr>
              <a:t>Data Analysis: By Gender Analysis</a:t>
            </a:r>
          </a:p>
        </p:txBody>
      </p:sp>
      <p:sp>
        <p:nvSpPr>
          <p:cNvPr name="TextBox 24" id="24"/>
          <p:cNvSpPr txBox="true"/>
          <p:nvPr/>
        </p:nvSpPr>
        <p:spPr>
          <a:xfrm rot="0">
            <a:off x="1363845" y="758572"/>
            <a:ext cx="2979060" cy="494847"/>
          </a:xfrm>
          <a:prstGeom prst="rect">
            <a:avLst/>
          </a:prstGeom>
        </p:spPr>
        <p:txBody>
          <a:bodyPr anchor="t" rtlCol="false" tIns="0" lIns="0" bIns="0" rIns="0">
            <a:spAutoFit/>
          </a:bodyPr>
          <a:lstStyle/>
          <a:p>
            <a:pPr algn="l">
              <a:lnSpc>
                <a:spcPts val="3762"/>
              </a:lnSpc>
              <a:spcBef>
                <a:spcPct val="0"/>
              </a:spcBef>
            </a:pPr>
            <a:r>
              <a:rPr lang="en-US" b="true" sz="2687" spc="-120">
                <a:solidFill>
                  <a:srgbClr val="FFFFFF"/>
                </a:solidFill>
                <a:latin typeface="Telegraf Bold"/>
                <a:ea typeface="Telegraf Bold"/>
                <a:cs typeface="Telegraf Bold"/>
                <a:sym typeface="Telegraf Bold"/>
              </a:rPr>
              <a:t>Portfolio</a:t>
            </a:r>
          </a:p>
        </p:txBody>
      </p:sp>
      <p:sp>
        <p:nvSpPr>
          <p:cNvPr name="TextBox 25" id="25"/>
          <p:cNvSpPr txBox="true"/>
          <p:nvPr/>
        </p:nvSpPr>
        <p:spPr>
          <a:xfrm rot="0">
            <a:off x="1434492" y="4394859"/>
            <a:ext cx="5148333" cy="4357388"/>
          </a:xfrm>
          <a:prstGeom prst="rect">
            <a:avLst/>
          </a:prstGeom>
        </p:spPr>
        <p:txBody>
          <a:bodyPr anchor="t" rtlCol="false" tIns="0" lIns="0" bIns="0" rIns="0">
            <a:spAutoFit/>
          </a:bodyPr>
          <a:lstStyle/>
          <a:p>
            <a:pPr algn="l">
              <a:lnSpc>
                <a:spcPts val="2914"/>
              </a:lnSpc>
            </a:pPr>
            <a:r>
              <a:rPr lang="en-US" sz="2082">
                <a:solidFill>
                  <a:srgbClr val="FFFFFF"/>
                </a:solidFill>
                <a:latin typeface="Poppins"/>
                <a:ea typeface="Poppins"/>
                <a:cs typeface="Poppins"/>
                <a:sym typeface="Poppins"/>
              </a:rPr>
              <a:t># get male heart disease data</a:t>
            </a:r>
          </a:p>
          <a:p>
            <a:pPr algn="l">
              <a:lnSpc>
                <a:spcPts val="2914"/>
              </a:lnSpc>
            </a:pPr>
          </a:p>
          <a:p>
            <a:pPr algn="l">
              <a:lnSpc>
                <a:spcPts val="2914"/>
              </a:lnSpc>
            </a:pPr>
            <a:r>
              <a:rPr lang="en-US" sz="2082">
                <a:solidFill>
                  <a:srgbClr val="FFFFFF"/>
                </a:solidFill>
                <a:latin typeface="Poppins"/>
                <a:ea typeface="Poppins"/>
                <a:cs typeface="Poppins"/>
                <a:sym typeface="Poppins"/>
              </a:rPr>
              <a:t>male_disease = df[df['sex']==1]['target'].value_counts()</a:t>
            </a:r>
          </a:p>
          <a:p>
            <a:pPr algn="l">
              <a:lnSpc>
                <a:spcPts val="2914"/>
              </a:lnSpc>
            </a:pPr>
            <a:r>
              <a:rPr lang="en-US" sz="2082">
                <a:solidFill>
                  <a:srgbClr val="FFFFFF"/>
                </a:solidFill>
                <a:latin typeface="Poppins"/>
                <a:ea typeface="Poppins"/>
                <a:cs typeface="Poppins"/>
                <a:sym typeface="Poppins"/>
              </a:rPr>
              <a:t>male_disease</a:t>
            </a:r>
          </a:p>
          <a:p>
            <a:pPr algn="l">
              <a:lnSpc>
                <a:spcPts val="2914"/>
              </a:lnSpc>
            </a:pPr>
          </a:p>
          <a:p>
            <a:pPr algn="l">
              <a:lnSpc>
                <a:spcPts val="2914"/>
              </a:lnSpc>
            </a:pPr>
            <a:r>
              <a:rPr lang="en-US" sz="2082">
                <a:solidFill>
                  <a:srgbClr val="FFFFFF"/>
                </a:solidFill>
                <a:latin typeface="Poppins"/>
                <a:ea typeface="Poppins"/>
                <a:cs typeface="Poppins"/>
                <a:sym typeface="Poppins"/>
              </a:rPr>
              <a:t># get male percentage have positive heart disease</a:t>
            </a:r>
          </a:p>
          <a:p>
            <a:pPr algn="l">
              <a:lnSpc>
                <a:spcPts val="2914"/>
              </a:lnSpc>
            </a:pPr>
            <a:r>
              <a:rPr lang="en-US" sz="2082">
                <a:solidFill>
                  <a:srgbClr val="FFFFFF"/>
                </a:solidFill>
                <a:latin typeface="Poppins"/>
                <a:ea typeface="Poppins"/>
                <a:cs typeface="Poppins"/>
                <a:sym typeface="Poppins"/>
              </a:rPr>
              <a:t> male_disease[1]/male_disease.sum()</a:t>
            </a:r>
          </a:p>
          <a:p>
            <a:pPr algn="l">
              <a:lnSpc>
                <a:spcPts val="2914"/>
              </a:lnSpc>
            </a:pPr>
          </a:p>
          <a:p>
            <a:pPr algn="l">
              <a:lnSpc>
                <a:spcPts val="2914"/>
              </a:lnSpc>
            </a:pPr>
          </a:p>
        </p:txBody>
      </p:sp>
      <p:sp>
        <p:nvSpPr>
          <p:cNvPr name="TextBox 26" id="26"/>
          <p:cNvSpPr txBox="true"/>
          <p:nvPr/>
        </p:nvSpPr>
        <p:spPr>
          <a:xfrm rot="0">
            <a:off x="9787497" y="4394859"/>
            <a:ext cx="5148333" cy="4357388"/>
          </a:xfrm>
          <a:prstGeom prst="rect">
            <a:avLst/>
          </a:prstGeom>
        </p:spPr>
        <p:txBody>
          <a:bodyPr anchor="t" rtlCol="false" tIns="0" lIns="0" bIns="0" rIns="0">
            <a:spAutoFit/>
          </a:bodyPr>
          <a:lstStyle/>
          <a:p>
            <a:pPr algn="l">
              <a:lnSpc>
                <a:spcPts val="2914"/>
              </a:lnSpc>
            </a:pPr>
            <a:r>
              <a:rPr lang="en-US" sz="2082">
                <a:solidFill>
                  <a:srgbClr val="FFFFFF"/>
                </a:solidFill>
                <a:latin typeface="Poppins"/>
                <a:ea typeface="Poppins"/>
                <a:cs typeface="Poppins"/>
                <a:sym typeface="Poppins"/>
              </a:rPr>
              <a:t># get female heart disease data</a:t>
            </a:r>
          </a:p>
          <a:p>
            <a:pPr algn="l">
              <a:lnSpc>
                <a:spcPts val="2914"/>
              </a:lnSpc>
            </a:pPr>
          </a:p>
          <a:p>
            <a:pPr algn="l">
              <a:lnSpc>
                <a:spcPts val="2914"/>
              </a:lnSpc>
            </a:pPr>
            <a:r>
              <a:rPr lang="en-US" sz="2082">
                <a:solidFill>
                  <a:srgbClr val="FFFFFF"/>
                </a:solidFill>
                <a:latin typeface="Poppins"/>
                <a:ea typeface="Poppins"/>
                <a:cs typeface="Poppins"/>
                <a:sym typeface="Poppins"/>
              </a:rPr>
              <a:t>male_disease = df[df['sex']==0]['target'].value_counts()</a:t>
            </a:r>
          </a:p>
          <a:p>
            <a:pPr algn="l">
              <a:lnSpc>
                <a:spcPts val="2914"/>
              </a:lnSpc>
            </a:pPr>
            <a:r>
              <a:rPr lang="en-US" sz="2082">
                <a:solidFill>
                  <a:srgbClr val="FFFFFF"/>
                </a:solidFill>
                <a:latin typeface="Poppins"/>
                <a:ea typeface="Poppins"/>
                <a:cs typeface="Poppins"/>
                <a:sym typeface="Poppins"/>
              </a:rPr>
              <a:t>male_disease</a:t>
            </a:r>
          </a:p>
          <a:p>
            <a:pPr algn="l">
              <a:lnSpc>
                <a:spcPts val="2914"/>
              </a:lnSpc>
            </a:pPr>
          </a:p>
          <a:p>
            <a:pPr algn="l">
              <a:lnSpc>
                <a:spcPts val="2914"/>
              </a:lnSpc>
            </a:pPr>
            <a:r>
              <a:rPr lang="en-US" sz="2082">
                <a:solidFill>
                  <a:srgbClr val="FFFFFF"/>
                </a:solidFill>
                <a:latin typeface="Poppins"/>
                <a:ea typeface="Poppins"/>
                <a:cs typeface="Poppins"/>
                <a:sym typeface="Poppins"/>
              </a:rPr>
              <a:t># get femalepercentage have positive heart disease</a:t>
            </a:r>
          </a:p>
          <a:p>
            <a:pPr algn="l">
              <a:lnSpc>
                <a:spcPts val="2914"/>
              </a:lnSpc>
            </a:pPr>
            <a:r>
              <a:rPr lang="en-US" sz="2082">
                <a:solidFill>
                  <a:srgbClr val="FFFFFF"/>
                </a:solidFill>
                <a:latin typeface="Poppins"/>
                <a:ea typeface="Poppins"/>
                <a:cs typeface="Poppins"/>
                <a:sym typeface="Poppins"/>
              </a:rPr>
              <a:t> male_disease[1]/male_disease.sum()</a:t>
            </a:r>
          </a:p>
          <a:p>
            <a:pPr algn="l">
              <a:lnSpc>
                <a:spcPts val="2914"/>
              </a:lnSpc>
            </a:pPr>
          </a:p>
          <a:p>
            <a:pPr algn="l">
              <a:lnSpc>
                <a:spcPts val="2914"/>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803986" y="1986280"/>
            <a:ext cx="16773352" cy="7480942"/>
            <a:chOff x="0" y="0"/>
            <a:chExt cx="4417673" cy="1970289"/>
          </a:xfrm>
        </p:grpSpPr>
        <p:sp>
          <p:nvSpPr>
            <p:cNvPr name="Freeform 3" id="3"/>
            <p:cNvSpPr/>
            <p:nvPr/>
          </p:nvSpPr>
          <p:spPr>
            <a:xfrm flipH="false" flipV="false" rot="0">
              <a:off x="0" y="0"/>
              <a:ext cx="4417673" cy="1970289"/>
            </a:xfrm>
            <a:custGeom>
              <a:avLst/>
              <a:gdLst/>
              <a:ahLst/>
              <a:cxnLst/>
              <a:rect r="r" b="b" t="t" l="l"/>
              <a:pathLst>
                <a:path h="1970289" w="4417673">
                  <a:moveTo>
                    <a:pt x="25847" y="0"/>
                  </a:moveTo>
                  <a:lnTo>
                    <a:pt x="4391826" y="0"/>
                  </a:lnTo>
                  <a:cubicBezTo>
                    <a:pt x="4406101" y="0"/>
                    <a:pt x="4417673" y="11572"/>
                    <a:pt x="4417673" y="25847"/>
                  </a:cubicBezTo>
                  <a:lnTo>
                    <a:pt x="4417673" y="1944442"/>
                  </a:lnTo>
                  <a:cubicBezTo>
                    <a:pt x="4417673" y="1951297"/>
                    <a:pt x="4414950" y="1957872"/>
                    <a:pt x="4410103" y="1962719"/>
                  </a:cubicBezTo>
                  <a:cubicBezTo>
                    <a:pt x="4405255" y="1967566"/>
                    <a:pt x="4398681" y="1970289"/>
                    <a:pt x="4391826" y="1970289"/>
                  </a:cubicBezTo>
                  <a:lnTo>
                    <a:pt x="25847" y="1970289"/>
                  </a:lnTo>
                  <a:cubicBezTo>
                    <a:pt x="11572" y="1970289"/>
                    <a:pt x="0" y="1958717"/>
                    <a:pt x="0" y="1944442"/>
                  </a:cubicBezTo>
                  <a:lnTo>
                    <a:pt x="0" y="25847"/>
                  </a:lnTo>
                  <a:cubicBezTo>
                    <a:pt x="0" y="18992"/>
                    <a:pt x="2723" y="12418"/>
                    <a:pt x="7571" y="7571"/>
                  </a:cubicBezTo>
                  <a:cubicBezTo>
                    <a:pt x="12418" y="2723"/>
                    <a:pt x="18992" y="0"/>
                    <a:pt x="25847" y="0"/>
                  </a:cubicBezTo>
                  <a:close/>
                </a:path>
              </a:pathLst>
            </a:custGeom>
            <a:gradFill rotWithShape="true">
              <a:gsLst>
                <a:gs pos="0">
                  <a:srgbClr val="000000">
                    <a:alpha val="78000"/>
                  </a:srgbClr>
                </a:gs>
                <a:gs pos="100000">
                  <a:srgbClr val="DDDDDD">
                    <a:alpha val="14820"/>
                  </a:srgbClr>
                </a:gs>
              </a:gsLst>
              <a:lin ang="2700000"/>
            </a:gradFill>
          </p:spPr>
        </p:sp>
        <p:sp>
          <p:nvSpPr>
            <p:cNvPr name="TextBox 4" id="4"/>
            <p:cNvSpPr txBox="true"/>
            <p:nvPr/>
          </p:nvSpPr>
          <p:spPr>
            <a:xfrm>
              <a:off x="0" y="-66675"/>
              <a:ext cx="4417673" cy="2036964"/>
            </a:xfrm>
            <a:prstGeom prst="rect">
              <a:avLst/>
            </a:prstGeom>
          </p:spPr>
          <p:txBody>
            <a:bodyPr anchor="ctr" rtlCol="false" tIns="50800" lIns="50800" bIns="50800" rIns="50800"/>
            <a:lstStyle/>
            <a:p>
              <a:pPr algn="ctr">
                <a:lnSpc>
                  <a:spcPts val="3151"/>
                </a:lnSpc>
              </a:pPr>
            </a:p>
          </p:txBody>
        </p:sp>
      </p:grpSp>
      <p:grpSp>
        <p:nvGrpSpPr>
          <p:cNvPr name="Group 5" id="5"/>
          <p:cNvGrpSpPr/>
          <p:nvPr/>
        </p:nvGrpSpPr>
        <p:grpSpPr>
          <a:xfrm rot="0">
            <a:off x="803986" y="1986280"/>
            <a:ext cx="16773352" cy="1500877"/>
            <a:chOff x="0" y="0"/>
            <a:chExt cx="4417673" cy="395293"/>
          </a:xfrm>
        </p:grpSpPr>
        <p:sp>
          <p:nvSpPr>
            <p:cNvPr name="Freeform 6" id="6"/>
            <p:cNvSpPr/>
            <p:nvPr/>
          </p:nvSpPr>
          <p:spPr>
            <a:xfrm flipH="false" flipV="false" rot="0">
              <a:off x="0" y="0"/>
              <a:ext cx="4417673" cy="395293"/>
            </a:xfrm>
            <a:custGeom>
              <a:avLst/>
              <a:gdLst/>
              <a:ahLst/>
              <a:cxnLst/>
              <a:rect r="r" b="b" t="t" l="l"/>
              <a:pathLst>
                <a:path h="395293" w="4417673">
                  <a:moveTo>
                    <a:pt x="25847" y="0"/>
                  </a:moveTo>
                  <a:lnTo>
                    <a:pt x="4391826" y="0"/>
                  </a:lnTo>
                  <a:cubicBezTo>
                    <a:pt x="4406101" y="0"/>
                    <a:pt x="4417673" y="11572"/>
                    <a:pt x="4417673" y="25847"/>
                  </a:cubicBezTo>
                  <a:lnTo>
                    <a:pt x="4417673" y="369445"/>
                  </a:lnTo>
                  <a:cubicBezTo>
                    <a:pt x="4417673" y="383720"/>
                    <a:pt x="4406101" y="395293"/>
                    <a:pt x="4391826" y="395293"/>
                  </a:cubicBezTo>
                  <a:lnTo>
                    <a:pt x="25847" y="395293"/>
                  </a:lnTo>
                  <a:cubicBezTo>
                    <a:pt x="18992" y="395293"/>
                    <a:pt x="12418" y="392569"/>
                    <a:pt x="7571" y="387722"/>
                  </a:cubicBezTo>
                  <a:cubicBezTo>
                    <a:pt x="2723" y="382875"/>
                    <a:pt x="0" y="376300"/>
                    <a:pt x="0" y="369445"/>
                  </a:cubicBezTo>
                  <a:lnTo>
                    <a:pt x="0" y="25847"/>
                  </a:lnTo>
                  <a:cubicBezTo>
                    <a:pt x="0" y="18992"/>
                    <a:pt x="2723" y="12418"/>
                    <a:pt x="7571" y="7571"/>
                  </a:cubicBezTo>
                  <a:cubicBezTo>
                    <a:pt x="12418" y="2723"/>
                    <a:pt x="18992" y="0"/>
                    <a:pt x="25847"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7" id="7"/>
            <p:cNvSpPr txBox="true"/>
            <p:nvPr/>
          </p:nvSpPr>
          <p:spPr>
            <a:xfrm>
              <a:off x="0" y="-66675"/>
              <a:ext cx="4417673" cy="461968"/>
            </a:xfrm>
            <a:prstGeom prst="rect">
              <a:avLst/>
            </a:prstGeom>
          </p:spPr>
          <p:txBody>
            <a:bodyPr anchor="ctr" rtlCol="false" tIns="50800" lIns="50800" bIns="50800" rIns="50800"/>
            <a:lstStyle/>
            <a:p>
              <a:pPr algn="ctr">
                <a:lnSpc>
                  <a:spcPts val="3151"/>
                </a:lnSpc>
              </a:pPr>
            </a:p>
          </p:txBody>
        </p:sp>
      </p:grpSp>
      <p:sp>
        <p:nvSpPr>
          <p:cNvPr name="Freeform 8" id="8"/>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028700" y="3862583"/>
            <a:ext cx="15897841" cy="1563196"/>
            <a:chOff x="0" y="0"/>
            <a:chExt cx="4187086" cy="411706"/>
          </a:xfrm>
        </p:grpSpPr>
        <p:sp>
          <p:nvSpPr>
            <p:cNvPr name="Freeform 10" id="10"/>
            <p:cNvSpPr/>
            <p:nvPr/>
          </p:nvSpPr>
          <p:spPr>
            <a:xfrm flipH="false" flipV="false" rot="0">
              <a:off x="0" y="0"/>
              <a:ext cx="4187086" cy="411706"/>
            </a:xfrm>
            <a:custGeom>
              <a:avLst/>
              <a:gdLst/>
              <a:ahLst/>
              <a:cxnLst/>
              <a:rect r="r" b="b" t="t" l="l"/>
              <a:pathLst>
                <a:path h="411706" w="4187086">
                  <a:moveTo>
                    <a:pt x="24836" y="0"/>
                  </a:moveTo>
                  <a:lnTo>
                    <a:pt x="4162250" y="0"/>
                  </a:lnTo>
                  <a:cubicBezTo>
                    <a:pt x="4175966" y="0"/>
                    <a:pt x="4187086" y="11119"/>
                    <a:pt x="4187086" y="24836"/>
                  </a:cubicBezTo>
                  <a:lnTo>
                    <a:pt x="4187086" y="386870"/>
                  </a:lnTo>
                  <a:cubicBezTo>
                    <a:pt x="4187086" y="400587"/>
                    <a:pt x="4175966" y="411706"/>
                    <a:pt x="4162250" y="411706"/>
                  </a:cubicBezTo>
                  <a:lnTo>
                    <a:pt x="24836" y="411706"/>
                  </a:lnTo>
                  <a:cubicBezTo>
                    <a:pt x="11119" y="411706"/>
                    <a:pt x="0" y="400587"/>
                    <a:pt x="0" y="386870"/>
                  </a:cubicBezTo>
                  <a:lnTo>
                    <a:pt x="0" y="24836"/>
                  </a:lnTo>
                  <a:cubicBezTo>
                    <a:pt x="0" y="11119"/>
                    <a:pt x="11119" y="0"/>
                    <a:pt x="24836" y="0"/>
                  </a:cubicBezTo>
                  <a:close/>
                </a:path>
              </a:pathLst>
            </a:custGeom>
            <a:solidFill>
              <a:srgbClr val="000000">
                <a:alpha val="0"/>
              </a:srgbClr>
            </a:solidFill>
            <a:ln w="38100" cap="rnd">
              <a:solidFill>
                <a:srgbClr val="FFFFFF"/>
              </a:solidFill>
              <a:prstDash val="solid"/>
              <a:round/>
            </a:ln>
          </p:spPr>
        </p:sp>
        <p:sp>
          <p:nvSpPr>
            <p:cNvPr name="TextBox 11" id="11"/>
            <p:cNvSpPr txBox="true"/>
            <p:nvPr/>
          </p:nvSpPr>
          <p:spPr>
            <a:xfrm>
              <a:off x="0" y="-66675"/>
              <a:ext cx="4187086" cy="478381"/>
            </a:xfrm>
            <a:prstGeom prst="rect">
              <a:avLst/>
            </a:prstGeom>
          </p:spPr>
          <p:txBody>
            <a:bodyPr anchor="ctr" rtlCol="false" tIns="50800" lIns="50800" bIns="50800" rIns="50800"/>
            <a:lstStyle/>
            <a:p>
              <a:pPr algn="ctr">
                <a:lnSpc>
                  <a:spcPts val="3151"/>
                </a:lnSpc>
              </a:pPr>
            </a:p>
          </p:txBody>
        </p:sp>
      </p:grpSp>
      <p:sp>
        <p:nvSpPr>
          <p:cNvPr name="TextBox 12" id="12"/>
          <p:cNvSpPr txBox="true"/>
          <p:nvPr/>
        </p:nvSpPr>
        <p:spPr>
          <a:xfrm rot="0">
            <a:off x="1325057" y="3928185"/>
            <a:ext cx="15756199" cy="1755775"/>
          </a:xfrm>
          <a:prstGeom prst="rect">
            <a:avLst/>
          </a:prstGeom>
        </p:spPr>
        <p:txBody>
          <a:bodyPr anchor="t" rtlCol="false" tIns="0" lIns="0" bIns="0" rIns="0">
            <a:spAutoFit/>
          </a:bodyPr>
          <a:lstStyle/>
          <a:p>
            <a:pPr algn="l">
              <a:lnSpc>
                <a:spcPts val="3499"/>
              </a:lnSpc>
            </a:pPr>
            <a:r>
              <a:rPr lang="en-US" sz="2499">
                <a:solidFill>
                  <a:srgbClr val="FFFFFF"/>
                </a:solidFill>
                <a:latin typeface="Poppins"/>
                <a:ea typeface="Poppins"/>
                <a:cs typeface="Poppins"/>
                <a:sym typeface="Poppins"/>
              </a:rPr>
              <a:t>cp_bar = sns.countplot(x='cp', data=df)</a:t>
            </a:r>
          </a:p>
          <a:p>
            <a:pPr algn="l">
              <a:lnSpc>
                <a:spcPts val="3499"/>
              </a:lnSpc>
            </a:pPr>
            <a:r>
              <a:rPr lang="en-US" sz="2499">
                <a:solidFill>
                  <a:srgbClr val="FFFFFF"/>
                </a:solidFill>
                <a:latin typeface="Poppins"/>
                <a:ea typeface="Poppins"/>
                <a:cs typeface="Poppins"/>
                <a:sym typeface="Poppins"/>
              </a:rPr>
              <a:t>cp_bar.set_xticklabels(['typical angina', 'atypical angina', 'non-anginal pain', 'asymptomatic'])</a:t>
            </a:r>
          </a:p>
          <a:p>
            <a:pPr algn="l">
              <a:lnSpc>
                <a:spcPts val="3499"/>
              </a:lnSpc>
            </a:pPr>
            <a:r>
              <a:rPr lang="en-US" sz="2499">
                <a:solidFill>
                  <a:srgbClr val="FFFFFF"/>
                </a:solidFill>
                <a:latin typeface="Poppins"/>
                <a:ea typeface="Poppins"/>
                <a:cs typeface="Poppins"/>
                <a:sym typeface="Poppins"/>
              </a:rPr>
              <a:t>cp_bar.bar_label(cp_bar.containers[0])</a:t>
            </a:r>
          </a:p>
          <a:p>
            <a:pPr algn="l">
              <a:lnSpc>
                <a:spcPts val="3499"/>
              </a:lnSpc>
            </a:pPr>
          </a:p>
        </p:txBody>
      </p:sp>
      <p:grpSp>
        <p:nvGrpSpPr>
          <p:cNvPr name="Group 13" id="13"/>
          <p:cNvGrpSpPr/>
          <p:nvPr/>
        </p:nvGrpSpPr>
        <p:grpSpPr>
          <a:xfrm rot="0">
            <a:off x="5924230" y="5617285"/>
            <a:ext cx="11002312" cy="3351940"/>
            <a:chOff x="0" y="0"/>
            <a:chExt cx="2897728" cy="882815"/>
          </a:xfrm>
        </p:grpSpPr>
        <p:sp>
          <p:nvSpPr>
            <p:cNvPr name="Freeform 14" id="14"/>
            <p:cNvSpPr/>
            <p:nvPr/>
          </p:nvSpPr>
          <p:spPr>
            <a:xfrm flipH="false" flipV="false" rot="0">
              <a:off x="0" y="0"/>
              <a:ext cx="2897728" cy="882815"/>
            </a:xfrm>
            <a:custGeom>
              <a:avLst/>
              <a:gdLst/>
              <a:ahLst/>
              <a:cxnLst/>
              <a:rect r="r" b="b" t="t" l="l"/>
              <a:pathLst>
                <a:path h="882815" w="2897728">
                  <a:moveTo>
                    <a:pt x="35887" y="0"/>
                  </a:moveTo>
                  <a:lnTo>
                    <a:pt x="2861841" y="0"/>
                  </a:lnTo>
                  <a:cubicBezTo>
                    <a:pt x="2881661" y="0"/>
                    <a:pt x="2897728" y="16067"/>
                    <a:pt x="2897728" y="35887"/>
                  </a:cubicBezTo>
                  <a:lnTo>
                    <a:pt x="2897728" y="846929"/>
                  </a:lnTo>
                  <a:cubicBezTo>
                    <a:pt x="2897728" y="856446"/>
                    <a:pt x="2893947" y="865574"/>
                    <a:pt x="2887217" y="872304"/>
                  </a:cubicBezTo>
                  <a:cubicBezTo>
                    <a:pt x="2880487" y="879035"/>
                    <a:pt x="2871359" y="882815"/>
                    <a:pt x="2861841" y="882815"/>
                  </a:cubicBezTo>
                  <a:lnTo>
                    <a:pt x="35887" y="882815"/>
                  </a:lnTo>
                  <a:cubicBezTo>
                    <a:pt x="16067" y="882815"/>
                    <a:pt x="0" y="866748"/>
                    <a:pt x="0" y="846929"/>
                  </a:cubicBezTo>
                  <a:lnTo>
                    <a:pt x="0" y="35887"/>
                  </a:lnTo>
                  <a:cubicBezTo>
                    <a:pt x="0" y="16067"/>
                    <a:pt x="16067" y="0"/>
                    <a:pt x="35887" y="0"/>
                  </a:cubicBezTo>
                  <a:close/>
                </a:path>
              </a:pathLst>
            </a:custGeom>
            <a:solidFill>
              <a:srgbClr val="000000">
                <a:alpha val="0"/>
              </a:srgbClr>
            </a:solidFill>
            <a:ln w="38100" cap="rnd">
              <a:solidFill>
                <a:srgbClr val="FFFFFF"/>
              </a:solidFill>
              <a:prstDash val="solid"/>
              <a:round/>
            </a:ln>
          </p:spPr>
        </p:sp>
        <p:sp>
          <p:nvSpPr>
            <p:cNvPr name="TextBox 15" id="15"/>
            <p:cNvSpPr txBox="true"/>
            <p:nvPr/>
          </p:nvSpPr>
          <p:spPr>
            <a:xfrm>
              <a:off x="0" y="-66675"/>
              <a:ext cx="2897728" cy="949490"/>
            </a:xfrm>
            <a:prstGeom prst="rect">
              <a:avLst/>
            </a:prstGeom>
          </p:spPr>
          <p:txBody>
            <a:bodyPr anchor="ctr" rtlCol="false" tIns="50800" lIns="50800" bIns="50800" rIns="50800"/>
            <a:lstStyle/>
            <a:p>
              <a:pPr algn="ctr">
                <a:lnSpc>
                  <a:spcPts val="3151"/>
                </a:lnSpc>
              </a:pPr>
            </a:p>
          </p:txBody>
        </p:sp>
      </p:grpSp>
      <p:sp>
        <p:nvSpPr>
          <p:cNvPr name="Freeform 16" id="16"/>
          <p:cNvSpPr/>
          <p:nvPr/>
        </p:nvSpPr>
        <p:spPr>
          <a:xfrm flipH="false" flipV="false" rot="0">
            <a:off x="1028700" y="5617285"/>
            <a:ext cx="4669968" cy="3351940"/>
          </a:xfrm>
          <a:custGeom>
            <a:avLst/>
            <a:gdLst/>
            <a:ahLst/>
            <a:cxnLst/>
            <a:rect r="r" b="b" t="t" l="l"/>
            <a:pathLst>
              <a:path h="3351940" w="4669968">
                <a:moveTo>
                  <a:pt x="0" y="0"/>
                </a:moveTo>
                <a:lnTo>
                  <a:pt x="4669968" y="0"/>
                </a:lnTo>
                <a:lnTo>
                  <a:pt x="4669968" y="3351940"/>
                </a:lnTo>
                <a:lnTo>
                  <a:pt x="0" y="3351940"/>
                </a:lnTo>
                <a:lnTo>
                  <a:pt x="0" y="0"/>
                </a:lnTo>
                <a:close/>
              </a:path>
            </a:pathLst>
          </a:custGeom>
          <a:blipFill>
            <a:blip r:embed="rId4"/>
            <a:stretch>
              <a:fillRect l="-443" t="-75" r="0" b="-5797"/>
            </a:stretch>
          </a:blipFill>
        </p:spPr>
      </p:sp>
      <p:sp>
        <p:nvSpPr>
          <p:cNvPr name="TextBox 17" id="17"/>
          <p:cNvSpPr txBox="true"/>
          <p:nvPr/>
        </p:nvSpPr>
        <p:spPr>
          <a:xfrm rot="0">
            <a:off x="9144000" y="841660"/>
            <a:ext cx="1662550"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Home</a:t>
            </a:r>
          </a:p>
        </p:txBody>
      </p:sp>
      <p:sp>
        <p:nvSpPr>
          <p:cNvPr name="TextBox 18" id="18"/>
          <p:cNvSpPr txBox="true"/>
          <p:nvPr/>
        </p:nvSpPr>
        <p:spPr>
          <a:xfrm rot="0">
            <a:off x="11408122" y="843874"/>
            <a:ext cx="1907082" cy="409541"/>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About</a:t>
            </a:r>
          </a:p>
        </p:txBody>
      </p:sp>
      <p:sp>
        <p:nvSpPr>
          <p:cNvPr name="TextBox 19" id="19"/>
          <p:cNvSpPr txBox="true"/>
          <p:nvPr/>
        </p:nvSpPr>
        <p:spPr>
          <a:xfrm rot="0">
            <a:off x="13726729" y="819695"/>
            <a:ext cx="1916881" cy="409541"/>
          </a:xfrm>
          <a:prstGeom prst="rect">
            <a:avLst/>
          </a:prstGeom>
        </p:spPr>
        <p:txBody>
          <a:bodyPr anchor="t" rtlCol="false" tIns="0" lIns="0" bIns="0" rIns="0">
            <a:spAutoFit/>
          </a:bodyPr>
          <a:lstStyle/>
          <a:p>
            <a:pPr algn="ctr" marL="0" indent="0" lvl="0">
              <a:lnSpc>
                <a:spcPts val="3151"/>
              </a:lnSpc>
              <a:spcBef>
                <a:spcPct val="0"/>
              </a:spcBef>
            </a:pPr>
            <a:r>
              <a:rPr lang="en-US" b="true" sz="2251">
                <a:solidFill>
                  <a:srgbClr val="FFFFFF"/>
                </a:solidFill>
                <a:latin typeface="Poppins Bold"/>
                <a:ea typeface="Poppins Bold"/>
                <a:cs typeface="Poppins Bold"/>
                <a:sym typeface="Poppins Bold"/>
              </a:rPr>
              <a:t>Content</a:t>
            </a:r>
          </a:p>
        </p:txBody>
      </p:sp>
      <p:sp>
        <p:nvSpPr>
          <p:cNvPr name="TextBox 20" id="20"/>
          <p:cNvSpPr txBox="true"/>
          <p:nvPr/>
        </p:nvSpPr>
        <p:spPr>
          <a:xfrm rot="0">
            <a:off x="15034325" y="841660"/>
            <a:ext cx="2224975"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Others</a:t>
            </a:r>
          </a:p>
        </p:txBody>
      </p:sp>
      <p:sp>
        <p:nvSpPr>
          <p:cNvPr name="TextBox 21" id="21"/>
          <p:cNvSpPr txBox="true"/>
          <p:nvPr/>
        </p:nvSpPr>
        <p:spPr>
          <a:xfrm rot="0">
            <a:off x="1363845" y="2255079"/>
            <a:ext cx="16924155" cy="827985"/>
          </a:xfrm>
          <a:prstGeom prst="rect">
            <a:avLst/>
          </a:prstGeom>
        </p:spPr>
        <p:txBody>
          <a:bodyPr anchor="t" rtlCol="false" tIns="0" lIns="0" bIns="0" rIns="0">
            <a:spAutoFit/>
          </a:bodyPr>
          <a:lstStyle/>
          <a:p>
            <a:pPr algn="l">
              <a:lnSpc>
                <a:spcPts val="6863"/>
              </a:lnSpc>
            </a:pPr>
            <a:r>
              <a:rPr lang="en-US" sz="4902" spc="-215">
                <a:solidFill>
                  <a:srgbClr val="FFFFFF"/>
                </a:solidFill>
                <a:latin typeface="Open Sauce"/>
                <a:ea typeface="Open Sauce"/>
                <a:cs typeface="Open Sauce"/>
                <a:sym typeface="Open Sauce"/>
              </a:rPr>
              <a:t>Data Analysis: Patient Distributions by Type of Chest Pain</a:t>
            </a:r>
          </a:p>
        </p:txBody>
      </p:sp>
      <p:sp>
        <p:nvSpPr>
          <p:cNvPr name="TextBox 22" id="22"/>
          <p:cNvSpPr txBox="true"/>
          <p:nvPr/>
        </p:nvSpPr>
        <p:spPr>
          <a:xfrm rot="0">
            <a:off x="1363845" y="758572"/>
            <a:ext cx="2979060" cy="494847"/>
          </a:xfrm>
          <a:prstGeom prst="rect">
            <a:avLst/>
          </a:prstGeom>
        </p:spPr>
        <p:txBody>
          <a:bodyPr anchor="t" rtlCol="false" tIns="0" lIns="0" bIns="0" rIns="0">
            <a:spAutoFit/>
          </a:bodyPr>
          <a:lstStyle/>
          <a:p>
            <a:pPr algn="l">
              <a:lnSpc>
                <a:spcPts val="3762"/>
              </a:lnSpc>
              <a:spcBef>
                <a:spcPct val="0"/>
              </a:spcBef>
            </a:pPr>
            <a:r>
              <a:rPr lang="en-US" b="true" sz="2687" spc="-120">
                <a:solidFill>
                  <a:srgbClr val="FFFFFF"/>
                </a:solidFill>
                <a:latin typeface="Telegraf Bold"/>
                <a:ea typeface="Telegraf Bold"/>
                <a:cs typeface="Telegraf Bold"/>
                <a:sym typeface="Telegraf Bold"/>
              </a:rPr>
              <a:t>Portfolio</a:t>
            </a:r>
          </a:p>
        </p:txBody>
      </p:sp>
      <p:sp>
        <p:nvSpPr>
          <p:cNvPr name="TextBox 23" id="23"/>
          <p:cNvSpPr txBox="true"/>
          <p:nvPr/>
        </p:nvSpPr>
        <p:spPr>
          <a:xfrm rot="0">
            <a:off x="6241120" y="5874460"/>
            <a:ext cx="10191749" cy="1755775"/>
          </a:xfrm>
          <a:prstGeom prst="rect">
            <a:avLst/>
          </a:prstGeom>
        </p:spPr>
        <p:txBody>
          <a:bodyPr anchor="t" rtlCol="false" tIns="0" lIns="0" bIns="0" rIns="0">
            <a:spAutoFit/>
          </a:bodyPr>
          <a:lstStyle/>
          <a:p>
            <a:pPr algn="just">
              <a:lnSpc>
                <a:spcPts val="3499"/>
              </a:lnSpc>
            </a:pPr>
            <a:r>
              <a:rPr lang="en-US" sz="2499">
                <a:solidFill>
                  <a:srgbClr val="FFFFFF"/>
                </a:solidFill>
                <a:latin typeface="Poppins"/>
                <a:ea typeface="Poppins"/>
                <a:cs typeface="Poppins"/>
                <a:sym typeface="Poppins"/>
              </a:rPr>
              <a:t>Interpratation:</a:t>
            </a:r>
          </a:p>
          <a:p>
            <a:pPr algn="just">
              <a:lnSpc>
                <a:spcPts val="3499"/>
              </a:lnSpc>
            </a:pPr>
            <a:r>
              <a:rPr lang="en-US" sz="2499">
                <a:solidFill>
                  <a:srgbClr val="FFFFFF"/>
                </a:solidFill>
                <a:latin typeface="Poppins"/>
                <a:ea typeface="Poppins"/>
                <a:cs typeface="Poppins"/>
                <a:sym typeface="Poppins"/>
              </a:rPr>
              <a:t>Based on the bar chart beside, it can be seen that the most frequently reported chest pain amongst patients is </a:t>
            </a:r>
            <a:r>
              <a:rPr lang="en-US" sz="2499" i="true">
                <a:solidFill>
                  <a:srgbClr val="FFFFFF"/>
                </a:solidFill>
                <a:latin typeface="Poppins Italics"/>
                <a:ea typeface="Poppins Italics"/>
                <a:cs typeface="Poppins Italics"/>
                <a:sym typeface="Poppins Italics"/>
              </a:rPr>
              <a:t>typical angula</a:t>
            </a:r>
            <a:r>
              <a:rPr lang="en-US" sz="2499">
                <a:solidFill>
                  <a:srgbClr val="FFFFFF"/>
                </a:solidFill>
                <a:latin typeface="Poppins"/>
                <a:ea typeface="Poppins"/>
                <a:cs typeface="Poppins"/>
                <a:sym typeface="Poppins"/>
              </a:rPr>
              <a:t>, while </a:t>
            </a:r>
            <a:r>
              <a:rPr lang="en-US" sz="2499" i="true">
                <a:solidFill>
                  <a:srgbClr val="FFFFFF"/>
                </a:solidFill>
                <a:latin typeface="Poppins Italics"/>
                <a:ea typeface="Poppins Italics"/>
                <a:cs typeface="Poppins Italics"/>
                <a:sym typeface="Poppins Italics"/>
              </a:rPr>
              <a:t>asymptomatic </a:t>
            </a:r>
            <a:r>
              <a:rPr lang="en-US" sz="2499">
                <a:solidFill>
                  <a:srgbClr val="FFFFFF"/>
                </a:solidFill>
                <a:latin typeface="Poppins"/>
                <a:ea typeface="Poppins"/>
                <a:cs typeface="Poppins"/>
                <a:sym typeface="Poppins"/>
              </a:rPr>
              <a:t>is the least frequently reported.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803986" y="1986280"/>
            <a:ext cx="16773352" cy="7480942"/>
            <a:chOff x="0" y="0"/>
            <a:chExt cx="4417673" cy="1970289"/>
          </a:xfrm>
        </p:grpSpPr>
        <p:sp>
          <p:nvSpPr>
            <p:cNvPr name="Freeform 3" id="3"/>
            <p:cNvSpPr/>
            <p:nvPr/>
          </p:nvSpPr>
          <p:spPr>
            <a:xfrm flipH="false" flipV="false" rot="0">
              <a:off x="0" y="0"/>
              <a:ext cx="4417673" cy="1970289"/>
            </a:xfrm>
            <a:custGeom>
              <a:avLst/>
              <a:gdLst/>
              <a:ahLst/>
              <a:cxnLst/>
              <a:rect r="r" b="b" t="t" l="l"/>
              <a:pathLst>
                <a:path h="1970289" w="4417673">
                  <a:moveTo>
                    <a:pt x="25847" y="0"/>
                  </a:moveTo>
                  <a:lnTo>
                    <a:pt x="4391826" y="0"/>
                  </a:lnTo>
                  <a:cubicBezTo>
                    <a:pt x="4406101" y="0"/>
                    <a:pt x="4417673" y="11572"/>
                    <a:pt x="4417673" y="25847"/>
                  </a:cubicBezTo>
                  <a:lnTo>
                    <a:pt x="4417673" y="1944442"/>
                  </a:lnTo>
                  <a:cubicBezTo>
                    <a:pt x="4417673" y="1951297"/>
                    <a:pt x="4414950" y="1957872"/>
                    <a:pt x="4410103" y="1962719"/>
                  </a:cubicBezTo>
                  <a:cubicBezTo>
                    <a:pt x="4405255" y="1967566"/>
                    <a:pt x="4398681" y="1970289"/>
                    <a:pt x="4391826" y="1970289"/>
                  </a:cubicBezTo>
                  <a:lnTo>
                    <a:pt x="25847" y="1970289"/>
                  </a:lnTo>
                  <a:cubicBezTo>
                    <a:pt x="11572" y="1970289"/>
                    <a:pt x="0" y="1958717"/>
                    <a:pt x="0" y="1944442"/>
                  </a:cubicBezTo>
                  <a:lnTo>
                    <a:pt x="0" y="25847"/>
                  </a:lnTo>
                  <a:cubicBezTo>
                    <a:pt x="0" y="18992"/>
                    <a:pt x="2723" y="12418"/>
                    <a:pt x="7571" y="7571"/>
                  </a:cubicBezTo>
                  <a:cubicBezTo>
                    <a:pt x="12418" y="2723"/>
                    <a:pt x="18992" y="0"/>
                    <a:pt x="25847" y="0"/>
                  </a:cubicBezTo>
                  <a:close/>
                </a:path>
              </a:pathLst>
            </a:custGeom>
            <a:gradFill rotWithShape="true">
              <a:gsLst>
                <a:gs pos="0">
                  <a:srgbClr val="000000">
                    <a:alpha val="78000"/>
                  </a:srgbClr>
                </a:gs>
                <a:gs pos="100000">
                  <a:srgbClr val="DDDDDD">
                    <a:alpha val="14820"/>
                  </a:srgbClr>
                </a:gs>
              </a:gsLst>
              <a:lin ang="2700000"/>
            </a:gradFill>
          </p:spPr>
        </p:sp>
        <p:sp>
          <p:nvSpPr>
            <p:cNvPr name="TextBox 4" id="4"/>
            <p:cNvSpPr txBox="true"/>
            <p:nvPr/>
          </p:nvSpPr>
          <p:spPr>
            <a:xfrm>
              <a:off x="0" y="-66675"/>
              <a:ext cx="4417673" cy="2036964"/>
            </a:xfrm>
            <a:prstGeom prst="rect">
              <a:avLst/>
            </a:prstGeom>
          </p:spPr>
          <p:txBody>
            <a:bodyPr anchor="ctr" rtlCol="false" tIns="50800" lIns="50800" bIns="50800" rIns="50800"/>
            <a:lstStyle/>
            <a:p>
              <a:pPr algn="ctr">
                <a:lnSpc>
                  <a:spcPts val="3151"/>
                </a:lnSpc>
              </a:pPr>
            </a:p>
          </p:txBody>
        </p:sp>
      </p:grpSp>
      <p:grpSp>
        <p:nvGrpSpPr>
          <p:cNvPr name="Group 5" id="5"/>
          <p:cNvGrpSpPr/>
          <p:nvPr/>
        </p:nvGrpSpPr>
        <p:grpSpPr>
          <a:xfrm rot="0">
            <a:off x="803986" y="1986280"/>
            <a:ext cx="16773352" cy="1500877"/>
            <a:chOff x="0" y="0"/>
            <a:chExt cx="4417673" cy="395293"/>
          </a:xfrm>
        </p:grpSpPr>
        <p:sp>
          <p:nvSpPr>
            <p:cNvPr name="Freeform 6" id="6"/>
            <p:cNvSpPr/>
            <p:nvPr/>
          </p:nvSpPr>
          <p:spPr>
            <a:xfrm flipH="false" flipV="false" rot="0">
              <a:off x="0" y="0"/>
              <a:ext cx="4417673" cy="395293"/>
            </a:xfrm>
            <a:custGeom>
              <a:avLst/>
              <a:gdLst/>
              <a:ahLst/>
              <a:cxnLst/>
              <a:rect r="r" b="b" t="t" l="l"/>
              <a:pathLst>
                <a:path h="395293" w="4417673">
                  <a:moveTo>
                    <a:pt x="25847" y="0"/>
                  </a:moveTo>
                  <a:lnTo>
                    <a:pt x="4391826" y="0"/>
                  </a:lnTo>
                  <a:cubicBezTo>
                    <a:pt x="4406101" y="0"/>
                    <a:pt x="4417673" y="11572"/>
                    <a:pt x="4417673" y="25847"/>
                  </a:cubicBezTo>
                  <a:lnTo>
                    <a:pt x="4417673" y="369445"/>
                  </a:lnTo>
                  <a:cubicBezTo>
                    <a:pt x="4417673" y="383720"/>
                    <a:pt x="4406101" y="395293"/>
                    <a:pt x="4391826" y="395293"/>
                  </a:cubicBezTo>
                  <a:lnTo>
                    <a:pt x="25847" y="395293"/>
                  </a:lnTo>
                  <a:cubicBezTo>
                    <a:pt x="18992" y="395293"/>
                    <a:pt x="12418" y="392569"/>
                    <a:pt x="7571" y="387722"/>
                  </a:cubicBezTo>
                  <a:cubicBezTo>
                    <a:pt x="2723" y="382875"/>
                    <a:pt x="0" y="376300"/>
                    <a:pt x="0" y="369445"/>
                  </a:cubicBezTo>
                  <a:lnTo>
                    <a:pt x="0" y="25847"/>
                  </a:lnTo>
                  <a:cubicBezTo>
                    <a:pt x="0" y="18992"/>
                    <a:pt x="2723" y="12418"/>
                    <a:pt x="7571" y="7571"/>
                  </a:cubicBezTo>
                  <a:cubicBezTo>
                    <a:pt x="12418" y="2723"/>
                    <a:pt x="18992" y="0"/>
                    <a:pt x="25847"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7" id="7"/>
            <p:cNvSpPr txBox="true"/>
            <p:nvPr/>
          </p:nvSpPr>
          <p:spPr>
            <a:xfrm>
              <a:off x="0" y="-66675"/>
              <a:ext cx="4417673" cy="461968"/>
            </a:xfrm>
            <a:prstGeom prst="rect">
              <a:avLst/>
            </a:prstGeom>
          </p:spPr>
          <p:txBody>
            <a:bodyPr anchor="ctr" rtlCol="false" tIns="50800" lIns="50800" bIns="50800" rIns="50800"/>
            <a:lstStyle/>
            <a:p>
              <a:pPr algn="ctr">
                <a:lnSpc>
                  <a:spcPts val="3151"/>
                </a:lnSpc>
              </a:pPr>
            </a:p>
          </p:txBody>
        </p:sp>
      </p:grpSp>
      <p:sp>
        <p:nvSpPr>
          <p:cNvPr name="Freeform 8" id="8"/>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028700" y="3862583"/>
            <a:ext cx="15897841" cy="4275949"/>
            <a:chOff x="0" y="0"/>
            <a:chExt cx="4187086" cy="1126176"/>
          </a:xfrm>
        </p:grpSpPr>
        <p:sp>
          <p:nvSpPr>
            <p:cNvPr name="Freeform 10" id="10"/>
            <p:cNvSpPr/>
            <p:nvPr/>
          </p:nvSpPr>
          <p:spPr>
            <a:xfrm flipH="false" flipV="false" rot="0">
              <a:off x="0" y="0"/>
              <a:ext cx="4187086" cy="1126176"/>
            </a:xfrm>
            <a:custGeom>
              <a:avLst/>
              <a:gdLst/>
              <a:ahLst/>
              <a:cxnLst/>
              <a:rect r="r" b="b" t="t" l="l"/>
              <a:pathLst>
                <a:path h="1126176" w="4187086">
                  <a:moveTo>
                    <a:pt x="24836" y="0"/>
                  </a:moveTo>
                  <a:lnTo>
                    <a:pt x="4162250" y="0"/>
                  </a:lnTo>
                  <a:cubicBezTo>
                    <a:pt x="4175966" y="0"/>
                    <a:pt x="4187086" y="11119"/>
                    <a:pt x="4187086" y="24836"/>
                  </a:cubicBezTo>
                  <a:lnTo>
                    <a:pt x="4187086" y="1101340"/>
                  </a:lnTo>
                  <a:cubicBezTo>
                    <a:pt x="4187086" y="1115056"/>
                    <a:pt x="4175966" y="1126176"/>
                    <a:pt x="4162250" y="1126176"/>
                  </a:cubicBezTo>
                  <a:lnTo>
                    <a:pt x="24836" y="1126176"/>
                  </a:lnTo>
                  <a:cubicBezTo>
                    <a:pt x="11119" y="1126176"/>
                    <a:pt x="0" y="1115056"/>
                    <a:pt x="0" y="1101340"/>
                  </a:cubicBezTo>
                  <a:lnTo>
                    <a:pt x="0" y="24836"/>
                  </a:lnTo>
                  <a:cubicBezTo>
                    <a:pt x="0" y="11119"/>
                    <a:pt x="11119" y="0"/>
                    <a:pt x="24836" y="0"/>
                  </a:cubicBezTo>
                  <a:close/>
                </a:path>
              </a:pathLst>
            </a:custGeom>
            <a:solidFill>
              <a:srgbClr val="000000">
                <a:alpha val="0"/>
              </a:srgbClr>
            </a:solidFill>
            <a:ln w="38100" cap="rnd">
              <a:solidFill>
                <a:srgbClr val="FFFFFF"/>
              </a:solidFill>
              <a:prstDash val="solid"/>
              <a:round/>
            </a:ln>
          </p:spPr>
        </p:sp>
        <p:sp>
          <p:nvSpPr>
            <p:cNvPr name="TextBox 11" id="11"/>
            <p:cNvSpPr txBox="true"/>
            <p:nvPr/>
          </p:nvSpPr>
          <p:spPr>
            <a:xfrm>
              <a:off x="0" y="-66675"/>
              <a:ext cx="4187086" cy="1192851"/>
            </a:xfrm>
            <a:prstGeom prst="rect">
              <a:avLst/>
            </a:prstGeom>
          </p:spPr>
          <p:txBody>
            <a:bodyPr anchor="ctr" rtlCol="false" tIns="50800" lIns="50800" bIns="50800" rIns="50800"/>
            <a:lstStyle/>
            <a:p>
              <a:pPr algn="ctr">
                <a:lnSpc>
                  <a:spcPts val="3151"/>
                </a:lnSpc>
              </a:pPr>
            </a:p>
          </p:txBody>
        </p:sp>
      </p:grpSp>
      <p:sp>
        <p:nvSpPr>
          <p:cNvPr name="TextBox 12" id="12"/>
          <p:cNvSpPr txBox="true"/>
          <p:nvPr/>
        </p:nvSpPr>
        <p:spPr>
          <a:xfrm rot="0">
            <a:off x="1325057" y="4192007"/>
            <a:ext cx="15756199" cy="3946525"/>
          </a:xfrm>
          <a:prstGeom prst="rect">
            <a:avLst/>
          </a:prstGeom>
        </p:spPr>
        <p:txBody>
          <a:bodyPr anchor="t" rtlCol="false" tIns="0" lIns="0" bIns="0" rIns="0">
            <a:spAutoFit/>
          </a:bodyPr>
          <a:lstStyle/>
          <a:p>
            <a:pPr algn="l">
              <a:lnSpc>
                <a:spcPts val="3499"/>
              </a:lnSpc>
            </a:pPr>
            <a:r>
              <a:rPr lang="en-US" sz="2499">
                <a:solidFill>
                  <a:srgbClr val="FFFFFF"/>
                </a:solidFill>
                <a:latin typeface="Poppins"/>
                <a:ea typeface="Poppins"/>
                <a:cs typeface="Poppins"/>
                <a:sym typeface="Poppins"/>
              </a:rPr>
              <a:t># Creating outliers detector function</a:t>
            </a:r>
          </a:p>
          <a:p>
            <a:pPr algn="l">
              <a:lnSpc>
                <a:spcPts val="3499"/>
              </a:lnSpc>
            </a:pPr>
          </a:p>
          <a:p>
            <a:pPr algn="l">
              <a:lnSpc>
                <a:spcPts val="3499"/>
              </a:lnSpc>
            </a:pPr>
            <a:r>
              <a:rPr lang="en-US" sz="2499">
                <a:solidFill>
                  <a:srgbClr val="FFFFFF"/>
                </a:solidFill>
                <a:latin typeface="Poppins"/>
                <a:ea typeface="Poppins"/>
                <a:cs typeface="Poppins"/>
                <a:sym typeface="Poppins"/>
              </a:rPr>
              <a:t>def find_outliers_IQR(df):</a:t>
            </a:r>
          </a:p>
          <a:p>
            <a:pPr algn="l">
              <a:lnSpc>
                <a:spcPts val="3499"/>
              </a:lnSpc>
            </a:pPr>
            <a:r>
              <a:rPr lang="en-US" sz="2499">
                <a:solidFill>
                  <a:srgbClr val="FFFFFF"/>
                </a:solidFill>
                <a:latin typeface="Poppins"/>
                <a:ea typeface="Poppins"/>
                <a:cs typeface="Poppins"/>
                <a:sym typeface="Poppins"/>
              </a:rPr>
              <a:t>   q1=df.quantile(0.25)</a:t>
            </a:r>
          </a:p>
          <a:p>
            <a:pPr algn="l">
              <a:lnSpc>
                <a:spcPts val="3499"/>
              </a:lnSpc>
            </a:pPr>
            <a:r>
              <a:rPr lang="en-US" sz="2499">
                <a:solidFill>
                  <a:srgbClr val="FFFFFF"/>
                </a:solidFill>
                <a:latin typeface="Poppins"/>
                <a:ea typeface="Poppins"/>
                <a:cs typeface="Poppins"/>
                <a:sym typeface="Poppins"/>
              </a:rPr>
              <a:t>   q3=df.quantile(0.75)</a:t>
            </a:r>
          </a:p>
          <a:p>
            <a:pPr algn="l">
              <a:lnSpc>
                <a:spcPts val="3499"/>
              </a:lnSpc>
            </a:pPr>
            <a:r>
              <a:rPr lang="en-US" sz="2499">
                <a:solidFill>
                  <a:srgbClr val="FFFFFF"/>
                </a:solidFill>
                <a:latin typeface="Poppins"/>
                <a:ea typeface="Poppins"/>
                <a:cs typeface="Poppins"/>
                <a:sym typeface="Poppins"/>
              </a:rPr>
              <a:t>   IQR=q3-q1</a:t>
            </a:r>
          </a:p>
          <a:p>
            <a:pPr algn="l">
              <a:lnSpc>
                <a:spcPts val="3499"/>
              </a:lnSpc>
            </a:pPr>
            <a:r>
              <a:rPr lang="en-US" sz="2499">
                <a:solidFill>
                  <a:srgbClr val="FFFFFF"/>
                </a:solidFill>
                <a:latin typeface="Poppins"/>
                <a:ea typeface="Poppins"/>
                <a:cs typeface="Poppins"/>
                <a:sym typeface="Poppins"/>
              </a:rPr>
              <a:t>   outliers = df[((df&lt;(q1-1.5*IQR)) | (df&gt;(q3+1.5*IQR)))]</a:t>
            </a:r>
          </a:p>
          <a:p>
            <a:pPr algn="l">
              <a:lnSpc>
                <a:spcPts val="3499"/>
              </a:lnSpc>
            </a:pPr>
            <a:r>
              <a:rPr lang="en-US" sz="2499">
                <a:solidFill>
                  <a:srgbClr val="FFFFFF"/>
                </a:solidFill>
                <a:latin typeface="Poppins"/>
                <a:ea typeface="Poppins"/>
                <a:cs typeface="Poppins"/>
                <a:sym typeface="Poppins"/>
              </a:rPr>
              <a:t>   return outliers</a:t>
            </a:r>
          </a:p>
          <a:p>
            <a:pPr algn="l">
              <a:lnSpc>
                <a:spcPts val="3499"/>
              </a:lnSpc>
            </a:pPr>
          </a:p>
        </p:txBody>
      </p:sp>
      <p:sp>
        <p:nvSpPr>
          <p:cNvPr name="TextBox 13" id="13"/>
          <p:cNvSpPr txBox="true"/>
          <p:nvPr/>
        </p:nvSpPr>
        <p:spPr>
          <a:xfrm rot="0">
            <a:off x="9144000" y="841660"/>
            <a:ext cx="1662550"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Home</a:t>
            </a:r>
          </a:p>
        </p:txBody>
      </p:sp>
      <p:sp>
        <p:nvSpPr>
          <p:cNvPr name="TextBox 14" id="14"/>
          <p:cNvSpPr txBox="true"/>
          <p:nvPr/>
        </p:nvSpPr>
        <p:spPr>
          <a:xfrm rot="0">
            <a:off x="11408122" y="843874"/>
            <a:ext cx="1907082" cy="409541"/>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About</a:t>
            </a:r>
          </a:p>
        </p:txBody>
      </p:sp>
      <p:sp>
        <p:nvSpPr>
          <p:cNvPr name="TextBox 15" id="15"/>
          <p:cNvSpPr txBox="true"/>
          <p:nvPr/>
        </p:nvSpPr>
        <p:spPr>
          <a:xfrm rot="0">
            <a:off x="13726729" y="819695"/>
            <a:ext cx="1916881" cy="409541"/>
          </a:xfrm>
          <a:prstGeom prst="rect">
            <a:avLst/>
          </a:prstGeom>
        </p:spPr>
        <p:txBody>
          <a:bodyPr anchor="t" rtlCol="false" tIns="0" lIns="0" bIns="0" rIns="0">
            <a:spAutoFit/>
          </a:bodyPr>
          <a:lstStyle/>
          <a:p>
            <a:pPr algn="ctr" marL="0" indent="0" lvl="0">
              <a:lnSpc>
                <a:spcPts val="3151"/>
              </a:lnSpc>
              <a:spcBef>
                <a:spcPct val="0"/>
              </a:spcBef>
            </a:pPr>
            <a:r>
              <a:rPr lang="en-US" b="true" sz="2251">
                <a:solidFill>
                  <a:srgbClr val="FFFFFF"/>
                </a:solidFill>
                <a:latin typeface="Poppins Bold"/>
                <a:ea typeface="Poppins Bold"/>
                <a:cs typeface="Poppins Bold"/>
                <a:sym typeface="Poppins Bold"/>
              </a:rPr>
              <a:t>Content</a:t>
            </a:r>
          </a:p>
        </p:txBody>
      </p:sp>
      <p:sp>
        <p:nvSpPr>
          <p:cNvPr name="TextBox 16" id="16"/>
          <p:cNvSpPr txBox="true"/>
          <p:nvPr/>
        </p:nvSpPr>
        <p:spPr>
          <a:xfrm rot="0">
            <a:off x="15034325" y="841660"/>
            <a:ext cx="2224975"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Others</a:t>
            </a:r>
          </a:p>
        </p:txBody>
      </p:sp>
      <p:sp>
        <p:nvSpPr>
          <p:cNvPr name="TextBox 17" id="17"/>
          <p:cNvSpPr txBox="true"/>
          <p:nvPr/>
        </p:nvSpPr>
        <p:spPr>
          <a:xfrm rot="0">
            <a:off x="1363845" y="2255079"/>
            <a:ext cx="16924155" cy="827985"/>
          </a:xfrm>
          <a:prstGeom prst="rect">
            <a:avLst/>
          </a:prstGeom>
        </p:spPr>
        <p:txBody>
          <a:bodyPr anchor="t" rtlCol="false" tIns="0" lIns="0" bIns="0" rIns="0">
            <a:spAutoFit/>
          </a:bodyPr>
          <a:lstStyle/>
          <a:p>
            <a:pPr algn="l">
              <a:lnSpc>
                <a:spcPts val="6863"/>
              </a:lnSpc>
            </a:pPr>
            <a:r>
              <a:rPr lang="en-US" sz="4902" spc="-215">
                <a:solidFill>
                  <a:srgbClr val="FFFFFF"/>
                </a:solidFill>
                <a:latin typeface="Open Sauce"/>
                <a:ea typeface="Open Sauce"/>
                <a:cs typeface="Open Sauce"/>
                <a:sym typeface="Open Sauce"/>
              </a:rPr>
              <a:t>Detecting Outliers</a:t>
            </a:r>
          </a:p>
        </p:txBody>
      </p:sp>
      <p:sp>
        <p:nvSpPr>
          <p:cNvPr name="TextBox 18" id="18"/>
          <p:cNvSpPr txBox="true"/>
          <p:nvPr/>
        </p:nvSpPr>
        <p:spPr>
          <a:xfrm rot="0">
            <a:off x="1363845" y="758572"/>
            <a:ext cx="2979060" cy="494847"/>
          </a:xfrm>
          <a:prstGeom prst="rect">
            <a:avLst/>
          </a:prstGeom>
        </p:spPr>
        <p:txBody>
          <a:bodyPr anchor="t" rtlCol="false" tIns="0" lIns="0" bIns="0" rIns="0">
            <a:spAutoFit/>
          </a:bodyPr>
          <a:lstStyle/>
          <a:p>
            <a:pPr algn="l">
              <a:lnSpc>
                <a:spcPts val="3762"/>
              </a:lnSpc>
              <a:spcBef>
                <a:spcPct val="0"/>
              </a:spcBef>
            </a:pPr>
            <a:r>
              <a:rPr lang="en-US" b="true" sz="2687" spc="-120">
                <a:solidFill>
                  <a:srgbClr val="FFFFFF"/>
                </a:solidFill>
                <a:latin typeface="Telegraf Bold"/>
                <a:ea typeface="Telegraf Bold"/>
                <a:cs typeface="Telegraf Bold"/>
                <a:sym typeface="Telegraf Bold"/>
              </a:rPr>
              <a:t>Portfolio</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803986" y="1986280"/>
            <a:ext cx="16773352" cy="7480942"/>
            <a:chOff x="0" y="0"/>
            <a:chExt cx="4417673" cy="1970289"/>
          </a:xfrm>
        </p:grpSpPr>
        <p:sp>
          <p:nvSpPr>
            <p:cNvPr name="Freeform 3" id="3"/>
            <p:cNvSpPr/>
            <p:nvPr/>
          </p:nvSpPr>
          <p:spPr>
            <a:xfrm flipH="false" flipV="false" rot="0">
              <a:off x="0" y="0"/>
              <a:ext cx="4417673" cy="1970289"/>
            </a:xfrm>
            <a:custGeom>
              <a:avLst/>
              <a:gdLst/>
              <a:ahLst/>
              <a:cxnLst/>
              <a:rect r="r" b="b" t="t" l="l"/>
              <a:pathLst>
                <a:path h="1970289" w="4417673">
                  <a:moveTo>
                    <a:pt x="25847" y="0"/>
                  </a:moveTo>
                  <a:lnTo>
                    <a:pt x="4391826" y="0"/>
                  </a:lnTo>
                  <a:cubicBezTo>
                    <a:pt x="4406101" y="0"/>
                    <a:pt x="4417673" y="11572"/>
                    <a:pt x="4417673" y="25847"/>
                  </a:cubicBezTo>
                  <a:lnTo>
                    <a:pt x="4417673" y="1944442"/>
                  </a:lnTo>
                  <a:cubicBezTo>
                    <a:pt x="4417673" y="1951297"/>
                    <a:pt x="4414950" y="1957872"/>
                    <a:pt x="4410103" y="1962719"/>
                  </a:cubicBezTo>
                  <a:cubicBezTo>
                    <a:pt x="4405255" y="1967566"/>
                    <a:pt x="4398681" y="1970289"/>
                    <a:pt x="4391826" y="1970289"/>
                  </a:cubicBezTo>
                  <a:lnTo>
                    <a:pt x="25847" y="1970289"/>
                  </a:lnTo>
                  <a:cubicBezTo>
                    <a:pt x="11572" y="1970289"/>
                    <a:pt x="0" y="1958717"/>
                    <a:pt x="0" y="1944442"/>
                  </a:cubicBezTo>
                  <a:lnTo>
                    <a:pt x="0" y="25847"/>
                  </a:lnTo>
                  <a:cubicBezTo>
                    <a:pt x="0" y="18992"/>
                    <a:pt x="2723" y="12418"/>
                    <a:pt x="7571" y="7571"/>
                  </a:cubicBezTo>
                  <a:cubicBezTo>
                    <a:pt x="12418" y="2723"/>
                    <a:pt x="18992" y="0"/>
                    <a:pt x="25847" y="0"/>
                  </a:cubicBezTo>
                  <a:close/>
                </a:path>
              </a:pathLst>
            </a:custGeom>
            <a:gradFill rotWithShape="true">
              <a:gsLst>
                <a:gs pos="0">
                  <a:srgbClr val="000000">
                    <a:alpha val="78000"/>
                  </a:srgbClr>
                </a:gs>
                <a:gs pos="100000">
                  <a:srgbClr val="DDDDDD">
                    <a:alpha val="14820"/>
                  </a:srgbClr>
                </a:gs>
              </a:gsLst>
              <a:lin ang="2700000"/>
            </a:gradFill>
          </p:spPr>
        </p:sp>
        <p:sp>
          <p:nvSpPr>
            <p:cNvPr name="TextBox 4" id="4"/>
            <p:cNvSpPr txBox="true"/>
            <p:nvPr/>
          </p:nvSpPr>
          <p:spPr>
            <a:xfrm>
              <a:off x="0" y="-66675"/>
              <a:ext cx="4417673" cy="2036964"/>
            </a:xfrm>
            <a:prstGeom prst="rect">
              <a:avLst/>
            </a:prstGeom>
          </p:spPr>
          <p:txBody>
            <a:bodyPr anchor="ctr" rtlCol="false" tIns="50800" lIns="50800" bIns="50800" rIns="50800"/>
            <a:lstStyle/>
            <a:p>
              <a:pPr algn="ctr">
                <a:lnSpc>
                  <a:spcPts val="3151"/>
                </a:lnSpc>
              </a:pPr>
            </a:p>
          </p:txBody>
        </p:sp>
      </p:grpSp>
      <p:grpSp>
        <p:nvGrpSpPr>
          <p:cNvPr name="Group 5" id="5"/>
          <p:cNvGrpSpPr/>
          <p:nvPr/>
        </p:nvGrpSpPr>
        <p:grpSpPr>
          <a:xfrm rot="0">
            <a:off x="803986" y="1986280"/>
            <a:ext cx="16773352" cy="1500877"/>
            <a:chOff x="0" y="0"/>
            <a:chExt cx="4417673" cy="395293"/>
          </a:xfrm>
        </p:grpSpPr>
        <p:sp>
          <p:nvSpPr>
            <p:cNvPr name="Freeform 6" id="6"/>
            <p:cNvSpPr/>
            <p:nvPr/>
          </p:nvSpPr>
          <p:spPr>
            <a:xfrm flipH="false" flipV="false" rot="0">
              <a:off x="0" y="0"/>
              <a:ext cx="4417673" cy="395293"/>
            </a:xfrm>
            <a:custGeom>
              <a:avLst/>
              <a:gdLst/>
              <a:ahLst/>
              <a:cxnLst/>
              <a:rect r="r" b="b" t="t" l="l"/>
              <a:pathLst>
                <a:path h="395293" w="4417673">
                  <a:moveTo>
                    <a:pt x="25847" y="0"/>
                  </a:moveTo>
                  <a:lnTo>
                    <a:pt x="4391826" y="0"/>
                  </a:lnTo>
                  <a:cubicBezTo>
                    <a:pt x="4406101" y="0"/>
                    <a:pt x="4417673" y="11572"/>
                    <a:pt x="4417673" y="25847"/>
                  </a:cubicBezTo>
                  <a:lnTo>
                    <a:pt x="4417673" y="369445"/>
                  </a:lnTo>
                  <a:cubicBezTo>
                    <a:pt x="4417673" y="383720"/>
                    <a:pt x="4406101" y="395293"/>
                    <a:pt x="4391826" y="395293"/>
                  </a:cubicBezTo>
                  <a:lnTo>
                    <a:pt x="25847" y="395293"/>
                  </a:lnTo>
                  <a:cubicBezTo>
                    <a:pt x="18992" y="395293"/>
                    <a:pt x="12418" y="392569"/>
                    <a:pt x="7571" y="387722"/>
                  </a:cubicBezTo>
                  <a:cubicBezTo>
                    <a:pt x="2723" y="382875"/>
                    <a:pt x="0" y="376300"/>
                    <a:pt x="0" y="369445"/>
                  </a:cubicBezTo>
                  <a:lnTo>
                    <a:pt x="0" y="25847"/>
                  </a:lnTo>
                  <a:cubicBezTo>
                    <a:pt x="0" y="18992"/>
                    <a:pt x="2723" y="12418"/>
                    <a:pt x="7571" y="7571"/>
                  </a:cubicBezTo>
                  <a:cubicBezTo>
                    <a:pt x="12418" y="2723"/>
                    <a:pt x="18992" y="0"/>
                    <a:pt x="25847"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7" id="7"/>
            <p:cNvSpPr txBox="true"/>
            <p:nvPr/>
          </p:nvSpPr>
          <p:spPr>
            <a:xfrm>
              <a:off x="0" y="-66675"/>
              <a:ext cx="4417673" cy="461968"/>
            </a:xfrm>
            <a:prstGeom prst="rect">
              <a:avLst/>
            </a:prstGeom>
          </p:spPr>
          <p:txBody>
            <a:bodyPr anchor="ctr" rtlCol="false" tIns="50800" lIns="50800" bIns="50800" rIns="50800"/>
            <a:lstStyle/>
            <a:p>
              <a:pPr algn="ctr">
                <a:lnSpc>
                  <a:spcPts val="3151"/>
                </a:lnSpc>
              </a:pPr>
            </a:p>
          </p:txBody>
        </p:sp>
      </p:grpSp>
      <p:sp>
        <p:nvSpPr>
          <p:cNvPr name="Freeform 8" id="8"/>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028700" y="3862583"/>
            <a:ext cx="5104054" cy="1157719"/>
            <a:chOff x="0" y="0"/>
            <a:chExt cx="1344278" cy="304914"/>
          </a:xfrm>
        </p:grpSpPr>
        <p:sp>
          <p:nvSpPr>
            <p:cNvPr name="Freeform 10" id="10"/>
            <p:cNvSpPr/>
            <p:nvPr/>
          </p:nvSpPr>
          <p:spPr>
            <a:xfrm flipH="false" flipV="false" rot="0">
              <a:off x="0" y="0"/>
              <a:ext cx="1344278" cy="304914"/>
            </a:xfrm>
            <a:custGeom>
              <a:avLst/>
              <a:gdLst/>
              <a:ahLst/>
              <a:cxnLst/>
              <a:rect r="r" b="b" t="t" l="l"/>
              <a:pathLst>
                <a:path h="304914" w="1344278">
                  <a:moveTo>
                    <a:pt x="77358" y="0"/>
                  </a:moveTo>
                  <a:lnTo>
                    <a:pt x="1266920" y="0"/>
                  </a:lnTo>
                  <a:cubicBezTo>
                    <a:pt x="1309644" y="0"/>
                    <a:pt x="1344278" y="34634"/>
                    <a:pt x="1344278" y="77358"/>
                  </a:cubicBezTo>
                  <a:lnTo>
                    <a:pt x="1344278" y="227556"/>
                  </a:lnTo>
                  <a:cubicBezTo>
                    <a:pt x="1344278" y="270279"/>
                    <a:pt x="1309644" y="304914"/>
                    <a:pt x="1266920" y="304914"/>
                  </a:cubicBezTo>
                  <a:lnTo>
                    <a:pt x="77358" y="304914"/>
                  </a:lnTo>
                  <a:cubicBezTo>
                    <a:pt x="34634" y="304914"/>
                    <a:pt x="0" y="270279"/>
                    <a:pt x="0" y="227556"/>
                  </a:cubicBezTo>
                  <a:lnTo>
                    <a:pt x="0" y="77358"/>
                  </a:lnTo>
                  <a:cubicBezTo>
                    <a:pt x="0" y="34634"/>
                    <a:pt x="34634" y="0"/>
                    <a:pt x="77358" y="0"/>
                  </a:cubicBezTo>
                  <a:close/>
                </a:path>
              </a:pathLst>
            </a:custGeom>
            <a:solidFill>
              <a:srgbClr val="000000">
                <a:alpha val="0"/>
              </a:srgbClr>
            </a:solidFill>
            <a:ln w="38100" cap="rnd">
              <a:solidFill>
                <a:srgbClr val="FFFFFF"/>
              </a:solidFill>
              <a:prstDash val="solid"/>
              <a:round/>
            </a:ln>
          </p:spPr>
        </p:sp>
        <p:sp>
          <p:nvSpPr>
            <p:cNvPr name="TextBox 11" id="11"/>
            <p:cNvSpPr txBox="true"/>
            <p:nvPr/>
          </p:nvSpPr>
          <p:spPr>
            <a:xfrm>
              <a:off x="0" y="-66675"/>
              <a:ext cx="1344278" cy="371589"/>
            </a:xfrm>
            <a:prstGeom prst="rect">
              <a:avLst/>
            </a:prstGeom>
          </p:spPr>
          <p:txBody>
            <a:bodyPr anchor="ctr" rtlCol="false" tIns="50800" lIns="50800" bIns="50800" rIns="50800"/>
            <a:lstStyle/>
            <a:p>
              <a:pPr algn="ctr">
                <a:lnSpc>
                  <a:spcPts val="3151"/>
                </a:lnSpc>
              </a:pPr>
            </a:p>
          </p:txBody>
        </p:sp>
      </p:grpSp>
      <p:sp>
        <p:nvSpPr>
          <p:cNvPr name="Freeform 12" id="12"/>
          <p:cNvSpPr/>
          <p:nvPr/>
        </p:nvSpPr>
        <p:spPr>
          <a:xfrm flipH="false" flipV="false" rot="0">
            <a:off x="1028700" y="5143500"/>
            <a:ext cx="5104054" cy="3825725"/>
          </a:xfrm>
          <a:custGeom>
            <a:avLst/>
            <a:gdLst/>
            <a:ahLst/>
            <a:cxnLst/>
            <a:rect r="r" b="b" t="t" l="l"/>
            <a:pathLst>
              <a:path h="3825725" w="5104054">
                <a:moveTo>
                  <a:pt x="0" y="0"/>
                </a:moveTo>
                <a:lnTo>
                  <a:pt x="5104054" y="0"/>
                </a:lnTo>
                <a:lnTo>
                  <a:pt x="5104054" y="3825725"/>
                </a:lnTo>
                <a:lnTo>
                  <a:pt x="0" y="3825725"/>
                </a:lnTo>
                <a:lnTo>
                  <a:pt x="0" y="0"/>
                </a:lnTo>
                <a:close/>
              </a:path>
            </a:pathLst>
          </a:custGeom>
          <a:blipFill>
            <a:blip r:embed="rId4"/>
            <a:stretch>
              <a:fillRect l="0" t="0" r="0" b="0"/>
            </a:stretch>
          </a:blipFill>
        </p:spPr>
      </p:sp>
      <p:grpSp>
        <p:nvGrpSpPr>
          <p:cNvPr name="Group 13" id="13"/>
          <p:cNvGrpSpPr/>
          <p:nvPr/>
        </p:nvGrpSpPr>
        <p:grpSpPr>
          <a:xfrm rot="0">
            <a:off x="6911681" y="3862583"/>
            <a:ext cx="10521881" cy="1157719"/>
            <a:chOff x="0" y="0"/>
            <a:chExt cx="2771195" cy="304914"/>
          </a:xfrm>
        </p:grpSpPr>
        <p:sp>
          <p:nvSpPr>
            <p:cNvPr name="Freeform 14" id="14"/>
            <p:cNvSpPr/>
            <p:nvPr/>
          </p:nvSpPr>
          <p:spPr>
            <a:xfrm flipH="false" flipV="false" rot="0">
              <a:off x="0" y="0"/>
              <a:ext cx="2771195" cy="304914"/>
            </a:xfrm>
            <a:custGeom>
              <a:avLst/>
              <a:gdLst/>
              <a:ahLst/>
              <a:cxnLst/>
              <a:rect r="r" b="b" t="t" l="l"/>
              <a:pathLst>
                <a:path h="304914" w="2771195">
                  <a:moveTo>
                    <a:pt x="37525" y="0"/>
                  </a:moveTo>
                  <a:lnTo>
                    <a:pt x="2733670" y="0"/>
                  </a:lnTo>
                  <a:cubicBezTo>
                    <a:pt x="2754394" y="0"/>
                    <a:pt x="2771195" y="16801"/>
                    <a:pt x="2771195" y="37525"/>
                  </a:cubicBezTo>
                  <a:lnTo>
                    <a:pt x="2771195" y="267388"/>
                  </a:lnTo>
                  <a:cubicBezTo>
                    <a:pt x="2771195" y="288113"/>
                    <a:pt x="2754394" y="304914"/>
                    <a:pt x="2733670" y="304914"/>
                  </a:cubicBezTo>
                  <a:lnTo>
                    <a:pt x="37525" y="304914"/>
                  </a:lnTo>
                  <a:cubicBezTo>
                    <a:pt x="27573" y="304914"/>
                    <a:pt x="18028" y="300960"/>
                    <a:pt x="10991" y="293923"/>
                  </a:cubicBezTo>
                  <a:cubicBezTo>
                    <a:pt x="3954" y="286885"/>
                    <a:pt x="0" y="277341"/>
                    <a:pt x="0" y="267388"/>
                  </a:cubicBezTo>
                  <a:lnTo>
                    <a:pt x="0" y="37525"/>
                  </a:lnTo>
                  <a:cubicBezTo>
                    <a:pt x="0" y="16801"/>
                    <a:pt x="16801" y="0"/>
                    <a:pt x="37525" y="0"/>
                  </a:cubicBezTo>
                  <a:close/>
                </a:path>
              </a:pathLst>
            </a:custGeom>
            <a:solidFill>
              <a:srgbClr val="000000">
                <a:alpha val="0"/>
              </a:srgbClr>
            </a:solidFill>
            <a:ln w="38100" cap="rnd">
              <a:solidFill>
                <a:srgbClr val="FFFFFF"/>
              </a:solidFill>
              <a:prstDash val="solid"/>
              <a:round/>
            </a:ln>
          </p:spPr>
        </p:sp>
        <p:sp>
          <p:nvSpPr>
            <p:cNvPr name="TextBox 15" id="15"/>
            <p:cNvSpPr txBox="true"/>
            <p:nvPr/>
          </p:nvSpPr>
          <p:spPr>
            <a:xfrm>
              <a:off x="0" y="-66675"/>
              <a:ext cx="2771195" cy="371589"/>
            </a:xfrm>
            <a:prstGeom prst="rect">
              <a:avLst/>
            </a:prstGeom>
          </p:spPr>
          <p:txBody>
            <a:bodyPr anchor="ctr" rtlCol="false" tIns="50800" lIns="50800" bIns="50800" rIns="50800"/>
            <a:lstStyle/>
            <a:p>
              <a:pPr algn="ctr">
                <a:lnSpc>
                  <a:spcPts val="3151"/>
                </a:lnSpc>
              </a:pPr>
            </a:p>
          </p:txBody>
        </p:sp>
      </p:grpSp>
      <p:sp>
        <p:nvSpPr>
          <p:cNvPr name="Freeform 16" id="16"/>
          <p:cNvSpPr/>
          <p:nvPr/>
        </p:nvSpPr>
        <p:spPr>
          <a:xfrm flipH="false" flipV="false" rot="0">
            <a:off x="7128184" y="5726751"/>
            <a:ext cx="10088875" cy="2572663"/>
          </a:xfrm>
          <a:custGeom>
            <a:avLst/>
            <a:gdLst/>
            <a:ahLst/>
            <a:cxnLst/>
            <a:rect r="r" b="b" t="t" l="l"/>
            <a:pathLst>
              <a:path h="2572663" w="10088875">
                <a:moveTo>
                  <a:pt x="0" y="0"/>
                </a:moveTo>
                <a:lnTo>
                  <a:pt x="10088875" y="0"/>
                </a:lnTo>
                <a:lnTo>
                  <a:pt x="10088875" y="2572663"/>
                </a:lnTo>
                <a:lnTo>
                  <a:pt x="0" y="2572663"/>
                </a:lnTo>
                <a:lnTo>
                  <a:pt x="0" y="0"/>
                </a:lnTo>
                <a:close/>
              </a:path>
            </a:pathLst>
          </a:custGeom>
          <a:blipFill>
            <a:blip r:embed="rId5"/>
            <a:stretch>
              <a:fillRect l="0" t="0" r="0" b="0"/>
            </a:stretch>
          </a:blipFill>
        </p:spPr>
      </p:sp>
      <p:sp>
        <p:nvSpPr>
          <p:cNvPr name="TextBox 17" id="17"/>
          <p:cNvSpPr txBox="true"/>
          <p:nvPr/>
        </p:nvSpPr>
        <p:spPr>
          <a:xfrm rot="0">
            <a:off x="1575074" y="4147260"/>
            <a:ext cx="4011307" cy="879475"/>
          </a:xfrm>
          <a:prstGeom prst="rect">
            <a:avLst/>
          </a:prstGeom>
        </p:spPr>
        <p:txBody>
          <a:bodyPr anchor="t" rtlCol="false" tIns="0" lIns="0" bIns="0" rIns="0">
            <a:spAutoFit/>
          </a:bodyPr>
          <a:lstStyle/>
          <a:p>
            <a:pPr algn="l">
              <a:lnSpc>
                <a:spcPts val="3499"/>
              </a:lnSpc>
            </a:pPr>
            <a:r>
              <a:rPr lang="en-US" sz="2499">
                <a:solidFill>
                  <a:srgbClr val="FFFFFF"/>
                </a:solidFill>
                <a:latin typeface="Poppins"/>
                <a:ea typeface="Poppins"/>
                <a:cs typeface="Poppins"/>
                <a:sym typeface="Poppins"/>
              </a:rPr>
              <a:t>df['chol'].plot(kind='box')</a:t>
            </a:r>
          </a:p>
          <a:p>
            <a:pPr algn="l">
              <a:lnSpc>
                <a:spcPts val="3499"/>
              </a:lnSpc>
            </a:pPr>
          </a:p>
        </p:txBody>
      </p:sp>
      <p:sp>
        <p:nvSpPr>
          <p:cNvPr name="TextBox 18" id="18"/>
          <p:cNvSpPr txBox="true"/>
          <p:nvPr/>
        </p:nvSpPr>
        <p:spPr>
          <a:xfrm rot="0">
            <a:off x="9144000" y="841660"/>
            <a:ext cx="1662550"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Home</a:t>
            </a:r>
          </a:p>
        </p:txBody>
      </p:sp>
      <p:sp>
        <p:nvSpPr>
          <p:cNvPr name="TextBox 19" id="19"/>
          <p:cNvSpPr txBox="true"/>
          <p:nvPr/>
        </p:nvSpPr>
        <p:spPr>
          <a:xfrm rot="0">
            <a:off x="11408122" y="843874"/>
            <a:ext cx="1907082" cy="409541"/>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About</a:t>
            </a:r>
          </a:p>
        </p:txBody>
      </p:sp>
      <p:sp>
        <p:nvSpPr>
          <p:cNvPr name="TextBox 20" id="20"/>
          <p:cNvSpPr txBox="true"/>
          <p:nvPr/>
        </p:nvSpPr>
        <p:spPr>
          <a:xfrm rot="0">
            <a:off x="13726729" y="819695"/>
            <a:ext cx="1916881" cy="409541"/>
          </a:xfrm>
          <a:prstGeom prst="rect">
            <a:avLst/>
          </a:prstGeom>
        </p:spPr>
        <p:txBody>
          <a:bodyPr anchor="t" rtlCol="false" tIns="0" lIns="0" bIns="0" rIns="0">
            <a:spAutoFit/>
          </a:bodyPr>
          <a:lstStyle/>
          <a:p>
            <a:pPr algn="ctr" marL="0" indent="0" lvl="0">
              <a:lnSpc>
                <a:spcPts val="3151"/>
              </a:lnSpc>
              <a:spcBef>
                <a:spcPct val="0"/>
              </a:spcBef>
            </a:pPr>
            <a:r>
              <a:rPr lang="en-US" b="true" sz="2251">
                <a:solidFill>
                  <a:srgbClr val="FFFFFF"/>
                </a:solidFill>
                <a:latin typeface="Poppins Bold"/>
                <a:ea typeface="Poppins Bold"/>
                <a:cs typeface="Poppins Bold"/>
                <a:sym typeface="Poppins Bold"/>
              </a:rPr>
              <a:t>Content</a:t>
            </a:r>
          </a:p>
        </p:txBody>
      </p:sp>
      <p:sp>
        <p:nvSpPr>
          <p:cNvPr name="TextBox 21" id="21"/>
          <p:cNvSpPr txBox="true"/>
          <p:nvPr/>
        </p:nvSpPr>
        <p:spPr>
          <a:xfrm rot="0">
            <a:off x="15034325" y="841660"/>
            <a:ext cx="2224975"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Others</a:t>
            </a:r>
          </a:p>
        </p:txBody>
      </p:sp>
      <p:sp>
        <p:nvSpPr>
          <p:cNvPr name="TextBox 22" id="22"/>
          <p:cNvSpPr txBox="true"/>
          <p:nvPr/>
        </p:nvSpPr>
        <p:spPr>
          <a:xfrm rot="0">
            <a:off x="1363845" y="2255079"/>
            <a:ext cx="16924155" cy="827985"/>
          </a:xfrm>
          <a:prstGeom prst="rect">
            <a:avLst/>
          </a:prstGeom>
        </p:spPr>
        <p:txBody>
          <a:bodyPr anchor="t" rtlCol="false" tIns="0" lIns="0" bIns="0" rIns="0">
            <a:spAutoFit/>
          </a:bodyPr>
          <a:lstStyle/>
          <a:p>
            <a:pPr algn="l">
              <a:lnSpc>
                <a:spcPts val="6863"/>
              </a:lnSpc>
            </a:pPr>
            <a:r>
              <a:rPr lang="en-US" sz="4902" spc="-215">
                <a:solidFill>
                  <a:srgbClr val="FFFFFF"/>
                </a:solidFill>
                <a:latin typeface="Open Sauce"/>
                <a:ea typeface="Open Sauce"/>
                <a:cs typeface="Open Sauce"/>
                <a:sym typeface="Open Sauce"/>
              </a:rPr>
              <a:t>Detecting Outliers: Cholestrol</a:t>
            </a:r>
          </a:p>
        </p:txBody>
      </p:sp>
      <p:sp>
        <p:nvSpPr>
          <p:cNvPr name="TextBox 23" id="23"/>
          <p:cNvSpPr txBox="true"/>
          <p:nvPr/>
        </p:nvSpPr>
        <p:spPr>
          <a:xfrm rot="0">
            <a:off x="1363845" y="758572"/>
            <a:ext cx="2979060" cy="494847"/>
          </a:xfrm>
          <a:prstGeom prst="rect">
            <a:avLst/>
          </a:prstGeom>
        </p:spPr>
        <p:txBody>
          <a:bodyPr anchor="t" rtlCol="false" tIns="0" lIns="0" bIns="0" rIns="0">
            <a:spAutoFit/>
          </a:bodyPr>
          <a:lstStyle/>
          <a:p>
            <a:pPr algn="l">
              <a:lnSpc>
                <a:spcPts val="3762"/>
              </a:lnSpc>
              <a:spcBef>
                <a:spcPct val="0"/>
              </a:spcBef>
            </a:pPr>
            <a:r>
              <a:rPr lang="en-US" b="true" sz="2687" spc="-120">
                <a:solidFill>
                  <a:srgbClr val="FFFFFF"/>
                </a:solidFill>
                <a:latin typeface="Telegraf Bold"/>
                <a:ea typeface="Telegraf Bold"/>
                <a:cs typeface="Telegraf Bold"/>
                <a:sym typeface="Telegraf Bold"/>
              </a:rPr>
              <a:t>Portfolio</a:t>
            </a:r>
          </a:p>
        </p:txBody>
      </p:sp>
      <p:sp>
        <p:nvSpPr>
          <p:cNvPr name="TextBox 24" id="24"/>
          <p:cNvSpPr txBox="true"/>
          <p:nvPr/>
        </p:nvSpPr>
        <p:spPr>
          <a:xfrm rot="0">
            <a:off x="7156225" y="3928185"/>
            <a:ext cx="15756199" cy="1317625"/>
          </a:xfrm>
          <a:prstGeom prst="rect">
            <a:avLst/>
          </a:prstGeom>
        </p:spPr>
        <p:txBody>
          <a:bodyPr anchor="t" rtlCol="false" tIns="0" lIns="0" bIns="0" rIns="0">
            <a:spAutoFit/>
          </a:bodyPr>
          <a:lstStyle/>
          <a:p>
            <a:pPr algn="l">
              <a:lnSpc>
                <a:spcPts val="3499"/>
              </a:lnSpc>
            </a:pPr>
            <a:r>
              <a:rPr lang="en-US" sz="2499">
                <a:solidFill>
                  <a:srgbClr val="FFFFFF"/>
                </a:solidFill>
                <a:latin typeface="Poppins"/>
                <a:ea typeface="Poppins"/>
                <a:cs typeface="Poppins"/>
                <a:sym typeface="Poppins"/>
              </a:rPr>
              <a:t>chol_outliers = find_outliers_IQR(df['chol'])</a:t>
            </a:r>
          </a:p>
          <a:p>
            <a:pPr algn="l">
              <a:lnSpc>
                <a:spcPts val="3499"/>
              </a:lnSpc>
            </a:pPr>
            <a:r>
              <a:rPr lang="en-US" sz="2499">
                <a:solidFill>
                  <a:srgbClr val="FFFFFF"/>
                </a:solidFill>
                <a:latin typeface="Poppins"/>
                <a:ea typeface="Poppins"/>
                <a:cs typeface="Poppins"/>
                <a:sym typeface="Poppins"/>
              </a:rPr>
              <a:t>df[df['chol'].isin(chol_outliers)]</a:t>
            </a:r>
          </a:p>
          <a:p>
            <a:pPr algn="l">
              <a:lnSpc>
                <a:spcPts val="3499"/>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803986" y="1986280"/>
            <a:ext cx="16773352" cy="7480942"/>
            <a:chOff x="0" y="0"/>
            <a:chExt cx="4417673" cy="1970289"/>
          </a:xfrm>
        </p:grpSpPr>
        <p:sp>
          <p:nvSpPr>
            <p:cNvPr name="Freeform 3" id="3"/>
            <p:cNvSpPr/>
            <p:nvPr/>
          </p:nvSpPr>
          <p:spPr>
            <a:xfrm flipH="false" flipV="false" rot="0">
              <a:off x="0" y="0"/>
              <a:ext cx="4417673" cy="1970289"/>
            </a:xfrm>
            <a:custGeom>
              <a:avLst/>
              <a:gdLst/>
              <a:ahLst/>
              <a:cxnLst/>
              <a:rect r="r" b="b" t="t" l="l"/>
              <a:pathLst>
                <a:path h="1970289" w="4417673">
                  <a:moveTo>
                    <a:pt x="25847" y="0"/>
                  </a:moveTo>
                  <a:lnTo>
                    <a:pt x="4391826" y="0"/>
                  </a:lnTo>
                  <a:cubicBezTo>
                    <a:pt x="4406101" y="0"/>
                    <a:pt x="4417673" y="11572"/>
                    <a:pt x="4417673" y="25847"/>
                  </a:cubicBezTo>
                  <a:lnTo>
                    <a:pt x="4417673" y="1944442"/>
                  </a:lnTo>
                  <a:cubicBezTo>
                    <a:pt x="4417673" y="1951297"/>
                    <a:pt x="4414950" y="1957872"/>
                    <a:pt x="4410103" y="1962719"/>
                  </a:cubicBezTo>
                  <a:cubicBezTo>
                    <a:pt x="4405255" y="1967566"/>
                    <a:pt x="4398681" y="1970289"/>
                    <a:pt x="4391826" y="1970289"/>
                  </a:cubicBezTo>
                  <a:lnTo>
                    <a:pt x="25847" y="1970289"/>
                  </a:lnTo>
                  <a:cubicBezTo>
                    <a:pt x="11572" y="1970289"/>
                    <a:pt x="0" y="1958717"/>
                    <a:pt x="0" y="1944442"/>
                  </a:cubicBezTo>
                  <a:lnTo>
                    <a:pt x="0" y="25847"/>
                  </a:lnTo>
                  <a:cubicBezTo>
                    <a:pt x="0" y="18992"/>
                    <a:pt x="2723" y="12418"/>
                    <a:pt x="7571" y="7571"/>
                  </a:cubicBezTo>
                  <a:cubicBezTo>
                    <a:pt x="12418" y="2723"/>
                    <a:pt x="18992" y="0"/>
                    <a:pt x="25847" y="0"/>
                  </a:cubicBezTo>
                  <a:close/>
                </a:path>
              </a:pathLst>
            </a:custGeom>
            <a:gradFill rotWithShape="true">
              <a:gsLst>
                <a:gs pos="0">
                  <a:srgbClr val="000000">
                    <a:alpha val="78000"/>
                  </a:srgbClr>
                </a:gs>
                <a:gs pos="100000">
                  <a:srgbClr val="DDDDDD">
                    <a:alpha val="14820"/>
                  </a:srgbClr>
                </a:gs>
              </a:gsLst>
              <a:lin ang="2700000"/>
            </a:gradFill>
          </p:spPr>
        </p:sp>
        <p:sp>
          <p:nvSpPr>
            <p:cNvPr name="TextBox 4" id="4"/>
            <p:cNvSpPr txBox="true"/>
            <p:nvPr/>
          </p:nvSpPr>
          <p:spPr>
            <a:xfrm>
              <a:off x="0" y="-66675"/>
              <a:ext cx="4417673" cy="2036964"/>
            </a:xfrm>
            <a:prstGeom prst="rect">
              <a:avLst/>
            </a:prstGeom>
          </p:spPr>
          <p:txBody>
            <a:bodyPr anchor="ctr" rtlCol="false" tIns="50800" lIns="50800" bIns="50800" rIns="50800"/>
            <a:lstStyle/>
            <a:p>
              <a:pPr algn="ctr">
                <a:lnSpc>
                  <a:spcPts val="3151"/>
                </a:lnSpc>
              </a:pPr>
            </a:p>
          </p:txBody>
        </p:sp>
      </p:grpSp>
      <p:grpSp>
        <p:nvGrpSpPr>
          <p:cNvPr name="Group 5" id="5"/>
          <p:cNvGrpSpPr/>
          <p:nvPr/>
        </p:nvGrpSpPr>
        <p:grpSpPr>
          <a:xfrm rot="0">
            <a:off x="803986" y="1986280"/>
            <a:ext cx="16773352" cy="1500877"/>
            <a:chOff x="0" y="0"/>
            <a:chExt cx="4417673" cy="395293"/>
          </a:xfrm>
        </p:grpSpPr>
        <p:sp>
          <p:nvSpPr>
            <p:cNvPr name="Freeform 6" id="6"/>
            <p:cNvSpPr/>
            <p:nvPr/>
          </p:nvSpPr>
          <p:spPr>
            <a:xfrm flipH="false" flipV="false" rot="0">
              <a:off x="0" y="0"/>
              <a:ext cx="4417673" cy="395293"/>
            </a:xfrm>
            <a:custGeom>
              <a:avLst/>
              <a:gdLst/>
              <a:ahLst/>
              <a:cxnLst/>
              <a:rect r="r" b="b" t="t" l="l"/>
              <a:pathLst>
                <a:path h="395293" w="4417673">
                  <a:moveTo>
                    <a:pt x="25847" y="0"/>
                  </a:moveTo>
                  <a:lnTo>
                    <a:pt x="4391826" y="0"/>
                  </a:lnTo>
                  <a:cubicBezTo>
                    <a:pt x="4406101" y="0"/>
                    <a:pt x="4417673" y="11572"/>
                    <a:pt x="4417673" y="25847"/>
                  </a:cubicBezTo>
                  <a:lnTo>
                    <a:pt x="4417673" y="369445"/>
                  </a:lnTo>
                  <a:cubicBezTo>
                    <a:pt x="4417673" y="383720"/>
                    <a:pt x="4406101" y="395293"/>
                    <a:pt x="4391826" y="395293"/>
                  </a:cubicBezTo>
                  <a:lnTo>
                    <a:pt x="25847" y="395293"/>
                  </a:lnTo>
                  <a:cubicBezTo>
                    <a:pt x="18992" y="395293"/>
                    <a:pt x="12418" y="392569"/>
                    <a:pt x="7571" y="387722"/>
                  </a:cubicBezTo>
                  <a:cubicBezTo>
                    <a:pt x="2723" y="382875"/>
                    <a:pt x="0" y="376300"/>
                    <a:pt x="0" y="369445"/>
                  </a:cubicBezTo>
                  <a:lnTo>
                    <a:pt x="0" y="25847"/>
                  </a:lnTo>
                  <a:cubicBezTo>
                    <a:pt x="0" y="18992"/>
                    <a:pt x="2723" y="12418"/>
                    <a:pt x="7571" y="7571"/>
                  </a:cubicBezTo>
                  <a:cubicBezTo>
                    <a:pt x="12418" y="2723"/>
                    <a:pt x="18992" y="0"/>
                    <a:pt x="25847"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7" id="7"/>
            <p:cNvSpPr txBox="true"/>
            <p:nvPr/>
          </p:nvSpPr>
          <p:spPr>
            <a:xfrm>
              <a:off x="0" y="-66675"/>
              <a:ext cx="4417673" cy="461968"/>
            </a:xfrm>
            <a:prstGeom prst="rect">
              <a:avLst/>
            </a:prstGeom>
          </p:spPr>
          <p:txBody>
            <a:bodyPr anchor="ctr" rtlCol="false" tIns="50800" lIns="50800" bIns="50800" rIns="50800"/>
            <a:lstStyle/>
            <a:p>
              <a:pPr algn="ctr">
                <a:lnSpc>
                  <a:spcPts val="3151"/>
                </a:lnSpc>
              </a:pPr>
            </a:p>
          </p:txBody>
        </p:sp>
      </p:grpSp>
      <p:sp>
        <p:nvSpPr>
          <p:cNvPr name="Freeform 8" id="8"/>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028700" y="3862583"/>
            <a:ext cx="5104054" cy="1157719"/>
            <a:chOff x="0" y="0"/>
            <a:chExt cx="1344278" cy="304914"/>
          </a:xfrm>
        </p:grpSpPr>
        <p:sp>
          <p:nvSpPr>
            <p:cNvPr name="Freeform 10" id="10"/>
            <p:cNvSpPr/>
            <p:nvPr/>
          </p:nvSpPr>
          <p:spPr>
            <a:xfrm flipH="false" flipV="false" rot="0">
              <a:off x="0" y="0"/>
              <a:ext cx="1344278" cy="304914"/>
            </a:xfrm>
            <a:custGeom>
              <a:avLst/>
              <a:gdLst/>
              <a:ahLst/>
              <a:cxnLst/>
              <a:rect r="r" b="b" t="t" l="l"/>
              <a:pathLst>
                <a:path h="304914" w="1344278">
                  <a:moveTo>
                    <a:pt x="77358" y="0"/>
                  </a:moveTo>
                  <a:lnTo>
                    <a:pt x="1266920" y="0"/>
                  </a:lnTo>
                  <a:cubicBezTo>
                    <a:pt x="1309644" y="0"/>
                    <a:pt x="1344278" y="34634"/>
                    <a:pt x="1344278" y="77358"/>
                  </a:cubicBezTo>
                  <a:lnTo>
                    <a:pt x="1344278" y="227556"/>
                  </a:lnTo>
                  <a:cubicBezTo>
                    <a:pt x="1344278" y="270279"/>
                    <a:pt x="1309644" y="304914"/>
                    <a:pt x="1266920" y="304914"/>
                  </a:cubicBezTo>
                  <a:lnTo>
                    <a:pt x="77358" y="304914"/>
                  </a:lnTo>
                  <a:cubicBezTo>
                    <a:pt x="34634" y="304914"/>
                    <a:pt x="0" y="270279"/>
                    <a:pt x="0" y="227556"/>
                  </a:cubicBezTo>
                  <a:lnTo>
                    <a:pt x="0" y="77358"/>
                  </a:lnTo>
                  <a:cubicBezTo>
                    <a:pt x="0" y="34634"/>
                    <a:pt x="34634" y="0"/>
                    <a:pt x="77358" y="0"/>
                  </a:cubicBezTo>
                  <a:close/>
                </a:path>
              </a:pathLst>
            </a:custGeom>
            <a:solidFill>
              <a:srgbClr val="000000">
                <a:alpha val="0"/>
              </a:srgbClr>
            </a:solidFill>
            <a:ln w="38100" cap="rnd">
              <a:solidFill>
                <a:srgbClr val="FFFFFF"/>
              </a:solidFill>
              <a:prstDash val="solid"/>
              <a:round/>
            </a:ln>
          </p:spPr>
        </p:sp>
        <p:sp>
          <p:nvSpPr>
            <p:cNvPr name="TextBox 11" id="11"/>
            <p:cNvSpPr txBox="true"/>
            <p:nvPr/>
          </p:nvSpPr>
          <p:spPr>
            <a:xfrm>
              <a:off x="0" y="-66675"/>
              <a:ext cx="1344278" cy="371589"/>
            </a:xfrm>
            <a:prstGeom prst="rect">
              <a:avLst/>
            </a:prstGeom>
          </p:spPr>
          <p:txBody>
            <a:bodyPr anchor="ctr" rtlCol="false" tIns="50800" lIns="50800" bIns="50800" rIns="50800"/>
            <a:lstStyle/>
            <a:p>
              <a:pPr algn="ctr">
                <a:lnSpc>
                  <a:spcPts val="3151"/>
                </a:lnSpc>
              </a:pPr>
            </a:p>
          </p:txBody>
        </p:sp>
      </p:grpSp>
      <p:grpSp>
        <p:nvGrpSpPr>
          <p:cNvPr name="Group 12" id="12"/>
          <p:cNvGrpSpPr/>
          <p:nvPr/>
        </p:nvGrpSpPr>
        <p:grpSpPr>
          <a:xfrm rot="0">
            <a:off x="6911681" y="3862583"/>
            <a:ext cx="10521881" cy="1157719"/>
            <a:chOff x="0" y="0"/>
            <a:chExt cx="2771195" cy="304914"/>
          </a:xfrm>
        </p:grpSpPr>
        <p:sp>
          <p:nvSpPr>
            <p:cNvPr name="Freeform 13" id="13"/>
            <p:cNvSpPr/>
            <p:nvPr/>
          </p:nvSpPr>
          <p:spPr>
            <a:xfrm flipH="false" flipV="false" rot="0">
              <a:off x="0" y="0"/>
              <a:ext cx="2771195" cy="304914"/>
            </a:xfrm>
            <a:custGeom>
              <a:avLst/>
              <a:gdLst/>
              <a:ahLst/>
              <a:cxnLst/>
              <a:rect r="r" b="b" t="t" l="l"/>
              <a:pathLst>
                <a:path h="304914" w="2771195">
                  <a:moveTo>
                    <a:pt x="37525" y="0"/>
                  </a:moveTo>
                  <a:lnTo>
                    <a:pt x="2733670" y="0"/>
                  </a:lnTo>
                  <a:cubicBezTo>
                    <a:pt x="2754394" y="0"/>
                    <a:pt x="2771195" y="16801"/>
                    <a:pt x="2771195" y="37525"/>
                  </a:cubicBezTo>
                  <a:lnTo>
                    <a:pt x="2771195" y="267388"/>
                  </a:lnTo>
                  <a:cubicBezTo>
                    <a:pt x="2771195" y="288113"/>
                    <a:pt x="2754394" y="304914"/>
                    <a:pt x="2733670" y="304914"/>
                  </a:cubicBezTo>
                  <a:lnTo>
                    <a:pt x="37525" y="304914"/>
                  </a:lnTo>
                  <a:cubicBezTo>
                    <a:pt x="27573" y="304914"/>
                    <a:pt x="18028" y="300960"/>
                    <a:pt x="10991" y="293923"/>
                  </a:cubicBezTo>
                  <a:cubicBezTo>
                    <a:pt x="3954" y="286885"/>
                    <a:pt x="0" y="277341"/>
                    <a:pt x="0" y="267388"/>
                  </a:cubicBezTo>
                  <a:lnTo>
                    <a:pt x="0" y="37525"/>
                  </a:lnTo>
                  <a:cubicBezTo>
                    <a:pt x="0" y="16801"/>
                    <a:pt x="16801" y="0"/>
                    <a:pt x="37525" y="0"/>
                  </a:cubicBezTo>
                  <a:close/>
                </a:path>
              </a:pathLst>
            </a:custGeom>
            <a:solidFill>
              <a:srgbClr val="000000">
                <a:alpha val="0"/>
              </a:srgbClr>
            </a:solidFill>
            <a:ln w="38100" cap="rnd">
              <a:solidFill>
                <a:srgbClr val="FFFFFF"/>
              </a:solidFill>
              <a:prstDash val="solid"/>
              <a:round/>
            </a:ln>
          </p:spPr>
        </p:sp>
        <p:sp>
          <p:nvSpPr>
            <p:cNvPr name="TextBox 14" id="14"/>
            <p:cNvSpPr txBox="true"/>
            <p:nvPr/>
          </p:nvSpPr>
          <p:spPr>
            <a:xfrm>
              <a:off x="0" y="-66675"/>
              <a:ext cx="2771195" cy="371589"/>
            </a:xfrm>
            <a:prstGeom prst="rect">
              <a:avLst/>
            </a:prstGeom>
          </p:spPr>
          <p:txBody>
            <a:bodyPr anchor="ctr" rtlCol="false" tIns="50800" lIns="50800" bIns="50800" rIns="50800"/>
            <a:lstStyle/>
            <a:p>
              <a:pPr algn="ctr">
                <a:lnSpc>
                  <a:spcPts val="3151"/>
                </a:lnSpc>
              </a:pPr>
            </a:p>
          </p:txBody>
        </p:sp>
      </p:grpSp>
      <p:sp>
        <p:nvSpPr>
          <p:cNvPr name="Freeform 15" id="15"/>
          <p:cNvSpPr/>
          <p:nvPr/>
        </p:nvSpPr>
        <p:spPr>
          <a:xfrm flipH="false" flipV="false" rot="0">
            <a:off x="7847534" y="5143500"/>
            <a:ext cx="9028260" cy="3825725"/>
          </a:xfrm>
          <a:custGeom>
            <a:avLst/>
            <a:gdLst/>
            <a:ahLst/>
            <a:cxnLst/>
            <a:rect r="r" b="b" t="t" l="l"/>
            <a:pathLst>
              <a:path h="3825725" w="9028260">
                <a:moveTo>
                  <a:pt x="0" y="0"/>
                </a:moveTo>
                <a:lnTo>
                  <a:pt x="9028259" y="0"/>
                </a:lnTo>
                <a:lnTo>
                  <a:pt x="9028259" y="3825725"/>
                </a:lnTo>
                <a:lnTo>
                  <a:pt x="0" y="3825725"/>
                </a:lnTo>
                <a:lnTo>
                  <a:pt x="0" y="0"/>
                </a:lnTo>
                <a:close/>
              </a:path>
            </a:pathLst>
          </a:custGeom>
          <a:blipFill>
            <a:blip r:embed="rId4"/>
            <a:stretch>
              <a:fillRect l="0" t="0" r="0" b="0"/>
            </a:stretch>
          </a:blipFill>
        </p:spPr>
      </p:sp>
      <p:sp>
        <p:nvSpPr>
          <p:cNvPr name="Freeform 16" id="16"/>
          <p:cNvSpPr/>
          <p:nvPr/>
        </p:nvSpPr>
        <p:spPr>
          <a:xfrm flipH="false" flipV="false" rot="0">
            <a:off x="1028700" y="5143500"/>
            <a:ext cx="5113318" cy="3825725"/>
          </a:xfrm>
          <a:custGeom>
            <a:avLst/>
            <a:gdLst/>
            <a:ahLst/>
            <a:cxnLst/>
            <a:rect r="r" b="b" t="t" l="l"/>
            <a:pathLst>
              <a:path h="3825725" w="5113318">
                <a:moveTo>
                  <a:pt x="0" y="0"/>
                </a:moveTo>
                <a:lnTo>
                  <a:pt x="5113318" y="0"/>
                </a:lnTo>
                <a:lnTo>
                  <a:pt x="5113318" y="3825725"/>
                </a:lnTo>
                <a:lnTo>
                  <a:pt x="0" y="3825725"/>
                </a:lnTo>
                <a:lnTo>
                  <a:pt x="0" y="0"/>
                </a:lnTo>
                <a:close/>
              </a:path>
            </a:pathLst>
          </a:custGeom>
          <a:blipFill>
            <a:blip r:embed="rId5"/>
            <a:stretch>
              <a:fillRect l="0" t="0" r="0" b="0"/>
            </a:stretch>
          </a:blipFill>
        </p:spPr>
      </p:sp>
      <p:sp>
        <p:nvSpPr>
          <p:cNvPr name="TextBox 17" id="17"/>
          <p:cNvSpPr txBox="true"/>
          <p:nvPr/>
        </p:nvSpPr>
        <p:spPr>
          <a:xfrm rot="0">
            <a:off x="1325057" y="4153907"/>
            <a:ext cx="4955826" cy="879475"/>
          </a:xfrm>
          <a:prstGeom prst="rect">
            <a:avLst/>
          </a:prstGeom>
        </p:spPr>
        <p:txBody>
          <a:bodyPr anchor="t" rtlCol="false" tIns="0" lIns="0" bIns="0" rIns="0">
            <a:spAutoFit/>
          </a:bodyPr>
          <a:lstStyle/>
          <a:p>
            <a:pPr algn="l">
              <a:lnSpc>
                <a:spcPts val="3499"/>
              </a:lnSpc>
            </a:pPr>
            <a:r>
              <a:rPr lang="en-US" sz="2499">
                <a:solidFill>
                  <a:srgbClr val="FFFFFF"/>
                </a:solidFill>
                <a:latin typeface="Poppins"/>
                <a:ea typeface="Poppins"/>
                <a:cs typeface="Poppins"/>
                <a:sym typeface="Poppins"/>
              </a:rPr>
              <a:t>df['trestbps'].plot(kind='box')</a:t>
            </a:r>
          </a:p>
          <a:p>
            <a:pPr algn="l">
              <a:lnSpc>
                <a:spcPts val="3499"/>
              </a:lnSpc>
            </a:pPr>
          </a:p>
        </p:txBody>
      </p:sp>
      <p:sp>
        <p:nvSpPr>
          <p:cNvPr name="TextBox 18" id="18"/>
          <p:cNvSpPr txBox="true"/>
          <p:nvPr/>
        </p:nvSpPr>
        <p:spPr>
          <a:xfrm rot="0">
            <a:off x="9144000" y="841660"/>
            <a:ext cx="1662550"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Home</a:t>
            </a:r>
          </a:p>
        </p:txBody>
      </p:sp>
      <p:sp>
        <p:nvSpPr>
          <p:cNvPr name="TextBox 19" id="19"/>
          <p:cNvSpPr txBox="true"/>
          <p:nvPr/>
        </p:nvSpPr>
        <p:spPr>
          <a:xfrm rot="0">
            <a:off x="11408122" y="843874"/>
            <a:ext cx="1907082" cy="409541"/>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About</a:t>
            </a:r>
          </a:p>
        </p:txBody>
      </p:sp>
      <p:sp>
        <p:nvSpPr>
          <p:cNvPr name="TextBox 20" id="20"/>
          <p:cNvSpPr txBox="true"/>
          <p:nvPr/>
        </p:nvSpPr>
        <p:spPr>
          <a:xfrm rot="0">
            <a:off x="13726729" y="819695"/>
            <a:ext cx="1916881" cy="409541"/>
          </a:xfrm>
          <a:prstGeom prst="rect">
            <a:avLst/>
          </a:prstGeom>
        </p:spPr>
        <p:txBody>
          <a:bodyPr anchor="t" rtlCol="false" tIns="0" lIns="0" bIns="0" rIns="0">
            <a:spAutoFit/>
          </a:bodyPr>
          <a:lstStyle/>
          <a:p>
            <a:pPr algn="ctr" marL="0" indent="0" lvl="0">
              <a:lnSpc>
                <a:spcPts val="3151"/>
              </a:lnSpc>
              <a:spcBef>
                <a:spcPct val="0"/>
              </a:spcBef>
            </a:pPr>
            <a:r>
              <a:rPr lang="en-US" b="true" sz="2251">
                <a:solidFill>
                  <a:srgbClr val="FFFFFF"/>
                </a:solidFill>
                <a:latin typeface="Poppins Bold"/>
                <a:ea typeface="Poppins Bold"/>
                <a:cs typeface="Poppins Bold"/>
                <a:sym typeface="Poppins Bold"/>
              </a:rPr>
              <a:t>Content</a:t>
            </a:r>
          </a:p>
        </p:txBody>
      </p:sp>
      <p:sp>
        <p:nvSpPr>
          <p:cNvPr name="TextBox 21" id="21"/>
          <p:cNvSpPr txBox="true"/>
          <p:nvPr/>
        </p:nvSpPr>
        <p:spPr>
          <a:xfrm rot="0">
            <a:off x="15034325" y="841660"/>
            <a:ext cx="2224975"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Others</a:t>
            </a:r>
          </a:p>
        </p:txBody>
      </p:sp>
      <p:sp>
        <p:nvSpPr>
          <p:cNvPr name="TextBox 22" id="22"/>
          <p:cNvSpPr txBox="true"/>
          <p:nvPr/>
        </p:nvSpPr>
        <p:spPr>
          <a:xfrm rot="0">
            <a:off x="1363845" y="2255079"/>
            <a:ext cx="16924155" cy="827985"/>
          </a:xfrm>
          <a:prstGeom prst="rect">
            <a:avLst/>
          </a:prstGeom>
        </p:spPr>
        <p:txBody>
          <a:bodyPr anchor="t" rtlCol="false" tIns="0" lIns="0" bIns="0" rIns="0">
            <a:spAutoFit/>
          </a:bodyPr>
          <a:lstStyle/>
          <a:p>
            <a:pPr algn="l">
              <a:lnSpc>
                <a:spcPts val="6863"/>
              </a:lnSpc>
            </a:pPr>
            <a:r>
              <a:rPr lang="en-US" sz="4902" spc="-215">
                <a:solidFill>
                  <a:srgbClr val="FFFFFF"/>
                </a:solidFill>
                <a:latin typeface="Open Sauce"/>
                <a:ea typeface="Open Sauce"/>
                <a:cs typeface="Open Sauce"/>
                <a:sym typeface="Open Sauce"/>
              </a:rPr>
              <a:t>Detecting Outliers: Resting Blood Pressure</a:t>
            </a:r>
          </a:p>
        </p:txBody>
      </p:sp>
      <p:sp>
        <p:nvSpPr>
          <p:cNvPr name="TextBox 23" id="23"/>
          <p:cNvSpPr txBox="true"/>
          <p:nvPr/>
        </p:nvSpPr>
        <p:spPr>
          <a:xfrm rot="0">
            <a:off x="1363845" y="758572"/>
            <a:ext cx="2979060" cy="494847"/>
          </a:xfrm>
          <a:prstGeom prst="rect">
            <a:avLst/>
          </a:prstGeom>
        </p:spPr>
        <p:txBody>
          <a:bodyPr anchor="t" rtlCol="false" tIns="0" lIns="0" bIns="0" rIns="0">
            <a:spAutoFit/>
          </a:bodyPr>
          <a:lstStyle/>
          <a:p>
            <a:pPr algn="l">
              <a:lnSpc>
                <a:spcPts val="3762"/>
              </a:lnSpc>
              <a:spcBef>
                <a:spcPct val="0"/>
              </a:spcBef>
            </a:pPr>
            <a:r>
              <a:rPr lang="en-US" b="true" sz="2687" spc="-120">
                <a:solidFill>
                  <a:srgbClr val="FFFFFF"/>
                </a:solidFill>
                <a:latin typeface="Telegraf Bold"/>
                <a:ea typeface="Telegraf Bold"/>
                <a:cs typeface="Telegraf Bold"/>
                <a:sym typeface="Telegraf Bold"/>
              </a:rPr>
              <a:t>Portfolio</a:t>
            </a:r>
          </a:p>
        </p:txBody>
      </p:sp>
      <p:sp>
        <p:nvSpPr>
          <p:cNvPr name="TextBox 24" id="24"/>
          <p:cNvSpPr txBox="true"/>
          <p:nvPr/>
        </p:nvSpPr>
        <p:spPr>
          <a:xfrm rot="0">
            <a:off x="7156225" y="3934832"/>
            <a:ext cx="15756199" cy="1317625"/>
          </a:xfrm>
          <a:prstGeom prst="rect">
            <a:avLst/>
          </a:prstGeom>
        </p:spPr>
        <p:txBody>
          <a:bodyPr anchor="t" rtlCol="false" tIns="0" lIns="0" bIns="0" rIns="0">
            <a:spAutoFit/>
          </a:bodyPr>
          <a:lstStyle/>
          <a:p>
            <a:pPr algn="l">
              <a:lnSpc>
                <a:spcPts val="3499"/>
              </a:lnSpc>
            </a:pPr>
            <a:r>
              <a:rPr lang="en-US" sz="2499">
                <a:solidFill>
                  <a:srgbClr val="FFFFFF"/>
                </a:solidFill>
                <a:latin typeface="Poppins"/>
                <a:ea typeface="Poppins"/>
                <a:cs typeface="Poppins"/>
                <a:sym typeface="Poppins"/>
              </a:rPr>
              <a:t>trestbps_outliers = find_outliers_IQR(df['trestbps'])</a:t>
            </a:r>
          </a:p>
          <a:p>
            <a:pPr algn="l">
              <a:lnSpc>
                <a:spcPts val="3499"/>
              </a:lnSpc>
            </a:pPr>
            <a:r>
              <a:rPr lang="en-US" sz="2499">
                <a:solidFill>
                  <a:srgbClr val="FFFFFF"/>
                </a:solidFill>
                <a:latin typeface="Poppins"/>
                <a:ea typeface="Poppins"/>
                <a:cs typeface="Poppins"/>
                <a:sym typeface="Poppins"/>
              </a:rPr>
              <a:t>df[df['trestbps'].isin(trestbps_outliers)]</a:t>
            </a:r>
          </a:p>
          <a:p>
            <a:pPr algn="l">
              <a:lnSpc>
                <a:spcPts val="3499"/>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144000" y="841660"/>
            <a:ext cx="1662550"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Home</a:t>
            </a:r>
          </a:p>
        </p:txBody>
      </p:sp>
      <p:sp>
        <p:nvSpPr>
          <p:cNvPr name="TextBox 4" id="4"/>
          <p:cNvSpPr txBox="true"/>
          <p:nvPr/>
        </p:nvSpPr>
        <p:spPr>
          <a:xfrm rot="0">
            <a:off x="11408122" y="843874"/>
            <a:ext cx="1907082" cy="409541"/>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About</a:t>
            </a:r>
          </a:p>
        </p:txBody>
      </p:sp>
      <p:sp>
        <p:nvSpPr>
          <p:cNvPr name="TextBox 5" id="5"/>
          <p:cNvSpPr txBox="true"/>
          <p:nvPr/>
        </p:nvSpPr>
        <p:spPr>
          <a:xfrm rot="0">
            <a:off x="13726729" y="819695"/>
            <a:ext cx="1916881" cy="409541"/>
          </a:xfrm>
          <a:prstGeom prst="rect">
            <a:avLst/>
          </a:prstGeom>
        </p:spPr>
        <p:txBody>
          <a:bodyPr anchor="t" rtlCol="false" tIns="0" lIns="0" bIns="0" rIns="0">
            <a:spAutoFit/>
          </a:bodyPr>
          <a:lstStyle/>
          <a:p>
            <a:pPr algn="ctr" marL="0" indent="0" lvl="0">
              <a:lnSpc>
                <a:spcPts val="3151"/>
              </a:lnSpc>
              <a:spcBef>
                <a:spcPct val="0"/>
              </a:spcBef>
            </a:pPr>
            <a:r>
              <a:rPr lang="en-US" b="true" sz="2251">
                <a:solidFill>
                  <a:srgbClr val="FFFFFF"/>
                </a:solidFill>
                <a:latin typeface="Poppins Bold"/>
                <a:ea typeface="Poppins Bold"/>
                <a:cs typeface="Poppins Bold"/>
                <a:sym typeface="Poppins Bold"/>
              </a:rPr>
              <a:t>Content</a:t>
            </a:r>
          </a:p>
        </p:txBody>
      </p:sp>
      <p:sp>
        <p:nvSpPr>
          <p:cNvPr name="TextBox 6" id="6"/>
          <p:cNvSpPr txBox="true"/>
          <p:nvPr/>
        </p:nvSpPr>
        <p:spPr>
          <a:xfrm rot="0">
            <a:off x="15034325" y="841660"/>
            <a:ext cx="2224975"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Others</a:t>
            </a:r>
          </a:p>
        </p:txBody>
      </p:sp>
      <p:grpSp>
        <p:nvGrpSpPr>
          <p:cNvPr name="Group 7" id="7"/>
          <p:cNvGrpSpPr/>
          <p:nvPr/>
        </p:nvGrpSpPr>
        <p:grpSpPr>
          <a:xfrm rot="0">
            <a:off x="803986" y="1894724"/>
            <a:ext cx="7145508" cy="7727240"/>
            <a:chOff x="0" y="0"/>
            <a:chExt cx="1881944" cy="2035158"/>
          </a:xfrm>
        </p:grpSpPr>
        <p:sp>
          <p:nvSpPr>
            <p:cNvPr name="Freeform 8" id="8"/>
            <p:cNvSpPr/>
            <p:nvPr/>
          </p:nvSpPr>
          <p:spPr>
            <a:xfrm flipH="false" flipV="false" rot="0">
              <a:off x="0" y="0"/>
              <a:ext cx="1881944" cy="2035158"/>
            </a:xfrm>
            <a:custGeom>
              <a:avLst/>
              <a:gdLst/>
              <a:ahLst/>
              <a:cxnLst/>
              <a:rect r="r" b="b" t="t" l="l"/>
              <a:pathLst>
                <a:path h="2035158" w="1881944">
                  <a:moveTo>
                    <a:pt x="60674" y="0"/>
                  </a:moveTo>
                  <a:lnTo>
                    <a:pt x="1821270" y="0"/>
                  </a:lnTo>
                  <a:cubicBezTo>
                    <a:pt x="1854780" y="0"/>
                    <a:pt x="1881944" y="27165"/>
                    <a:pt x="1881944" y="60674"/>
                  </a:cubicBezTo>
                  <a:lnTo>
                    <a:pt x="1881944" y="1974484"/>
                  </a:lnTo>
                  <a:cubicBezTo>
                    <a:pt x="1881944" y="1990575"/>
                    <a:pt x="1875552" y="2006008"/>
                    <a:pt x="1864173" y="2017387"/>
                  </a:cubicBezTo>
                  <a:cubicBezTo>
                    <a:pt x="1852795" y="2028765"/>
                    <a:pt x="1837362" y="2035158"/>
                    <a:pt x="1821270" y="2035158"/>
                  </a:cubicBezTo>
                  <a:lnTo>
                    <a:pt x="60674" y="2035158"/>
                  </a:lnTo>
                  <a:cubicBezTo>
                    <a:pt x="27165" y="2035158"/>
                    <a:pt x="0" y="2007993"/>
                    <a:pt x="0" y="1974484"/>
                  </a:cubicBezTo>
                  <a:lnTo>
                    <a:pt x="0" y="60674"/>
                  </a:lnTo>
                  <a:cubicBezTo>
                    <a:pt x="0" y="27165"/>
                    <a:pt x="27165" y="0"/>
                    <a:pt x="60674" y="0"/>
                  </a:cubicBezTo>
                  <a:close/>
                </a:path>
              </a:pathLst>
            </a:custGeom>
            <a:gradFill rotWithShape="true">
              <a:gsLst>
                <a:gs pos="0">
                  <a:srgbClr val="000000">
                    <a:alpha val="78000"/>
                  </a:srgbClr>
                </a:gs>
                <a:gs pos="100000">
                  <a:srgbClr val="DDDDDD">
                    <a:alpha val="14820"/>
                  </a:srgbClr>
                </a:gs>
              </a:gsLst>
              <a:lin ang="2700000"/>
            </a:gradFill>
          </p:spPr>
        </p:sp>
        <p:sp>
          <p:nvSpPr>
            <p:cNvPr name="TextBox 9" id="9"/>
            <p:cNvSpPr txBox="true"/>
            <p:nvPr/>
          </p:nvSpPr>
          <p:spPr>
            <a:xfrm>
              <a:off x="0" y="-66675"/>
              <a:ext cx="1881944" cy="2101833"/>
            </a:xfrm>
            <a:prstGeom prst="rect">
              <a:avLst/>
            </a:prstGeom>
          </p:spPr>
          <p:txBody>
            <a:bodyPr anchor="ctr" rtlCol="false" tIns="50800" lIns="50800" bIns="50800" rIns="50800"/>
            <a:lstStyle/>
            <a:p>
              <a:pPr algn="ctr">
                <a:lnSpc>
                  <a:spcPts val="3151"/>
                </a:lnSpc>
              </a:pPr>
            </a:p>
          </p:txBody>
        </p:sp>
      </p:grpSp>
      <p:grpSp>
        <p:nvGrpSpPr>
          <p:cNvPr name="Group 10" id="10"/>
          <p:cNvGrpSpPr/>
          <p:nvPr/>
        </p:nvGrpSpPr>
        <p:grpSpPr>
          <a:xfrm rot="0">
            <a:off x="8661704" y="6356028"/>
            <a:ext cx="8825903" cy="3265935"/>
            <a:chOff x="0" y="0"/>
            <a:chExt cx="2324518" cy="860164"/>
          </a:xfrm>
        </p:grpSpPr>
        <p:sp>
          <p:nvSpPr>
            <p:cNvPr name="Freeform 11" id="11"/>
            <p:cNvSpPr/>
            <p:nvPr/>
          </p:nvSpPr>
          <p:spPr>
            <a:xfrm flipH="false" flipV="false" rot="0">
              <a:off x="0" y="0"/>
              <a:ext cx="2324518" cy="860164"/>
            </a:xfrm>
            <a:custGeom>
              <a:avLst/>
              <a:gdLst/>
              <a:ahLst/>
              <a:cxnLst/>
              <a:rect r="r" b="b" t="t" l="l"/>
              <a:pathLst>
                <a:path h="860164" w="2324518">
                  <a:moveTo>
                    <a:pt x="36842" y="0"/>
                  </a:moveTo>
                  <a:lnTo>
                    <a:pt x="2287676" y="0"/>
                  </a:lnTo>
                  <a:cubicBezTo>
                    <a:pt x="2308023" y="0"/>
                    <a:pt x="2324518" y="16495"/>
                    <a:pt x="2324518" y="36842"/>
                  </a:cubicBezTo>
                  <a:lnTo>
                    <a:pt x="2324518" y="823322"/>
                  </a:lnTo>
                  <a:cubicBezTo>
                    <a:pt x="2324518" y="843670"/>
                    <a:pt x="2308023" y="860164"/>
                    <a:pt x="2287676" y="860164"/>
                  </a:cubicBezTo>
                  <a:lnTo>
                    <a:pt x="36842" y="860164"/>
                  </a:lnTo>
                  <a:cubicBezTo>
                    <a:pt x="16495" y="860164"/>
                    <a:pt x="0" y="843670"/>
                    <a:pt x="0" y="823322"/>
                  </a:cubicBezTo>
                  <a:lnTo>
                    <a:pt x="0" y="36842"/>
                  </a:lnTo>
                  <a:cubicBezTo>
                    <a:pt x="0" y="16495"/>
                    <a:pt x="16495" y="0"/>
                    <a:pt x="36842"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12" id="12"/>
            <p:cNvSpPr txBox="true"/>
            <p:nvPr/>
          </p:nvSpPr>
          <p:spPr>
            <a:xfrm>
              <a:off x="0" y="-66675"/>
              <a:ext cx="2324518" cy="926839"/>
            </a:xfrm>
            <a:prstGeom prst="rect">
              <a:avLst/>
            </a:prstGeom>
          </p:spPr>
          <p:txBody>
            <a:bodyPr anchor="ctr" rtlCol="false" tIns="50800" lIns="50800" bIns="50800" rIns="50800"/>
            <a:lstStyle/>
            <a:p>
              <a:pPr algn="ctr">
                <a:lnSpc>
                  <a:spcPts val="3151"/>
                </a:lnSpc>
              </a:pPr>
            </a:p>
          </p:txBody>
        </p:sp>
      </p:grpSp>
      <p:grpSp>
        <p:nvGrpSpPr>
          <p:cNvPr name="Group 13" id="13"/>
          <p:cNvGrpSpPr/>
          <p:nvPr/>
        </p:nvGrpSpPr>
        <p:grpSpPr>
          <a:xfrm rot="0">
            <a:off x="8661704" y="1894724"/>
            <a:ext cx="8825903" cy="3823129"/>
            <a:chOff x="0" y="0"/>
            <a:chExt cx="2324518" cy="1006915"/>
          </a:xfrm>
        </p:grpSpPr>
        <p:sp>
          <p:nvSpPr>
            <p:cNvPr name="Freeform 14" id="14"/>
            <p:cNvSpPr/>
            <p:nvPr/>
          </p:nvSpPr>
          <p:spPr>
            <a:xfrm flipH="false" flipV="false" rot="0">
              <a:off x="0" y="0"/>
              <a:ext cx="2324518" cy="1006915"/>
            </a:xfrm>
            <a:custGeom>
              <a:avLst/>
              <a:gdLst/>
              <a:ahLst/>
              <a:cxnLst/>
              <a:rect r="r" b="b" t="t" l="l"/>
              <a:pathLst>
                <a:path h="1006915" w="2324518">
                  <a:moveTo>
                    <a:pt x="49122" y="0"/>
                  </a:moveTo>
                  <a:lnTo>
                    <a:pt x="2275395" y="0"/>
                  </a:lnTo>
                  <a:cubicBezTo>
                    <a:pt x="2288423" y="0"/>
                    <a:pt x="2300918" y="5175"/>
                    <a:pt x="2310130" y="14388"/>
                  </a:cubicBezTo>
                  <a:cubicBezTo>
                    <a:pt x="2319342" y="23600"/>
                    <a:pt x="2324518" y="36094"/>
                    <a:pt x="2324518" y="49122"/>
                  </a:cubicBezTo>
                  <a:lnTo>
                    <a:pt x="2324518" y="957793"/>
                  </a:lnTo>
                  <a:cubicBezTo>
                    <a:pt x="2324518" y="970821"/>
                    <a:pt x="2319342" y="983315"/>
                    <a:pt x="2310130" y="992527"/>
                  </a:cubicBezTo>
                  <a:cubicBezTo>
                    <a:pt x="2300918" y="1001739"/>
                    <a:pt x="2288423" y="1006915"/>
                    <a:pt x="2275395" y="1006915"/>
                  </a:cubicBezTo>
                  <a:lnTo>
                    <a:pt x="49122" y="1006915"/>
                  </a:lnTo>
                  <a:cubicBezTo>
                    <a:pt x="36094" y="1006915"/>
                    <a:pt x="23600" y="1001739"/>
                    <a:pt x="14388" y="992527"/>
                  </a:cubicBezTo>
                  <a:cubicBezTo>
                    <a:pt x="5175" y="983315"/>
                    <a:pt x="0" y="970821"/>
                    <a:pt x="0" y="957793"/>
                  </a:cubicBezTo>
                  <a:lnTo>
                    <a:pt x="0" y="49122"/>
                  </a:lnTo>
                  <a:cubicBezTo>
                    <a:pt x="0" y="36094"/>
                    <a:pt x="5175" y="23600"/>
                    <a:pt x="14388" y="14388"/>
                  </a:cubicBezTo>
                  <a:cubicBezTo>
                    <a:pt x="23600" y="5175"/>
                    <a:pt x="36094" y="0"/>
                    <a:pt x="49122" y="0"/>
                  </a:cubicBezTo>
                  <a:close/>
                </a:path>
              </a:pathLst>
            </a:custGeom>
            <a:solidFill>
              <a:srgbClr val="000000">
                <a:alpha val="0"/>
              </a:srgbClr>
            </a:solidFill>
            <a:ln w="28575" cap="rnd">
              <a:solidFill>
                <a:srgbClr val="FFFFFF"/>
              </a:solidFill>
              <a:prstDash val="solid"/>
              <a:round/>
            </a:ln>
          </p:spPr>
        </p:sp>
        <p:sp>
          <p:nvSpPr>
            <p:cNvPr name="TextBox 15" id="15"/>
            <p:cNvSpPr txBox="true"/>
            <p:nvPr/>
          </p:nvSpPr>
          <p:spPr>
            <a:xfrm>
              <a:off x="0" y="-66675"/>
              <a:ext cx="2324518" cy="1073590"/>
            </a:xfrm>
            <a:prstGeom prst="rect">
              <a:avLst/>
            </a:prstGeom>
          </p:spPr>
          <p:txBody>
            <a:bodyPr anchor="ctr" rtlCol="false" tIns="50800" lIns="50800" bIns="50800" rIns="50800"/>
            <a:lstStyle/>
            <a:p>
              <a:pPr algn="ctr">
                <a:lnSpc>
                  <a:spcPts val="3151"/>
                </a:lnSpc>
              </a:pPr>
            </a:p>
          </p:txBody>
        </p:sp>
      </p:grpSp>
      <p:sp>
        <p:nvSpPr>
          <p:cNvPr name="TextBox 16" id="16"/>
          <p:cNvSpPr txBox="true"/>
          <p:nvPr/>
        </p:nvSpPr>
        <p:spPr>
          <a:xfrm rot="0">
            <a:off x="9411514" y="2528963"/>
            <a:ext cx="7384352" cy="2608797"/>
          </a:xfrm>
          <a:prstGeom prst="rect">
            <a:avLst/>
          </a:prstGeom>
        </p:spPr>
        <p:txBody>
          <a:bodyPr anchor="t" rtlCol="false" tIns="0" lIns="0" bIns="0" rIns="0">
            <a:spAutoFit/>
          </a:bodyPr>
          <a:lstStyle/>
          <a:p>
            <a:pPr algn="just">
              <a:lnSpc>
                <a:spcPts val="9728"/>
              </a:lnSpc>
            </a:pPr>
            <a:r>
              <a:rPr lang="en-US" b="true" sz="9537" spc="-429">
                <a:solidFill>
                  <a:srgbClr val="FFFFFF"/>
                </a:solidFill>
                <a:latin typeface="Telegraf Bold"/>
                <a:ea typeface="Telegraf Bold"/>
                <a:cs typeface="Telegraf Bold"/>
                <a:sym typeface="Telegraf Bold"/>
              </a:rPr>
              <a:t>Models and Evaluation</a:t>
            </a:r>
          </a:p>
        </p:txBody>
      </p:sp>
      <p:sp>
        <p:nvSpPr>
          <p:cNvPr name="TextBox 17" id="17"/>
          <p:cNvSpPr txBox="true"/>
          <p:nvPr/>
        </p:nvSpPr>
        <p:spPr>
          <a:xfrm rot="0">
            <a:off x="9010122" y="6539360"/>
            <a:ext cx="5738811" cy="2008870"/>
          </a:xfrm>
          <a:prstGeom prst="rect">
            <a:avLst/>
          </a:prstGeom>
        </p:spPr>
        <p:txBody>
          <a:bodyPr anchor="t" rtlCol="false" tIns="0" lIns="0" bIns="0" rIns="0">
            <a:spAutoFit/>
          </a:bodyPr>
          <a:lstStyle/>
          <a:p>
            <a:pPr algn="just">
              <a:lnSpc>
                <a:spcPts val="8085"/>
              </a:lnSpc>
            </a:pPr>
            <a:r>
              <a:rPr lang="en-US" sz="5775" spc="-254">
                <a:solidFill>
                  <a:srgbClr val="FFFFFF"/>
                </a:solidFill>
                <a:latin typeface="Open Sauce"/>
                <a:ea typeface="Open Sauce"/>
                <a:cs typeface="Open Sauce"/>
                <a:sym typeface="Open Sauce"/>
              </a:rPr>
              <a:t>Evaluation:</a:t>
            </a:r>
          </a:p>
          <a:p>
            <a:pPr algn="just">
              <a:lnSpc>
                <a:spcPts val="8085"/>
              </a:lnSpc>
            </a:pPr>
          </a:p>
        </p:txBody>
      </p:sp>
      <p:sp>
        <p:nvSpPr>
          <p:cNvPr name="Freeform 18" id="18"/>
          <p:cNvSpPr/>
          <p:nvPr/>
        </p:nvSpPr>
        <p:spPr>
          <a:xfrm flipH="false" flipV="false" rot="0">
            <a:off x="15809561" y="6819295"/>
            <a:ext cx="1169701" cy="1169701"/>
          </a:xfrm>
          <a:custGeom>
            <a:avLst/>
            <a:gdLst/>
            <a:ahLst/>
            <a:cxnLst/>
            <a:rect r="r" b="b" t="t" l="l"/>
            <a:pathLst>
              <a:path h="1169701" w="1169701">
                <a:moveTo>
                  <a:pt x="0" y="0"/>
                </a:moveTo>
                <a:lnTo>
                  <a:pt x="1169701" y="0"/>
                </a:lnTo>
                <a:lnTo>
                  <a:pt x="1169701" y="1169701"/>
                </a:lnTo>
                <a:lnTo>
                  <a:pt x="0" y="1169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1363845" y="758572"/>
            <a:ext cx="2979060" cy="494847"/>
          </a:xfrm>
          <a:prstGeom prst="rect">
            <a:avLst/>
          </a:prstGeom>
        </p:spPr>
        <p:txBody>
          <a:bodyPr anchor="t" rtlCol="false" tIns="0" lIns="0" bIns="0" rIns="0">
            <a:spAutoFit/>
          </a:bodyPr>
          <a:lstStyle/>
          <a:p>
            <a:pPr algn="l">
              <a:lnSpc>
                <a:spcPts val="3762"/>
              </a:lnSpc>
              <a:spcBef>
                <a:spcPct val="0"/>
              </a:spcBef>
            </a:pPr>
            <a:r>
              <a:rPr lang="en-US" b="true" sz="2687" spc="-120">
                <a:solidFill>
                  <a:srgbClr val="FFFFFF"/>
                </a:solidFill>
                <a:latin typeface="Telegraf Bold"/>
                <a:ea typeface="Telegraf Bold"/>
                <a:cs typeface="Telegraf Bold"/>
                <a:sym typeface="Telegraf Bold"/>
              </a:rPr>
              <a:t>Portfolio</a:t>
            </a:r>
          </a:p>
        </p:txBody>
      </p:sp>
      <p:sp>
        <p:nvSpPr>
          <p:cNvPr name="TextBox 20" id="20"/>
          <p:cNvSpPr txBox="true"/>
          <p:nvPr/>
        </p:nvSpPr>
        <p:spPr>
          <a:xfrm rot="0">
            <a:off x="1363845" y="2338463"/>
            <a:ext cx="6585648" cy="1126727"/>
          </a:xfrm>
          <a:prstGeom prst="rect">
            <a:avLst/>
          </a:prstGeom>
        </p:spPr>
        <p:txBody>
          <a:bodyPr anchor="t" rtlCol="false" tIns="0" lIns="0" bIns="0" rIns="0">
            <a:spAutoFit/>
          </a:bodyPr>
          <a:lstStyle/>
          <a:p>
            <a:pPr algn="just">
              <a:lnSpc>
                <a:spcPts val="9278"/>
              </a:lnSpc>
            </a:pPr>
            <a:r>
              <a:rPr lang="en-US" sz="6627" spc="-291">
                <a:solidFill>
                  <a:srgbClr val="FFFFFF"/>
                </a:solidFill>
                <a:latin typeface="Open Sauce"/>
                <a:ea typeface="Open Sauce"/>
                <a:cs typeface="Open Sauce"/>
                <a:sym typeface="Open Sauce"/>
              </a:rPr>
              <a:t>Models List</a:t>
            </a:r>
          </a:p>
        </p:txBody>
      </p:sp>
      <p:sp>
        <p:nvSpPr>
          <p:cNvPr name="TextBox 21" id="21"/>
          <p:cNvSpPr txBox="true"/>
          <p:nvPr/>
        </p:nvSpPr>
        <p:spPr>
          <a:xfrm rot="0">
            <a:off x="1000125" y="4570090"/>
            <a:ext cx="6128329" cy="2915651"/>
          </a:xfrm>
          <a:prstGeom prst="rect">
            <a:avLst/>
          </a:prstGeom>
        </p:spPr>
        <p:txBody>
          <a:bodyPr anchor="t" rtlCol="false" tIns="0" lIns="0" bIns="0" rIns="0">
            <a:spAutoFit/>
          </a:bodyPr>
          <a:lstStyle/>
          <a:p>
            <a:pPr algn="l" marL="882078" indent="-441039" lvl="1">
              <a:lnSpc>
                <a:spcPts val="5719"/>
              </a:lnSpc>
              <a:spcBef>
                <a:spcPct val="0"/>
              </a:spcBef>
              <a:buFont typeface="Arial"/>
              <a:buChar char="•"/>
            </a:pPr>
            <a:r>
              <a:rPr lang="en-US" sz="4085">
                <a:solidFill>
                  <a:srgbClr val="FFFFFF"/>
                </a:solidFill>
                <a:latin typeface="Poppins"/>
                <a:ea typeface="Poppins"/>
                <a:cs typeface="Poppins"/>
                <a:sym typeface="Poppins"/>
              </a:rPr>
              <a:t>K Nearest Neighbor</a:t>
            </a:r>
          </a:p>
          <a:p>
            <a:pPr algn="l" marL="882078" indent="-441039" lvl="1">
              <a:lnSpc>
                <a:spcPts val="5719"/>
              </a:lnSpc>
              <a:spcBef>
                <a:spcPct val="0"/>
              </a:spcBef>
              <a:buFont typeface="Arial"/>
              <a:buChar char="•"/>
            </a:pPr>
            <a:r>
              <a:rPr lang="en-US" sz="4085">
                <a:solidFill>
                  <a:srgbClr val="FFFFFF"/>
                </a:solidFill>
                <a:latin typeface="Poppins"/>
                <a:ea typeface="Poppins"/>
                <a:cs typeface="Poppins"/>
                <a:sym typeface="Poppins"/>
              </a:rPr>
              <a:t>Decision Tree</a:t>
            </a:r>
          </a:p>
          <a:p>
            <a:pPr algn="l" marL="882078" indent="-441039" lvl="1">
              <a:lnSpc>
                <a:spcPts val="5719"/>
              </a:lnSpc>
              <a:spcBef>
                <a:spcPct val="0"/>
              </a:spcBef>
              <a:buFont typeface="Arial"/>
              <a:buChar char="•"/>
            </a:pPr>
            <a:r>
              <a:rPr lang="en-US" sz="4085">
                <a:solidFill>
                  <a:srgbClr val="FFFFFF"/>
                </a:solidFill>
                <a:latin typeface="Poppins"/>
                <a:ea typeface="Poppins"/>
                <a:cs typeface="Poppins"/>
                <a:sym typeface="Poppins"/>
              </a:rPr>
              <a:t>XGboost</a:t>
            </a:r>
          </a:p>
          <a:p>
            <a:pPr algn="l" marL="882078" indent="-441039" lvl="1">
              <a:lnSpc>
                <a:spcPts val="5719"/>
              </a:lnSpc>
              <a:spcBef>
                <a:spcPct val="0"/>
              </a:spcBef>
              <a:buFont typeface="Arial"/>
              <a:buChar char="•"/>
            </a:pPr>
            <a:r>
              <a:rPr lang="en-US" sz="4085">
                <a:solidFill>
                  <a:srgbClr val="FFFFFF"/>
                </a:solidFill>
                <a:latin typeface="Poppins"/>
                <a:ea typeface="Poppins"/>
                <a:cs typeface="Poppins"/>
                <a:sym typeface="Poppins"/>
              </a:rPr>
              <a:t>Logistic Regression</a:t>
            </a:r>
          </a:p>
        </p:txBody>
      </p:sp>
      <p:sp>
        <p:nvSpPr>
          <p:cNvPr name="TextBox 22" id="22"/>
          <p:cNvSpPr txBox="true"/>
          <p:nvPr/>
        </p:nvSpPr>
        <p:spPr>
          <a:xfrm rot="0">
            <a:off x="9010122" y="7569645"/>
            <a:ext cx="5675048" cy="1493019"/>
          </a:xfrm>
          <a:prstGeom prst="rect">
            <a:avLst/>
          </a:prstGeom>
        </p:spPr>
        <p:txBody>
          <a:bodyPr anchor="t" rtlCol="false" tIns="0" lIns="0" bIns="0" rIns="0">
            <a:spAutoFit/>
          </a:bodyPr>
          <a:lstStyle/>
          <a:p>
            <a:pPr algn="l">
              <a:lnSpc>
                <a:spcPts val="5838"/>
              </a:lnSpc>
              <a:spcBef>
                <a:spcPct val="0"/>
              </a:spcBef>
            </a:pPr>
            <a:r>
              <a:rPr lang="en-US" sz="4170">
                <a:solidFill>
                  <a:srgbClr val="FFFFFF"/>
                </a:solidFill>
                <a:latin typeface="Poppins"/>
                <a:ea typeface="Poppins"/>
                <a:cs typeface="Poppins"/>
                <a:sym typeface="Poppins"/>
              </a:rPr>
              <a:t>F1-Score, Accuracy, Confusion Matrix</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803986" y="1986280"/>
            <a:ext cx="16773352" cy="1500877"/>
            <a:chOff x="0" y="0"/>
            <a:chExt cx="4417673" cy="395293"/>
          </a:xfrm>
        </p:grpSpPr>
        <p:sp>
          <p:nvSpPr>
            <p:cNvPr name="Freeform 3" id="3"/>
            <p:cNvSpPr/>
            <p:nvPr/>
          </p:nvSpPr>
          <p:spPr>
            <a:xfrm flipH="false" flipV="false" rot="0">
              <a:off x="0" y="0"/>
              <a:ext cx="4417673" cy="395293"/>
            </a:xfrm>
            <a:custGeom>
              <a:avLst/>
              <a:gdLst/>
              <a:ahLst/>
              <a:cxnLst/>
              <a:rect r="r" b="b" t="t" l="l"/>
              <a:pathLst>
                <a:path h="395293" w="4417673">
                  <a:moveTo>
                    <a:pt x="25847" y="0"/>
                  </a:moveTo>
                  <a:lnTo>
                    <a:pt x="4391826" y="0"/>
                  </a:lnTo>
                  <a:cubicBezTo>
                    <a:pt x="4406101" y="0"/>
                    <a:pt x="4417673" y="11572"/>
                    <a:pt x="4417673" y="25847"/>
                  </a:cubicBezTo>
                  <a:lnTo>
                    <a:pt x="4417673" y="369445"/>
                  </a:lnTo>
                  <a:cubicBezTo>
                    <a:pt x="4417673" y="383720"/>
                    <a:pt x="4406101" y="395293"/>
                    <a:pt x="4391826" y="395293"/>
                  </a:cubicBezTo>
                  <a:lnTo>
                    <a:pt x="25847" y="395293"/>
                  </a:lnTo>
                  <a:cubicBezTo>
                    <a:pt x="18992" y="395293"/>
                    <a:pt x="12418" y="392569"/>
                    <a:pt x="7571" y="387722"/>
                  </a:cubicBezTo>
                  <a:cubicBezTo>
                    <a:pt x="2723" y="382875"/>
                    <a:pt x="0" y="376300"/>
                    <a:pt x="0" y="369445"/>
                  </a:cubicBezTo>
                  <a:lnTo>
                    <a:pt x="0" y="25847"/>
                  </a:lnTo>
                  <a:cubicBezTo>
                    <a:pt x="0" y="18992"/>
                    <a:pt x="2723" y="12418"/>
                    <a:pt x="7571" y="7571"/>
                  </a:cubicBezTo>
                  <a:cubicBezTo>
                    <a:pt x="12418" y="2723"/>
                    <a:pt x="18992" y="0"/>
                    <a:pt x="25847"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4" id="4"/>
            <p:cNvSpPr txBox="true"/>
            <p:nvPr/>
          </p:nvSpPr>
          <p:spPr>
            <a:xfrm>
              <a:off x="0" y="-66675"/>
              <a:ext cx="4417673" cy="461968"/>
            </a:xfrm>
            <a:prstGeom prst="rect">
              <a:avLst/>
            </a:prstGeom>
          </p:spPr>
          <p:txBody>
            <a:bodyPr anchor="ctr" rtlCol="false" tIns="50800" lIns="50800" bIns="50800" rIns="50800"/>
            <a:lstStyle/>
            <a:p>
              <a:pPr algn="ctr">
                <a:lnSpc>
                  <a:spcPts val="3151"/>
                </a:lnSpc>
              </a:pPr>
            </a:p>
          </p:txBody>
        </p:sp>
      </p:grpSp>
      <p:sp>
        <p:nvSpPr>
          <p:cNvPr name="Freeform 5" id="5"/>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9144000" y="841660"/>
            <a:ext cx="1662550"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Home</a:t>
            </a:r>
          </a:p>
        </p:txBody>
      </p:sp>
      <p:sp>
        <p:nvSpPr>
          <p:cNvPr name="TextBox 7" id="7"/>
          <p:cNvSpPr txBox="true"/>
          <p:nvPr/>
        </p:nvSpPr>
        <p:spPr>
          <a:xfrm rot="0">
            <a:off x="11408122" y="843874"/>
            <a:ext cx="1907082" cy="409541"/>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About</a:t>
            </a:r>
          </a:p>
        </p:txBody>
      </p:sp>
      <p:sp>
        <p:nvSpPr>
          <p:cNvPr name="TextBox 8" id="8"/>
          <p:cNvSpPr txBox="true"/>
          <p:nvPr/>
        </p:nvSpPr>
        <p:spPr>
          <a:xfrm rot="0">
            <a:off x="13726729" y="819695"/>
            <a:ext cx="1916881" cy="409541"/>
          </a:xfrm>
          <a:prstGeom prst="rect">
            <a:avLst/>
          </a:prstGeom>
        </p:spPr>
        <p:txBody>
          <a:bodyPr anchor="t" rtlCol="false" tIns="0" lIns="0" bIns="0" rIns="0">
            <a:spAutoFit/>
          </a:bodyPr>
          <a:lstStyle/>
          <a:p>
            <a:pPr algn="ctr" marL="0" indent="0" lvl="0">
              <a:lnSpc>
                <a:spcPts val="3151"/>
              </a:lnSpc>
              <a:spcBef>
                <a:spcPct val="0"/>
              </a:spcBef>
            </a:pPr>
            <a:r>
              <a:rPr lang="en-US" b="true" sz="2251">
                <a:solidFill>
                  <a:srgbClr val="FFFFFF"/>
                </a:solidFill>
                <a:latin typeface="Poppins Bold"/>
                <a:ea typeface="Poppins Bold"/>
                <a:cs typeface="Poppins Bold"/>
                <a:sym typeface="Poppins Bold"/>
              </a:rPr>
              <a:t>Content</a:t>
            </a:r>
          </a:p>
        </p:txBody>
      </p:sp>
      <p:sp>
        <p:nvSpPr>
          <p:cNvPr name="TextBox 9" id="9"/>
          <p:cNvSpPr txBox="true"/>
          <p:nvPr/>
        </p:nvSpPr>
        <p:spPr>
          <a:xfrm rot="0">
            <a:off x="15034325" y="841660"/>
            <a:ext cx="2224975"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Others</a:t>
            </a:r>
          </a:p>
        </p:txBody>
      </p:sp>
      <p:sp>
        <p:nvSpPr>
          <p:cNvPr name="TextBox 10" id="10"/>
          <p:cNvSpPr txBox="true"/>
          <p:nvPr/>
        </p:nvSpPr>
        <p:spPr>
          <a:xfrm rot="0">
            <a:off x="1363845" y="2255079"/>
            <a:ext cx="16924155" cy="827963"/>
          </a:xfrm>
          <a:prstGeom prst="rect">
            <a:avLst/>
          </a:prstGeom>
        </p:spPr>
        <p:txBody>
          <a:bodyPr anchor="t" rtlCol="false" tIns="0" lIns="0" bIns="0" rIns="0">
            <a:spAutoFit/>
          </a:bodyPr>
          <a:lstStyle/>
          <a:p>
            <a:pPr algn="l">
              <a:lnSpc>
                <a:spcPts val="6863"/>
              </a:lnSpc>
            </a:pPr>
            <a:r>
              <a:rPr lang="en-US" sz="4902" spc="-215">
                <a:solidFill>
                  <a:srgbClr val="FFFFFF"/>
                </a:solidFill>
                <a:latin typeface="Open Sauce"/>
                <a:ea typeface="Open Sauce"/>
                <a:cs typeface="Open Sauce"/>
                <a:sym typeface="Open Sauce"/>
              </a:rPr>
              <a:t>Data Splitting</a:t>
            </a:r>
          </a:p>
        </p:txBody>
      </p:sp>
      <p:sp>
        <p:nvSpPr>
          <p:cNvPr name="TextBox 11" id="11"/>
          <p:cNvSpPr txBox="true"/>
          <p:nvPr/>
        </p:nvSpPr>
        <p:spPr>
          <a:xfrm rot="0">
            <a:off x="1363845" y="758572"/>
            <a:ext cx="2979060" cy="494847"/>
          </a:xfrm>
          <a:prstGeom prst="rect">
            <a:avLst/>
          </a:prstGeom>
        </p:spPr>
        <p:txBody>
          <a:bodyPr anchor="t" rtlCol="false" tIns="0" lIns="0" bIns="0" rIns="0">
            <a:spAutoFit/>
          </a:bodyPr>
          <a:lstStyle/>
          <a:p>
            <a:pPr algn="l">
              <a:lnSpc>
                <a:spcPts val="3762"/>
              </a:lnSpc>
              <a:spcBef>
                <a:spcPct val="0"/>
              </a:spcBef>
            </a:pPr>
            <a:r>
              <a:rPr lang="en-US" b="true" sz="2687" spc="-120">
                <a:solidFill>
                  <a:srgbClr val="FFFFFF"/>
                </a:solidFill>
                <a:latin typeface="Telegraf Bold"/>
                <a:ea typeface="Telegraf Bold"/>
                <a:cs typeface="Telegraf Bold"/>
                <a:sym typeface="Telegraf Bold"/>
              </a:rPr>
              <a:t>Portfolio</a:t>
            </a:r>
          </a:p>
        </p:txBody>
      </p:sp>
      <p:grpSp>
        <p:nvGrpSpPr>
          <p:cNvPr name="Group 12" id="12"/>
          <p:cNvGrpSpPr/>
          <p:nvPr/>
        </p:nvGrpSpPr>
        <p:grpSpPr>
          <a:xfrm rot="0">
            <a:off x="1556861" y="4239632"/>
            <a:ext cx="6594892" cy="5334419"/>
            <a:chOff x="0" y="0"/>
            <a:chExt cx="1422958" cy="1150990"/>
          </a:xfrm>
        </p:grpSpPr>
        <p:sp>
          <p:nvSpPr>
            <p:cNvPr name="Freeform 13" id="13"/>
            <p:cNvSpPr/>
            <p:nvPr/>
          </p:nvSpPr>
          <p:spPr>
            <a:xfrm flipH="false" flipV="false" rot="0">
              <a:off x="0" y="0"/>
              <a:ext cx="1422958" cy="1150990"/>
            </a:xfrm>
            <a:custGeom>
              <a:avLst/>
              <a:gdLst/>
              <a:ahLst/>
              <a:cxnLst/>
              <a:rect r="r" b="b" t="t" l="l"/>
              <a:pathLst>
                <a:path h="1150990" w="1422958">
                  <a:moveTo>
                    <a:pt x="49305" y="0"/>
                  </a:moveTo>
                  <a:lnTo>
                    <a:pt x="1373653" y="0"/>
                  </a:lnTo>
                  <a:cubicBezTo>
                    <a:pt x="1400883" y="0"/>
                    <a:pt x="1422958" y="22075"/>
                    <a:pt x="1422958" y="49305"/>
                  </a:cubicBezTo>
                  <a:lnTo>
                    <a:pt x="1422958" y="1101685"/>
                  </a:lnTo>
                  <a:cubicBezTo>
                    <a:pt x="1422958" y="1114761"/>
                    <a:pt x="1417763" y="1127302"/>
                    <a:pt x="1408517" y="1136549"/>
                  </a:cubicBezTo>
                  <a:cubicBezTo>
                    <a:pt x="1399270" y="1145795"/>
                    <a:pt x="1386729" y="1150990"/>
                    <a:pt x="1373653" y="1150990"/>
                  </a:cubicBezTo>
                  <a:lnTo>
                    <a:pt x="49305" y="1150990"/>
                  </a:lnTo>
                  <a:cubicBezTo>
                    <a:pt x="36228" y="1150990"/>
                    <a:pt x="23688" y="1145795"/>
                    <a:pt x="14441" y="1136549"/>
                  </a:cubicBezTo>
                  <a:cubicBezTo>
                    <a:pt x="5195" y="1127302"/>
                    <a:pt x="0" y="1114761"/>
                    <a:pt x="0" y="1101685"/>
                  </a:cubicBezTo>
                  <a:lnTo>
                    <a:pt x="0" y="49305"/>
                  </a:lnTo>
                  <a:cubicBezTo>
                    <a:pt x="0" y="36228"/>
                    <a:pt x="5195" y="23688"/>
                    <a:pt x="14441" y="14441"/>
                  </a:cubicBezTo>
                  <a:cubicBezTo>
                    <a:pt x="23688" y="5195"/>
                    <a:pt x="36228" y="0"/>
                    <a:pt x="49305"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14" id="14"/>
            <p:cNvSpPr txBox="true"/>
            <p:nvPr/>
          </p:nvSpPr>
          <p:spPr>
            <a:xfrm>
              <a:off x="0" y="-66675"/>
              <a:ext cx="1422958" cy="1217665"/>
            </a:xfrm>
            <a:prstGeom prst="rect">
              <a:avLst/>
            </a:prstGeom>
          </p:spPr>
          <p:txBody>
            <a:bodyPr anchor="ctr" rtlCol="false" tIns="50800" lIns="50800" bIns="50800" rIns="50800"/>
            <a:lstStyle/>
            <a:p>
              <a:pPr algn="ctr">
                <a:lnSpc>
                  <a:spcPts val="3151"/>
                </a:lnSpc>
              </a:pPr>
            </a:p>
          </p:txBody>
        </p:sp>
      </p:grpSp>
      <p:sp>
        <p:nvSpPr>
          <p:cNvPr name="TextBox 15" id="15"/>
          <p:cNvSpPr txBox="true"/>
          <p:nvPr/>
        </p:nvSpPr>
        <p:spPr>
          <a:xfrm rot="0">
            <a:off x="1980362" y="4416181"/>
            <a:ext cx="4338316" cy="2626592"/>
          </a:xfrm>
          <a:prstGeom prst="rect">
            <a:avLst/>
          </a:prstGeom>
        </p:spPr>
        <p:txBody>
          <a:bodyPr anchor="t" rtlCol="false" tIns="0" lIns="0" bIns="0" rIns="0">
            <a:spAutoFit/>
          </a:bodyPr>
          <a:lstStyle/>
          <a:p>
            <a:pPr algn="just">
              <a:lnSpc>
                <a:spcPts val="21577"/>
              </a:lnSpc>
            </a:pPr>
            <a:r>
              <a:rPr lang="en-US" b="true" sz="15412" spc="-678">
                <a:solidFill>
                  <a:srgbClr val="FFFFFF"/>
                </a:solidFill>
                <a:latin typeface="Open Sauce Bold"/>
                <a:ea typeface="Open Sauce Bold"/>
                <a:cs typeface="Open Sauce Bold"/>
                <a:sym typeface="Open Sauce Bold"/>
              </a:rPr>
              <a:t>80%</a:t>
            </a:r>
          </a:p>
        </p:txBody>
      </p:sp>
      <p:grpSp>
        <p:nvGrpSpPr>
          <p:cNvPr name="Group 16" id="16"/>
          <p:cNvGrpSpPr/>
          <p:nvPr/>
        </p:nvGrpSpPr>
        <p:grpSpPr>
          <a:xfrm rot="0">
            <a:off x="10136247" y="4239632"/>
            <a:ext cx="6594892" cy="5334419"/>
            <a:chOff x="0" y="0"/>
            <a:chExt cx="1422958" cy="1150990"/>
          </a:xfrm>
        </p:grpSpPr>
        <p:sp>
          <p:nvSpPr>
            <p:cNvPr name="Freeform 17" id="17"/>
            <p:cNvSpPr/>
            <p:nvPr/>
          </p:nvSpPr>
          <p:spPr>
            <a:xfrm flipH="false" flipV="false" rot="0">
              <a:off x="0" y="0"/>
              <a:ext cx="1422958" cy="1150990"/>
            </a:xfrm>
            <a:custGeom>
              <a:avLst/>
              <a:gdLst/>
              <a:ahLst/>
              <a:cxnLst/>
              <a:rect r="r" b="b" t="t" l="l"/>
              <a:pathLst>
                <a:path h="1150990" w="1422958">
                  <a:moveTo>
                    <a:pt x="49305" y="0"/>
                  </a:moveTo>
                  <a:lnTo>
                    <a:pt x="1373653" y="0"/>
                  </a:lnTo>
                  <a:cubicBezTo>
                    <a:pt x="1400883" y="0"/>
                    <a:pt x="1422958" y="22075"/>
                    <a:pt x="1422958" y="49305"/>
                  </a:cubicBezTo>
                  <a:lnTo>
                    <a:pt x="1422958" y="1101685"/>
                  </a:lnTo>
                  <a:cubicBezTo>
                    <a:pt x="1422958" y="1114761"/>
                    <a:pt x="1417763" y="1127302"/>
                    <a:pt x="1408517" y="1136549"/>
                  </a:cubicBezTo>
                  <a:cubicBezTo>
                    <a:pt x="1399270" y="1145795"/>
                    <a:pt x="1386729" y="1150990"/>
                    <a:pt x="1373653" y="1150990"/>
                  </a:cubicBezTo>
                  <a:lnTo>
                    <a:pt x="49305" y="1150990"/>
                  </a:lnTo>
                  <a:cubicBezTo>
                    <a:pt x="36228" y="1150990"/>
                    <a:pt x="23688" y="1145795"/>
                    <a:pt x="14441" y="1136549"/>
                  </a:cubicBezTo>
                  <a:cubicBezTo>
                    <a:pt x="5195" y="1127302"/>
                    <a:pt x="0" y="1114761"/>
                    <a:pt x="0" y="1101685"/>
                  </a:cubicBezTo>
                  <a:lnTo>
                    <a:pt x="0" y="49305"/>
                  </a:lnTo>
                  <a:cubicBezTo>
                    <a:pt x="0" y="36228"/>
                    <a:pt x="5195" y="23688"/>
                    <a:pt x="14441" y="14441"/>
                  </a:cubicBezTo>
                  <a:cubicBezTo>
                    <a:pt x="23688" y="5195"/>
                    <a:pt x="36228" y="0"/>
                    <a:pt x="49305"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18" id="18"/>
            <p:cNvSpPr txBox="true"/>
            <p:nvPr/>
          </p:nvSpPr>
          <p:spPr>
            <a:xfrm>
              <a:off x="0" y="-66675"/>
              <a:ext cx="1422958" cy="1217665"/>
            </a:xfrm>
            <a:prstGeom prst="rect">
              <a:avLst/>
            </a:prstGeom>
          </p:spPr>
          <p:txBody>
            <a:bodyPr anchor="ctr" rtlCol="false" tIns="50800" lIns="50800" bIns="50800" rIns="50800"/>
            <a:lstStyle/>
            <a:p>
              <a:pPr algn="ctr">
                <a:lnSpc>
                  <a:spcPts val="3151"/>
                </a:lnSpc>
              </a:pPr>
            </a:p>
          </p:txBody>
        </p:sp>
      </p:grpSp>
      <p:sp>
        <p:nvSpPr>
          <p:cNvPr name="TextBox 19" id="19"/>
          <p:cNvSpPr txBox="true"/>
          <p:nvPr/>
        </p:nvSpPr>
        <p:spPr>
          <a:xfrm rot="0">
            <a:off x="10555889" y="4416181"/>
            <a:ext cx="4338316" cy="2626592"/>
          </a:xfrm>
          <a:prstGeom prst="rect">
            <a:avLst/>
          </a:prstGeom>
        </p:spPr>
        <p:txBody>
          <a:bodyPr anchor="t" rtlCol="false" tIns="0" lIns="0" bIns="0" rIns="0">
            <a:spAutoFit/>
          </a:bodyPr>
          <a:lstStyle/>
          <a:p>
            <a:pPr algn="just">
              <a:lnSpc>
                <a:spcPts val="21577"/>
              </a:lnSpc>
            </a:pPr>
            <a:r>
              <a:rPr lang="en-US" b="true" sz="15412" spc="-678">
                <a:solidFill>
                  <a:srgbClr val="FFFFFF"/>
                </a:solidFill>
                <a:latin typeface="Open Sauce Bold"/>
                <a:ea typeface="Open Sauce Bold"/>
                <a:cs typeface="Open Sauce Bold"/>
                <a:sym typeface="Open Sauce Bold"/>
              </a:rPr>
              <a:t>20%</a:t>
            </a:r>
          </a:p>
        </p:txBody>
      </p:sp>
      <p:sp>
        <p:nvSpPr>
          <p:cNvPr name="TextBox 20" id="20"/>
          <p:cNvSpPr txBox="true"/>
          <p:nvPr/>
        </p:nvSpPr>
        <p:spPr>
          <a:xfrm rot="0">
            <a:off x="2600022" y="8042205"/>
            <a:ext cx="5551731" cy="1099253"/>
          </a:xfrm>
          <a:prstGeom prst="rect">
            <a:avLst/>
          </a:prstGeom>
        </p:spPr>
        <p:txBody>
          <a:bodyPr anchor="t" rtlCol="false" tIns="0" lIns="0" bIns="0" rIns="0">
            <a:spAutoFit/>
          </a:bodyPr>
          <a:lstStyle/>
          <a:p>
            <a:pPr algn="ctr">
              <a:lnSpc>
                <a:spcPts val="9034"/>
              </a:lnSpc>
            </a:pPr>
            <a:r>
              <a:rPr lang="en-US" b="true" sz="6452" spc="-283">
                <a:solidFill>
                  <a:srgbClr val="FFFFFF"/>
                </a:solidFill>
                <a:latin typeface="Open Sauce Bold"/>
                <a:ea typeface="Open Sauce Bold"/>
                <a:cs typeface="Open Sauce Bold"/>
                <a:sym typeface="Open Sauce Bold"/>
              </a:rPr>
              <a:t>Training Data</a:t>
            </a:r>
          </a:p>
        </p:txBody>
      </p:sp>
      <p:sp>
        <p:nvSpPr>
          <p:cNvPr name="TextBox 21" id="21"/>
          <p:cNvSpPr txBox="true"/>
          <p:nvPr/>
        </p:nvSpPr>
        <p:spPr>
          <a:xfrm rot="0">
            <a:off x="11179408" y="8042205"/>
            <a:ext cx="5551731" cy="1099253"/>
          </a:xfrm>
          <a:prstGeom prst="rect">
            <a:avLst/>
          </a:prstGeom>
        </p:spPr>
        <p:txBody>
          <a:bodyPr anchor="t" rtlCol="false" tIns="0" lIns="0" bIns="0" rIns="0">
            <a:spAutoFit/>
          </a:bodyPr>
          <a:lstStyle/>
          <a:p>
            <a:pPr algn="ctr">
              <a:lnSpc>
                <a:spcPts val="9034"/>
              </a:lnSpc>
            </a:pPr>
            <a:r>
              <a:rPr lang="en-US" b="true" sz="6452" spc="-283">
                <a:solidFill>
                  <a:srgbClr val="FFFFFF"/>
                </a:solidFill>
                <a:latin typeface="Open Sauce Bold"/>
                <a:ea typeface="Open Sauce Bold"/>
                <a:cs typeface="Open Sauce Bold"/>
                <a:sym typeface="Open Sauce Bold"/>
              </a:rPr>
              <a:t>Testing Data</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803986" y="1986280"/>
            <a:ext cx="16773352" cy="8031742"/>
            <a:chOff x="0" y="0"/>
            <a:chExt cx="4417673" cy="2115356"/>
          </a:xfrm>
        </p:grpSpPr>
        <p:sp>
          <p:nvSpPr>
            <p:cNvPr name="Freeform 3" id="3"/>
            <p:cNvSpPr/>
            <p:nvPr/>
          </p:nvSpPr>
          <p:spPr>
            <a:xfrm flipH="false" flipV="false" rot="0">
              <a:off x="0" y="0"/>
              <a:ext cx="4417673" cy="2115356"/>
            </a:xfrm>
            <a:custGeom>
              <a:avLst/>
              <a:gdLst/>
              <a:ahLst/>
              <a:cxnLst/>
              <a:rect r="r" b="b" t="t" l="l"/>
              <a:pathLst>
                <a:path h="2115356" w="4417673">
                  <a:moveTo>
                    <a:pt x="25847" y="0"/>
                  </a:moveTo>
                  <a:lnTo>
                    <a:pt x="4391826" y="0"/>
                  </a:lnTo>
                  <a:cubicBezTo>
                    <a:pt x="4406101" y="0"/>
                    <a:pt x="4417673" y="11572"/>
                    <a:pt x="4417673" y="25847"/>
                  </a:cubicBezTo>
                  <a:lnTo>
                    <a:pt x="4417673" y="2089509"/>
                  </a:lnTo>
                  <a:cubicBezTo>
                    <a:pt x="4417673" y="2103784"/>
                    <a:pt x="4406101" y="2115356"/>
                    <a:pt x="4391826" y="2115356"/>
                  </a:cubicBezTo>
                  <a:lnTo>
                    <a:pt x="25847" y="2115356"/>
                  </a:lnTo>
                  <a:cubicBezTo>
                    <a:pt x="18992" y="2115356"/>
                    <a:pt x="12418" y="2112633"/>
                    <a:pt x="7571" y="2107785"/>
                  </a:cubicBezTo>
                  <a:cubicBezTo>
                    <a:pt x="2723" y="2102938"/>
                    <a:pt x="0" y="2096364"/>
                    <a:pt x="0" y="2089509"/>
                  </a:cubicBezTo>
                  <a:lnTo>
                    <a:pt x="0" y="25847"/>
                  </a:lnTo>
                  <a:cubicBezTo>
                    <a:pt x="0" y="18992"/>
                    <a:pt x="2723" y="12418"/>
                    <a:pt x="7571" y="7571"/>
                  </a:cubicBezTo>
                  <a:cubicBezTo>
                    <a:pt x="12418" y="2723"/>
                    <a:pt x="18992" y="0"/>
                    <a:pt x="25847" y="0"/>
                  </a:cubicBezTo>
                  <a:close/>
                </a:path>
              </a:pathLst>
            </a:custGeom>
            <a:gradFill rotWithShape="true">
              <a:gsLst>
                <a:gs pos="0">
                  <a:srgbClr val="000000">
                    <a:alpha val="78000"/>
                  </a:srgbClr>
                </a:gs>
                <a:gs pos="100000">
                  <a:srgbClr val="DDDDDD">
                    <a:alpha val="14820"/>
                  </a:srgbClr>
                </a:gs>
              </a:gsLst>
              <a:lin ang="2700000"/>
            </a:gradFill>
          </p:spPr>
        </p:sp>
        <p:sp>
          <p:nvSpPr>
            <p:cNvPr name="TextBox 4" id="4"/>
            <p:cNvSpPr txBox="true"/>
            <p:nvPr/>
          </p:nvSpPr>
          <p:spPr>
            <a:xfrm>
              <a:off x="0" y="-66675"/>
              <a:ext cx="4417673" cy="2182031"/>
            </a:xfrm>
            <a:prstGeom prst="rect">
              <a:avLst/>
            </a:prstGeom>
          </p:spPr>
          <p:txBody>
            <a:bodyPr anchor="ctr" rtlCol="false" tIns="50800" lIns="50800" bIns="50800" rIns="50800"/>
            <a:lstStyle/>
            <a:p>
              <a:pPr algn="ctr">
                <a:lnSpc>
                  <a:spcPts val="3151"/>
                </a:lnSpc>
              </a:pPr>
            </a:p>
          </p:txBody>
        </p:sp>
      </p:grpSp>
      <p:grpSp>
        <p:nvGrpSpPr>
          <p:cNvPr name="Group 5" id="5"/>
          <p:cNvGrpSpPr/>
          <p:nvPr/>
        </p:nvGrpSpPr>
        <p:grpSpPr>
          <a:xfrm rot="0">
            <a:off x="803986" y="1986280"/>
            <a:ext cx="16773352" cy="1500877"/>
            <a:chOff x="0" y="0"/>
            <a:chExt cx="4417673" cy="395293"/>
          </a:xfrm>
        </p:grpSpPr>
        <p:sp>
          <p:nvSpPr>
            <p:cNvPr name="Freeform 6" id="6"/>
            <p:cNvSpPr/>
            <p:nvPr/>
          </p:nvSpPr>
          <p:spPr>
            <a:xfrm flipH="false" flipV="false" rot="0">
              <a:off x="0" y="0"/>
              <a:ext cx="4417673" cy="395293"/>
            </a:xfrm>
            <a:custGeom>
              <a:avLst/>
              <a:gdLst/>
              <a:ahLst/>
              <a:cxnLst/>
              <a:rect r="r" b="b" t="t" l="l"/>
              <a:pathLst>
                <a:path h="395293" w="4417673">
                  <a:moveTo>
                    <a:pt x="25847" y="0"/>
                  </a:moveTo>
                  <a:lnTo>
                    <a:pt x="4391826" y="0"/>
                  </a:lnTo>
                  <a:cubicBezTo>
                    <a:pt x="4406101" y="0"/>
                    <a:pt x="4417673" y="11572"/>
                    <a:pt x="4417673" y="25847"/>
                  </a:cubicBezTo>
                  <a:lnTo>
                    <a:pt x="4417673" y="369445"/>
                  </a:lnTo>
                  <a:cubicBezTo>
                    <a:pt x="4417673" y="383720"/>
                    <a:pt x="4406101" y="395293"/>
                    <a:pt x="4391826" y="395293"/>
                  </a:cubicBezTo>
                  <a:lnTo>
                    <a:pt x="25847" y="395293"/>
                  </a:lnTo>
                  <a:cubicBezTo>
                    <a:pt x="18992" y="395293"/>
                    <a:pt x="12418" y="392569"/>
                    <a:pt x="7571" y="387722"/>
                  </a:cubicBezTo>
                  <a:cubicBezTo>
                    <a:pt x="2723" y="382875"/>
                    <a:pt x="0" y="376300"/>
                    <a:pt x="0" y="369445"/>
                  </a:cubicBezTo>
                  <a:lnTo>
                    <a:pt x="0" y="25847"/>
                  </a:lnTo>
                  <a:cubicBezTo>
                    <a:pt x="0" y="18992"/>
                    <a:pt x="2723" y="12418"/>
                    <a:pt x="7571" y="7571"/>
                  </a:cubicBezTo>
                  <a:cubicBezTo>
                    <a:pt x="12418" y="2723"/>
                    <a:pt x="18992" y="0"/>
                    <a:pt x="25847"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7" id="7"/>
            <p:cNvSpPr txBox="true"/>
            <p:nvPr/>
          </p:nvSpPr>
          <p:spPr>
            <a:xfrm>
              <a:off x="0" y="-66675"/>
              <a:ext cx="4417673" cy="461968"/>
            </a:xfrm>
            <a:prstGeom prst="rect">
              <a:avLst/>
            </a:prstGeom>
          </p:spPr>
          <p:txBody>
            <a:bodyPr anchor="ctr" rtlCol="false" tIns="50800" lIns="50800" bIns="50800" rIns="50800"/>
            <a:lstStyle/>
            <a:p>
              <a:pPr algn="ctr">
                <a:lnSpc>
                  <a:spcPts val="3151"/>
                </a:lnSpc>
              </a:pPr>
            </a:p>
          </p:txBody>
        </p:sp>
      </p:grpSp>
      <p:sp>
        <p:nvSpPr>
          <p:cNvPr name="Freeform 8" id="8"/>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075362" y="3862583"/>
            <a:ext cx="16230600" cy="6155439"/>
            <a:chOff x="0" y="0"/>
            <a:chExt cx="4274726" cy="1621186"/>
          </a:xfrm>
        </p:grpSpPr>
        <p:sp>
          <p:nvSpPr>
            <p:cNvPr name="Freeform 10" id="10"/>
            <p:cNvSpPr/>
            <p:nvPr/>
          </p:nvSpPr>
          <p:spPr>
            <a:xfrm flipH="false" flipV="false" rot="0">
              <a:off x="0" y="0"/>
              <a:ext cx="4274726" cy="1621186"/>
            </a:xfrm>
            <a:custGeom>
              <a:avLst/>
              <a:gdLst/>
              <a:ahLst/>
              <a:cxnLst/>
              <a:rect r="r" b="b" t="t" l="l"/>
              <a:pathLst>
                <a:path h="1621186" w="4274726">
                  <a:moveTo>
                    <a:pt x="24327" y="0"/>
                  </a:moveTo>
                  <a:lnTo>
                    <a:pt x="4250399" y="0"/>
                  </a:lnTo>
                  <a:cubicBezTo>
                    <a:pt x="4263834" y="0"/>
                    <a:pt x="4274726" y="10891"/>
                    <a:pt x="4274726" y="24327"/>
                  </a:cubicBezTo>
                  <a:lnTo>
                    <a:pt x="4274726" y="1596859"/>
                  </a:lnTo>
                  <a:cubicBezTo>
                    <a:pt x="4274726" y="1610294"/>
                    <a:pt x="4263834" y="1621186"/>
                    <a:pt x="4250399" y="1621186"/>
                  </a:cubicBezTo>
                  <a:lnTo>
                    <a:pt x="24327" y="1621186"/>
                  </a:lnTo>
                  <a:cubicBezTo>
                    <a:pt x="10891" y="1621186"/>
                    <a:pt x="0" y="1610294"/>
                    <a:pt x="0" y="1596859"/>
                  </a:cubicBezTo>
                  <a:lnTo>
                    <a:pt x="0" y="24327"/>
                  </a:lnTo>
                  <a:cubicBezTo>
                    <a:pt x="0" y="10891"/>
                    <a:pt x="10891" y="0"/>
                    <a:pt x="24327" y="0"/>
                  </a:cubicBezTo>
                  <a:close/>
                </a:path>
              </a:pathLst>
            </a:custGeom>
            <a:solidFill>
              <a:srgbClr val="000000">
                <a:alpha val="0"/>
              </a:srgbClr>
            </a:solidFill>
            <a:ln w="38100" cap="rnd">
              <a:solidFill>
                <a:srgbClr val="FFFFFF"/>
              </a:solidFill>
              <a:prstDash val="solid"/>
              <a:round/>
            </a:ln>
          </p:spPr>
        </p:sp>
        <p:sp>
          <p:nvSpPr>
            <p:cNvPr name="TextBox 11" id="11"/>
            <p:cNvSpPr txBox="true"/>
            <p:nvPr/>
          </p:nvSpPr>
          <p:spPr>
            <a:xfrm>
              <a:off x="0" y="-66675"/>
              <a:ext cx="4274726" cy="1687861"/>
            </a:xfrm>
            <a:prstGeom prst="rect">
              <a:avLst/>
            </a:prstGeom>
          </p:spPr>
          <p:txBody>
            <a:bodyPr anchor="ctr" rtlCol="false" tIns="50800" lIns="50800" bIns="50800" rIns="50800"/>
            <a:lstStyle/>
            <a:p>
              <a:pPr algn="ctr">
                <a:lnSpc>
                  <a:spcPts val="3151"/>
                </a:lnSpc>
              </a:pPr>
            </a:p>
          </p:txBody>
        </p:sp>
      </p:grpSp>
      <p:sp>
        <p:nvSpPr>
          <p:cNvPr name="Freeform 12" id="12"/>
          <p:cNvSpPr/>
          <p:nvPr/>
        </p:nvSpPr>
        <p:spPr>
          <a:xfrm flipH="false" flipV="false" rot="0">
            <a:off x="7334470" y="4898126"/>
            <a:ext cx="4073652" cy="4114800"/>
          </a:xfrm>
          <a:custGeom>
            <a:avLst/>
            <a:gdLst/>
            <a:ahLst/>
            <a:cxnLst/>
            <a:rect r="r" b="b" t="t" l="l"/>
            <a:pathLst>
              <a:path h="4114800" w="4073652">
                <a:moveTo>
                  <a:pt x="0" y="0"/>
                </a:moveTo>
                <a:lnTo>
                  <a:pt x="4073652" y="0"/>
                </a:lnTo>
                <a:lnTo>
                  <a:pt x="407365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9144000" y="841660"/>
            <a:ext cx="1662550"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Home</a:t>
            </a:r>
          </a:p>
        </p:txBody>
      </p:sp>
      <p:sp>
        <p:nvSpPr>
          <p:cNvPr name="TextBox 14" id="14"/>
          <p:cNvSpPr txBox="true"/>
          <p:nvPr/>
        </p:nvSpPr>
        <p:spPr>
          <a:xfrm rot="0">
            <a:off x="11408122" y="843874"/>
            <a:ext cx="1907082" cy="409541"/>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About</a:t>
            </a:r>
          </a:p>
        </p:txBody>
      </p:sp>
      <p:sp>
        <p:nvSpPr>
          <p:cNvPr name="TextBox 15" id="15"/>
          <p:cNvSpPr txBox="true"/>
          <p:nvPr/>
        </p:nvSpPr>
        <p:spPr>
          <a:xfrm rot="0">
            <a:off x="13726729" y="819695"/>
            <a:ext cx="1916881" cy="409541"/>
          </a:xfrm>
          <a:prstGeom prst="rect">
            <a:avLst/>
          </a:prstGeom>
        </p:spPr>
        <p:txBody>
          <a:bodyPr anchor="t" rtlCol="false" tIns="0" lIns="0" bIns="0" rIns="0">
            <a:spAutoFit/>
          </a:bodyPr>
          <a:lstStyle/>
          <a:p>
            <a:pPr algn="ctr" marL="0" indent="0" lvl="0">
              <a:lnSpc>
                <a:spcPts val="3151"/>
              </a:lnSpc>
              <a:spcBef>
                <a:spcPct val="0"/>
              </a:spcBef>
            </a:pPr>
            <a:r>
              <a:rPr lang="en-US" b="true" sz="2251">
                <a:solidFill>
                  <a:srgbClr val="FFFFFF"/>
                </a:solidFill>
                <a:latin typeface="Poppins Bold"/>
                <a:ea typeface="Poppins Bold"/>
                <a:cs typeface="Poppins Bold"/>
                <a:sym typeface="Poppins Bold"/>
              </a:rPr>
              <a:t>Content</a:t>
            </a:r>
          </a:p>
        </p:txBody>
      </p:sp>
      <p:sp>
        <p:nvSpPr>
          <p:cNvPr name="TextBox 16" id="16"/>
          <p:cNvSpPr txBox="true"/>
          <p:nvPr/>
        </p:nvSpPr>
        <p:spPr>
          <a:xfrm rot="0">
            <a:off x="15034325" y="841660"/>
            <a:ext cx="2224975"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Others</a:t>
            </a:r>
          </a:p>
        </p:txBody>
      </p:sp>
      <p:sp>
        <p:nvSpPr>
          <p:cNvPr name="TextBox 17" id="17"/>
          <p:cNvSpPr txBox="true"/>
          <p:nvPr/>
        </p:nvSpPr>
        <p:spPr>
          <a:xfrm rot="0">
            <a:off x="1363845" y="2255079"/>
            <a:ext cx="16924155" cy="827963"/>
          </a:xfrm>
          <a:prstGeom prst="rect">
            <a:avLst/>
          </a:prstGeom>
        </p:spPr>
        <p:txBody>
          <a:bodyPr anchor="t" rtlCol="false" tIns="0" lIns="0" bIns="0" rIns="0">
            <a:spAutoFit/>
          </a:bodyPr>
          <a:lstStyle/>
          <a:p>
            <a:pPr algn="l">
              <a:lnSpc>
                <a:spcPts val="6863"/>
              </a:lnSpc>
            </a:pPr>
            <a:r>
              <a:rPr lang="en-US" sz="4902" spc="-215">
                <a:solidFill>
                  <a:srgbClr val="FFFFFF"/>
                </a:solidFill>
                <a:latin typeface="Open Sauce"/>
                <a:ea typeface="Open Sauce"/>
                <a:cs typeface="Open Sauce"/>
                <a:sym typeface="Open Sauce"/>
              </a:rPr>
              <a:t>K Nearest Neighbor</a:t>
            </a:r>
          </a:p>
        </p:txBody>
      </p:sp>
      <p:sp>
        <p:nvSpPr>
          <p:cNvPr name="TextBox 18" id="18"/>
          <p:cNvSpPr txBox="true"/>
          <p:nvPr/>
        </p:nvSpPr>
        <p:spPr>
          <a:xfrm rot="0">
            <a:off x="1363845" y="758572"/>
            <a:ext cx="2979060" cy="494847"/>
          </a:xfrm>
          <a:prstGeom prst="rect">
            <a:avLst/>
          </a:prstGeom>
        </p:spPr>
        <p:txBody>
          <a:bodyPr anchor="t" rtlCol="false" tIns="0" lIns="0" bIns="0" rIns="0">
            <a:spAutoFit/>
          </a:bodyPr>
          <a:lstStyle/>
          <a:p>
            <a:pPr algn="l">
              <a:lnSpc>
                <a:spcPts val="3762"/>
              </a:lnSpc>
              <a:spcBef>
                <a:spcPct val="0"/>
              </a:spcBef>
            </a:pPr>
            <a:r>
              <a:rPr lang="en-US" b="true" sz="2687" spc="-120">
                <a:solidFill>
                  <a:srgbClr val="FFFFFF"/>
                </a:solidFill>
                <a:latin typeface="Telegraf Bold"/>
                <a:ea typeface="Telegraf Bold"/>
                <a:cs typeface="Telegraf Bold"/>
                <a:sym typeface="Telegraf Bold"/>
              </a:rPr>
              <a:t>Portfolio</a:t>
            </a:r>
          </a:p>
        </p:txBody>
      </p:sp>
      <p:sp>
        <p:nvSpPr>
          <p:cNvPr name="TextBox 19" id="19"/>
          <p:cNvSpPr txBox="true"/>
          <p:nvPr/>
        </p:nvSpPr>
        <p:spPr>
          <a:xfrm rot="0">
            <a:off x="1363845" y="4117017"/>
            <a:ext cx="5722852" cy="6410291"/>
          </a:xfrm>
          <a:prstGeom prst="rect">
            <a:avLst/>
          </a:prstGeom>
        </p:spPr>
        <p:txBody>
          <a:bodyPr anchor="t" rtlCol="false" tIns="0" lIns="0" bIns="0" rIns="0">
            <a:spAutoFit/>
          </a:bodyPr>
          <a:lstStyle/>
          <a:p>
            <a:pPr algn="l">
              <a:lnSpc>
                <a:spcPts val="3151"/>
              </a:lnSpc>
              <a:spcBef>
                <a:spcPct val="0"/>
              </a:spcBef>
            </a:pPr>
            <a:r>
              <a:rPr lang="en-US" sz="2251">
                <a:solidFill>
                  <a:srgbClr val="FFFFFF"/>
                </a:solidFill>
                <a:latin typeface="Poppins"/>
                <a:ea typeface="Poppins"/>
                <a:cs typeface="Poppins"/>
                <a:sym typeface="Poppins"/>
              </a:rPr>
              <a:t>knn = KNeighborsClassifier(n_neighbors=3)</a:t>
            </a:r>
          </a:p>
          <a:p>
            <a:pPr algn="l">
              <a:lnSpc>
                <a:spcPts val="3151"/>
              </a:lnSpc>
              <a:spcBef>
                <a:spcPct val="0"/>
              </a:spcBef>
            </a:pPr>
            <a:r>
              <a:rPr lang="en-US" sz="2251">
                <a:solidFill>
                  <a:srgbClr val="FFFFFF"/>
                </a:solidFill>
                <a:latin typeface="Poppins"/>
                <a:ea typeface="Poppins"/>
                <a:cs typeface="Poppins"/>
                <a:sym typeface="Poppins"/>
              </a:rPr>
              <a:t>knn.fit(x_train, y_train)</a:t>
            </a:r>
          </a:p>
          <a:p>
            <a:pPr algn="l">
              <a:lnSpc>
                <a:spcPts val="3151"/>
              </a:lnSpc>
              <a:spcBef>
                <a:spcPct val="0"/>
              </a:spcBef>
            </a:pPr>
            <a:r>
              <a:rPr lang="en-US" sz="2251">
                <a:solidFill>
                  <a:srgbClr val="FFFFFF"/>
                </a:solidFill>
                <a:latin typeface="Poppins"/>
                <a:ea typeface="Poppins"/>
                <a:cs typeface="Poppins"/>
                <a:sym typeface="Poppins"/>
              </a:rPr>
              <a:t>y_train_predict_knn = knn.predict(x_train)</a:t>
            </a:r>
          </a:p>
          <a:p>
            <a:pPr algn="l">
              <a:lnSpc>
                <a:spcPts val="3151"/>
              </a:lnSpc>
              <a:spcBef>
                <a:spcPct val="0"/>
              </a:spcBef>
            </a:pPr>
            <a:r>
              <a:rPr lang="en-US" sz="2251">
                <a:solidFill>
                  <a:srgbClr val="FFFFFF"/>
                </a:solidFill>
                <a:latin typeface="Poppins"/>
                <a:ea typeface="Poppins"/>
                <a:cs typeface="Poppins"/>
                <a:sym typeface="Poppins"/>
              </a:rPr>
              <a:t>y_test_predict_knn = knn.predict(x_test)</a:t>
            </a:r>
          </a:p>
          <a:p>
            <a:pPr algn="l">
              <a:lnSpc>
                <a:spcPts val="3151"/>
              </a:lnSpc>
              <a:spcBef>
                <a:spcPct val="0"/>
              </a:spcBef>
            </a:pPr>
          </a:p>
          <a:p>
            <a:pPr algn="l">
              <a:lnSpc>
                <a:spcPts val="3151"/>
              </a:lnSpc>
              <a:spcBef>
                <a:spcPct val="0"/>
              </a:spcBef>
            </a:pPr>
            <a:r>
              <a:rPr lang="en-US" sz="2251">
                <a:solidFill>
                  <a:srgbClr val="FFFFFF"/>
                </a:solidFill>
                <a:latin typeface="Poppins"/>
                <a:ea typeface="Poppins"/>
                <a:cs typeface="Poppins"/>
                <a:sym typeface="Poppins"/>
              </a:rPr>
              <a:t>classification_report(y_train, y_pred_train)</a:t>
            </a:r>
          </a:p>
          <a:p>
            <a:pPr algn="l">
              <a:lnSpc>
                <a:spcPts val="3151"/>
              </a:lnSpc>
              <a:spcBef>
                <a:spcPct val="0"/>
              </a:spcBef>
            </a:pPr>
            <a:r>
              <a:rPr lang="en-US" sz="2251">
                <a:solidFill>
                  <a:srgbClr val="FFFFFF"/>
                </a:solidFill>
                <a:latin typeface="Poppins"/>
                <a:ea typeface="Poppins"/>
                <a:cs typeface="Poppins"/>
                <a:sym typeface="Poppins"/>
              </a:rPr>
              <a:t>f1_score(y_train, y_pred_train)</a:t>
            </a:r>
          </a:p>
          <a:p>
            <a:pPr algn="l">
              <a:lnSpc>
                <a:spcPts val="3151"/>
              </a:lnSpc>
              <a:spcBef>
                <a:spcPct val="0"/>
              </a:spcBef>
            </a:pPr>
            <a:r>
              <a:rPr lang="en-US" sz="2251">
                <a:solidFill>
                  <a:srgbClr val="FFFFFF"/>
                </a:solidFill>
                <a:latin typeface="Poppins"/>
                <a:ea typeface="Poppins"/>
                <a:cs typeface="Poppins"/>
                <a:sym typeface="Poppins"/>
              </a:rPr>
              <a:t>classification_report(y_test, y_pred_test)</a:t>
            </a:r>
          </a:p>
          <a:p>
            <a:pPr algn="l">
              <a:lnSpc>
                <a:spcPts val="3151"/>
              </a:lnSpc>
              <a:spcBef>
                <a:spcPct val="0"/>
              </a:spcBef>
            </a:pPr>
            <a:r>
              <a:rPr lang="en-US" sz="2251">
                <a:solidFill>
                  <a:srgbClr val="FFFFFF"/>
                </a:solidFill>
                <a:latin typeface="Poppins"/>
                <a:ea typeface="Poppins"/>
                <a:cs typeface="Poppins"/>
                <a:sym typeface="Poppins"/>
              </a:rPr>
              <a:t>f1_score(y_test, y_pred_test)</a:t>
            </a:r>
          </a:p>
          <a:p>
            <a:pPr algn="l">
              <a:lnSpc>
                <a:spcPts val="3151"/>
              </a:lnSpc>
              <a:spcBef>
                <a:spcPct val="0"/>
              </a:spcBef>
            </a:pPr>
          </a:p>
          <a:p>
            <a:pPr algn="l">
              <a:lnSpc>
                <a:spcPts val="3151"/>
              </a:lnSpc>
              <a:spcBef>
                <a:spcPct val="0"/>
              </a:spcBef>
            </a:pPr>
          </a:p>
        </p:txBody>
      </p:sp>
      <p:sp>
        <p:nvSpPr>
          <p:cNvPr name="Freeform 20" id="20"/>
          <p:cNvSpPr/>
          <p:nvPr/>
        </p:nvSpPr>
        <p:spPr>
          <a:xfrm flipH="false" flipV="false" rot="0">
            <a:off x="12361663" y="4898126"/>
            <a:ext cx="4073652" cy="4114800"/>
          </a:xfrm>
          <a:custGeom>
            <a:avLst/>
            <a:gdLst/>
            <a:ahLst/>
            <a:cxnLst/>
            <a:rect r="r" b="b" t="t" l="l"/>
            <a:pathLst>
              <a:path h="4114800" w="4073652">
                <a:moveTo>
                  <a:pt x="0" y="0"/>
                </a:moveTo>
                <a:lnTo>
                  <a:pt x="4073652" y="0"/>
                </a:lnTo>
                <a:lnTo>
                  <a:pt x="407365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1" id="21"/>
          <p:cNvSpPr txBox="true"/>
          <p:nvPr/>
        </p:nvSpPr>
        <p:spPr>
          <a:xfrm rot="0">
            <a:off x="7503099" y="5985195"/>
            <a:ext cx="1003072" cy="262804"/>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Accuracy</a:t>
            </a:r>
          </a:p>
        </p:txBody>
      </p:sp>
      <p:sp>
        <p:nvSpPr>
          <p:cNvPr name="TextBox 22" id="22"/>
          <p:cNvSpPr txBox="true"/>
          <p:nvPr/>
        </p:nvSpPr>
        <p:spPr>
          <a:xfrm rot="0">
            <a:off x="7503099" y="8463925"/>
            <a:ext cx="1003072" cy="262804"/>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F1-Score</a:t>
            </a:r>
          </a:p>
        </p:txBody>
      </p:sp>
      <p:sp>
        <p:nvSpPr>
          <p:cNvPr name="TextBox 23" id="23"/>
          <p:cNvSpPr txBox="true"/>
          <p:nvPr/>
        </p:nvSpPr>
        <p:spPr>
          <a:xfrm rot="0">
            <a:off x="7503099" y="6818886"/>
            <a:ext cx="1003072" cy="262804"/>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Macro Avg</a:t>
            </a:r>
          </a:p>
        </p:txBody>
      </p:sp>
      <p:sp>
        <p:nvSpPr>
          <p:cNvPr name="TextBox 24" id="24"/>
          <p:cNvSpPr txBox="true"/>
          <p:nvPr/>
        </p:nvSpPr>
        <p:spPr>
          <a:xfrm rot="0">
            <a:off x="7503099" y="7510315"/>
            <a:ext cx="1003072" cy="524985"/>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Weighted Avg</a:t>
            </a:r>
          </a:p>
        </p:txBody>
      </p:sp>
      <p:sp>
        <p:nvSpPr>
          <p:cNvPr name="TextBox 25" id="25"/>
          <p:cNvSpPr txBox="true"/>
          <p:nvPr/>
        </p:nvSpPr>
        <p:spPr>
          <a:xfrm rot="0">
            <a:off x="7503099" y="5038801"/>
            <a:ext cx="1003072" cy="524985"/>
          </a:xfrm>
          <a:prstGeom prst="rect">
            <a:avLst/>
          </a:prstGeom>
        </p:spPr>
        <p:txBody>
          <a:bodyPr anchor="t" rtlCol="false" tIns="0" lIns="0" bIns="0" rIns="0">
            <a:spAutoFit/>
          </a:bodyPr>
          <a:lstStyle/>
          <a:p>
            <a:pPr algn="l">
              <a:lnSpc>
                <a:spcPts val="2065"/>
              </a:lnSpc>
            </a:pPr>
            <a:r>
              <a:rPr lang="en-US" sz="1475">
                <a:solidFill>
                  <a:srgbClr val="FFFFFF"/>
                </a:solidFill>
                <a:latin typeface="Poppins"/>
                <a:ea typeface="Poppins"/>
                <a:cs typeface="Poppins"/>
                <a:sym typeface="Poppins"/>
              </a:rPr>
              <a:t>Support</a:t>
            </a:r>
          </a:p>
          <a:p>
            <a:pPr algn="l">
              <a:lnSpc>
                <a:spcPts val="2065"/>
              </a:lnSpc>
              <a:spcBef>
                <a:spcPct val="0"/>
              </a:spcBef>
            </a:pPr>
            <a:r>
              <a:rPr lang="en-US" sz="1475">
                <a:solidFill>
                  <a:srgbClr val="FFFFFF"/>
                </a:solidFill>
                <a:latin typeface="Poppins"/>
                <a:ea typeface="Poppins"/>
                <a:cs typeface="Poppins"/>
                <a:sym typeface="Poppins"/>
              </a:rPr>
              <a:t>(Data len)</a:t>
            </a:r>
          </a:p>
        </p:txBody>
      </p:sp>
      <p:sp>
        <p:nvSpPr>
          <p:cNvPr name="TextBox 26" id="26"/>
          <p:cNvSpPr txBox="true"/>
          <p:nvPr/>
        </p:nvSpPr>
        <p:spPr>
          <a:xfrm rot="0">
            <a:off x="12555027" y="5985195"/>
            <a:ext cx="1003072" cy="262804"/>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Accuracy</a:t>
            </a:r>
          </a:p>
        </p:txBody>
      </p:sp>
      <p:sp>
        <p:nvSpPr>
          <p:cNvPr name="TextBox 27" id="27"/>
          <p:cNvSpPr txBox="true"/>
          <p:nvPr/>
        </p:nvSpPr>
        <p:spPr>
          <a:xfrm rot="0">
            <a:off x="12555027" y="8463925"/>
            <a:ext cx="1003072" cy="262804"/>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F1-Score</a:t>
            </a:r>
          </a:p>
        </p:txBody>
      </p:sp>
      <p:sp>
        <p:nvSpPr>
          <p:cNvPr name="TextBox 28" id="28"/>
          <p:cNvSpPr txBox="true"/>
          <p:nvPr/>
        </p:nvSpPr>
        <p:spPr>
          <a:xfrm rot="0">
            <a:off x="12555027" y="6818886"/>
            <a:ext cx="1003072" cy="262804"/>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Macro Avg</a:t>
            </a:r>
          </a:p>
        </p:txBody>
      </p:sp>
      <p:sp>
        <p:nvSpPr>
          <p:cNvPr name="TextBox 29" id="29"/>
          <p:cNvSpPr txBox="true"/>
          <p:nvPr/>
        </p:nvSpPr>
        <p:spPr>
          <a:xfrm rot="0">
            <a:off x="12555027" y="7510315"/>
            <a:ext cx="1003072" cy="524985"/>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Weighted Avg</a:t>
            </a:r>
          </a:p>
        </p:txBody>
      </p:sp>
      <p:sp>
        <p:nvSpPr>
          <p:cNvPr name="TextBox 30" id="30"/>
          <p:cNvSpPr txBox="true"/>
          <p:nvPr/>
        </p:nvSpPr>
        <p:spPr>
          <a:xfrm rot="0">
            <a:off x="12555027" y="5038801"/>
            <a:ext cx="1003072" cy="524985"/>
          </a:xfrm>
          <a:prstGeom prst="rect">
            <a:avLst/>
          </a:prstGeom>
        </p:spPr>
        <p:txBody>
          <a:bodyPr anchor="t" rtlCol="false" tIns="0" lIns="0" bIns="0" rIns="0">
            <a:spAutoFit/>
          </a:bodyPr>
          <a:lstStyle/>
          <a:p>
            <a:pPr algn="l">
              <a:lnSpc>
                <a:spcPts val="2065"/>
              </a:lnSpc>
            </a:pPr>
            <a:r>
              <a:rPr lang="en-US" sz="1475">
                <a:solidFill>
                  <a:srgbClr val="FFFFFF"/>
                </a:solidFill>
                <a:latin typeface="Poppins"/>
                <a:ea typeface="Poppins"/>
                <a:cs typeface="Poppins"/>
                <a:sym typeface="Poppins"/>
              </a:rPr>
              <a:t>Support</a:t>
            </a:r>
          </a:p>
          <a:p>
            <a:pPr algn="l">
              <a:lnSpc>
                <a:spcPts val="2065"/>
              </a:lnSpc>
              <a:spcBef>
                <a:spcPct val="0"/>
              </a:spcBef>
            </a:pPr>
            <a:r>
              <a:rPr lang="en-US" sz="1475">
                <a:solidFill>
                  <a:srgbClr val="FFFFFF"/>
                </a:solidFill>
                <a:latin typeface="Poppins"/>
                <a:ea typeface="Poppins"/>
                <a:cs typeface="Poppins"/>
                <a:sym typeface="Poppins"/>
              </a:rPr>
              <a:t>(Data len)</a:t>
            </a:r>
          </a:p>
        </p:txBody>
      </p:sp>
      <p:grpSp>
        <p:nvGrpSpPr>
          <p:cNvPr name="Group 31" id="31"/>
          <p:cNvGrpSpPr/>
          <p:nvPr/>
        </p:nvGrpSpPr>
        <p:grpSpPr>
          <a:xfrm rot="0">
            <a:off x="7334470" y="4058022"/>
            <a:ext cx="3895502" cy="733595"/>
            <a:chOff x="0" y="0"/>
            <a:chExt cx="2099064" cy="395293"/>
          </a:xfrm>
        </p:grpSpPr>
        <p:sp>
          <p:nvSpPr>
            <p:cNvPr name="Freeform 32" id="32"/>
            <p:cNvSpPr/>
            <p:nvPr/>
          </p:nvSpPr>
          <p:spPr>
            <a:xfrm flipH="false" flipV="false" rot="0">
              <a:off x="0" y="0"/>
              <a:ext cx="2099064" cy="395293"/>
            </a:xfrm>
            <a:custGeom>
              <a:avLst/>
              <a:gdLst/>
              <a:ahLst/>
              <a:cxnLst/>
              <a:rect r="r" b="b" t="t" l="l"/>
              <a:pathLst>
                <a:path h="395293" w="2099064">
                  <a:moveTo>
                    <a:pt x="111294" y="0"/>
                  </a:moveTo>
                  <a:lnTo>
                    <a:pt x="1987769" y="0"/>
                  </a:lnTo>
                  <a:cubicBezTo>
                    <a:pt x="2049236" y="0"/>
                    <a:pt x="2099064" y="49828"/>
                    <a:pt x="2099064" y="111294"/>
                  </a:cubicBezTo>
                  <a:lnTo>
                    <a:pt x="2099064" y="283998"/>
                  </a:lnTo>
                  <a:cubicBezTo>
                    <a:pt x="2099064" y="345464"/>
                    <a:pt x="2049236" y="395293"/>
                    <a:pt x="1987769" y="395293"/>
                  </a:cubicBezTo>
                  <a:lnTo>
                    <a:pt x="111294" y="395293"/>
                  </a:lnTo>
                  <a:cubicBezTo>
                    <a:pt x="81777" y="395293"/>
                    <a:pt x="53469" y="383567"/>
                    <a:pt x="32597" y="362695"/>
                  </a:cubicBezTo>
                  <a:cubicBezTo>
                    <a:pt x="11726" y="341824"/>
                    <a:pt x="0" y="313515"/>
                    <a:pt x="0" y="283998"/>
                  </a:cubicBezTo>
                  <a:lnTo>
                    <a:pt x="0" y="111294"/>
                  </a:lnTo>
                  <a:cubicBezTo>
                    <a:pt x="0" y="49828"/>
                    <a:pt x="49828" y="0"/>
                    <a:pt x="111294"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33" id="33"/>
            <p:cNvSpPr txBox="true"/>
            <p:nvPr/>
          </p:nvSpPr>
          <p:spPr>
            <a:xfrm>
              <a:off x="0" y="-66675"/>
              <a:ext cx="2099064" cy="461968"/>
            </a:xfrm>
            <a:prstGeom prst="rect">
              <a:avLst/>
            </a:prstGeom>
          </p:spPr>
          <p:txBody>
            <a:bodyPr anchor="ctr" rtlCol="false" tIns="50800" lIns="50800" bIns="50800" rIns="50800"/>
            <a:lstStyle/>
            <a:p>
              <a:pPr algn="ctr">
                <a:lnSpc>
                  <a:spcPts val="3151"/>
                </a:lnSpc>
              </a:pPr>
            </a:p>
          </p:txBody>
        </p:sp>
      </p:grpSp>
      <p:sp>
        <p:nvSpPr>
          <p:cNvPr name="TextBox 34" id="34"/>
          <p:cNvSpPr txBox="true"/>
          <p:nvPr/>
        </p:nvSpPr>
        <p:spPr>
          <a:xfrm rot="0">
            <a:off x="8323615" y="4172957"/>
            <a:ext cx="2906357" cy="410414"/>
          </a:xfrm>
          <a:prstGeom prst="rect">
            <a:avLst/>
          </a:prstGeom>
        </p:spPr>
        <p:txBody>
          <a:bodyPr anchor="t" rtlCol="false" tIns="0" lIns="0" bIns="0" rIns="0">
            <a:spAutoFit/>
          </a:bodyPr>
          <a:lstStyle/>
          <a:p>
            <a:pPr algn="l">
              <a:lnSpc>
                <a:spcPts val="3354"/>
              </a:lnSpc>
            </a:pPr>
            <a:r>
              <a:rPr lang="en-US" sz="2396" spc="-105">
                <a:solidFill>
                  <a:srgbClr val="FFFFFF"/>
                </a:solidFill>
                <a:latin typeface="Open Sauce"/>
                <a:ea typeface="Open Sauce"/>
                <a:cs typeface="Open Sauce"/>
                <a:sym typeface="Open Sauce"/>
              </a:rPr>
              <a:t>Training Data</a:t>
            </a:r>
          </a:p>
        </p:txBody>
      </p:sp>
      <p:grpSp>
        <p:nvGrpSpPr>
          <p:cNvPr name="Group 35" id="35"/>
          <p:cNvGrpSpPr/>
          <p:nvPr/>
        </p:nvGrpSpPr>
        <p:grpSpPr>
          <a:xfrm rot="0">
            <a:off x="12450739" y="4035179"/>
            <a:ext cx="3895502" cy="733595"/>
            <a:chOff x="0" y="0"/>
            <a:chExt cx="2099064" cy="395293"/>
          </a:xfrm>
        </p:grpSpPr>
        <p:sp>
          <p:nvSpPr>
            <p:cNvPr name="Freeform 36" id="36"/>
            <p:cNvSpPr/>
            <p:nvPr/>
          </p:nvSpPr>
          <p:spPr>
            <a:xfrm flipH="false" flipV="false" rot="0">
              <a:off x="0" y="0"/>
              <a:ext cx="2099064" cy="395293"/>
            </a:xfrm>
            <a:custGeom>
              <a:avLst/>
              <a:gdLst/>
              <a:ahLst/>
              <a:cxnLst/>
              <a:rect r="r" b="b" t="t" l="l"/>
              <a:pathLst>
                <a:path h="395293" w="2099064">
                  <a:moveTo>
                    <a:pt x="111294" y="0"/>
                  </a:moveTo>
                  <a:lnTo>
                    <a:pt x="1987769" y="0"/>
                  </a:lnTo>
                  <a:cubicBezTo>
                    <a:pt x="2049236" y="0"/>
                    <a:pt x="2099064" y="49828"/>
                    <a:pt x="2099064" y="111294"/>
                  </a:cubicBezTo>
                  <a:lnTo>
                    <a:pt x="2099064" y="283998"/>
                  </a:lnTo>
                  <a:cubicBezTo>
                    <a:pt x="2099064" y="345464"/>
                    <a:pt x="2049236" y="395293"/>
                    <a:pt x="1987769" y="395293"/>
                  </a:cubicBezTo>
                  <a:lnTo>
                    <a:pt x="111294" y="395293"/>
                  </a:lnTo>
                  <a:cubicBezTo>
                    <a:pt x="81777" y="395293"/>
                    <a:pt x="53469" y="383567"/>
                    <a:pt x="32597" y="362695"/>
                  </a:cubicBezTo>
                  <a:cubicBezTo>
                    <a:pt x="11726" y="341824"/>
                    <a:pt x="0" y="313515"/>
                    <a:pt x="0" y="283998"/>
                  </a:cubicBezTo>
                  <a:lnTo>
                    <a:pt x="0" y="111294"/>
                  </a:lnTo>
                  <a:cubicBezTo>
                    <a:pt x="0" y="49828"/>
                    <a:pt x="49828" y="0"/>
                    <a:pt x="111294"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37" id="37"/>
            <p:cNvSpPr txBox="true"/>
            <p:nvPr/>
          </p:nvSpPr>
          <p:spPr>
            <a:xfrm>
              <a:off x="0" y="-66675"/>
              <a:ext cx="2099064" cy="461968"/>
            </a:xfrm>
            <a:prstGeom prst="rect">
              <a:avLst/>
            </a:prstGeom>
          </p:spPr>
          <p:txBody>
            <a:bodyPr anchor="ctr" rtlCol="false" tIns="50800" lIns="50800" bIns="50800" rIns="50800"/>
            <a:lstStyle/>
            <a:p>
              <a:pPr algn="ctr">
                <a:lnSpc>
                  <a:spcPts val="3151"/>
                </a:lnSpc>
              </a:pPr>
            </a:p>
          </p:txBody>
        </p:sp>
      </p:grpSp>
      <p:sp>
        <p:nvSpPr>
          <p:cNvPr name="TextBox 38" id="38"/>
          <p:cNvSpPr txBox="true"/>
          <p:nvPr/>
        </p:nvSpPr>
        <p:spPr>
          <a:xfrm rot="0">
            <a:off x="13439883" y="4150113"/>
            <a:ext cx="2906357" cy="410414"/>
          </a:xfrm>
          <a:prstGeom prst="rect">
            <a:avLst/>
          </a:prstGeom>
        </p:spPr>
        <p:txBody>
          <a:bodyPr anchor="t" rtlCol="false" tIns="0" lIns="0" bIns="0" rIns="0">
            <a:spAutoFit/>
          </a:bodyPr>
          <a:lstStyle/>
          <a:p>
            <a:pPr algn="l">
              <a:lnSpc>
                <a:spcPts val="3354"/>
              </a:lnSpc>
            </a:pPr>
            <a:r>
              <a:rPr lang="en-US" sz="2396" spc="-105">
                <a:solidFill>
                  <a:srgbClr val="FFFFFF"/>
                </a:solidFill>
                <a:latin typeface="Open Sauce"/>
                <a:ea typeface="Open Sauce"/>
                <a:cs typeface="Open Sauce"/>
                <a:sym typeface="Open Sauce"/>
              </a:rPr>
              <a:t>Testing Data</a:t>
            </a:r>
          </a:p>
        </p:txBody>
      </p:sp>
      <p:sp>
        <p:nvSpPr>
          <p:cNvPr name="TextBox 39" id="39"/>
          <p:cNvSpPr txBox="true"/>
          <p:nvPr/>
        </p:nvSpPr>
        <p:spPr>
          <a:xfrm rot="0">
            <a:off x="8896755" y="5873425"/>
            <a:ext cx="1760077" cy="457835"/>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0.89</a:t>
            </a:r>
          </a:p>
        </p:txBody>
      </p:sp>
      <p:sp>
        <p:nvSpPr>
          <p:cNvPr name="TextBox 40" id="40"/>
          <p:cNvSpPr txBox="true"/>
          <p:nvPr/>
        </p:nvSpPr>
        <p:spPr>
          <a:xfrm rot="0">
            <a:off x="8896755" y="5058121"/>
            <a:ext cx="1586160"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241</a:t>
            </a:r>
          </a:p>
        </p:txBody>
      </p:sp>
      <p:sp>
        <p:nvSpPr>
          <p:cNvPr name="TextBox 41" id="41"/>
          <p:cNvSpPr txBox="true"/>
          <p:nvPr/>
        </p:nvSpPr>
        <p:spPr>
          <a:xfrm rot="0">
            <a:off x="8896755" y="6693145"/>
            <a:ext cx="1760077" cy="457835"/>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0.89</a:t>
            </a:r>
          </a:p>
        </p:txBody>
      </p:sp>
      <p:sp>
        <p:nvSpPr>
          <p:cNvPr name="TextBox 42" id="42"/>
          <p:cNvSpPr txBox="true"/>
          <p:nvPr/>
        </p:nvSpPr>
        <p:spPr>
          <a:xfrm rot="0">
            <a:off x="8896755" y="7512864"/>
            <a:ext cx="1760077" cy="457835"/>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0.89</a:t>
            </a:r>
          </a:p>
        </p:txBody>
      </p:sp>
      <p:sp>
        <p:nvSpPr>
          <p:cNvPr name="TextBox 43" id="43"/>
          <p:cNvSpPr txBox="true"/>
          <p:nvPr/>
        </p:nvSpPr>
        <p:spPr>
          <a:xfrm rot="0">
            <a:off x="8896755" y="8332583"/>
            <a:ext cx="1760077" cy="457835"/>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0.888</a:t>
            </a:r>
          </a:p>
        </p:txBody>
      </p:sp>
      <p:sp>
        <p:nvSpPr>
          <p:cNvPr name="TextBox 44" id="44"/>
          <p:cNvSpPr txBox="true"/>
          <p:nvPr/>
        </p:nvSpPr>
        <p:spPr>
          <a:xfrm rot="0">
            <a:off x="13892090" y="5058121"/>
            <a:ext cx="1586160"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61</a:t>
            </a:r>
          </a:p>
        </p:txBody>
      </p:sp>
      <p:sp>
        <p:nvSpPr>
          <p:cNvPr name="TextBox 45" id="45"/>
          <p:cNvSpPr txBox="true"/>
          <p:nvPr/>
        </p:nvSpPr>
        <p:spPr>
          <a:xfrm rot="0">
            <a:off x="13892090" y="5873425"/>
            <a:ext cx="1586160" cy="457835"/>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0.75</a:t>
            </a:r>
          </a:p>
        </p:txBody>
      </p:sp>
      <p:sp>
        <p:nvSpPr>
          <p:cNvPr name="TextBox 46" id="46"/>
          <p:cNvSpPr txBox="true"/>
          <p:nvPr/>
        </p:nvSpPr>
        <p:spPr>
          <a:xfrm rot="0">
            <a:off x="13892090" y="6688729"/>
            <a:ext cx="1586160" cy="457835"/>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0.75</a:t>
            </a:r>
          </a:p>
        </p:txBody>
      </p:sp>
      <p:sp>
        <p:nvSpPr>
          <p:cNvPr name="TextBox 47" id="47"/>
          <p:cNvSpPr txBox="true"/>
          <p:nvPr/>
        </p:nvSpPr>
        <p:spPr>
          <a:xfrm rot="0">
            <a:off x="13892090" y="7504033"/>
            <a:ext cx="1586160" cy="457835"/>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0.75</a:t>
            </a:r>
          </a:p>
        </p:txBody>
      </p:sp>
      <p:sp>
        <p:nvSpPr>
          <p:cNvPr name="TextBox 48" id="48"/>
          <p:cNvSpPr txBox="true"/>
          <p:nvPr/>
        </p:nvSpPr>
        <p:spPr>
          <a:xfrm rot="0">
            <a:off x="13892090" y="8319337"/>
            <a:ext cx="1586160" cy="457835"/>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0.754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03986" y="2057400"/>
            <a:ext cx="8641761" cy="7499107"/>
            <a:chOff x="0" y="0"/>
            <a:chExt cx="2276019" cy="1975074"/>
          </a:xfrm>
        </p:grpSpPr>
        <p:sp>
          <p:nvSpPr>
            <p:cNvPr name="Freeform 4" id="4"/>
            <p:cNvSpPr/>
            <p:nvPr/>
          </p:nvSpPr>
          <p:spPr>
            <a:xfrm flipH="false" flipV="false" rot="0">
              <a:off x="0" y="0"/>
              <a:ext cx="2276019" cy="1975074"/>
            </a:xfrm>
            <a:custGeom>
              <a:avLst/>
              <a:gdLst/>
              <a:ahLst/>
              <a:cxnLst/>
              <a:rect r="r" b="b" t="t" l="l"/>
              <a:pathLst>
                <a:path h="1975074" w="2276019">
                  <a:moveTo>
                    <a:pt x="50169" y="0"/>
                  </a:moveTo>
                  <a:lnTo>
                    <a:pt x="2225851" y="0"/>
                  </a:lnTo>
                  <a:cubicBezTo>
                    <a:pt x="2239156" y="0"/>
                    <a:pt x="2251917" y="5286"/>
                    <a:pt x="2261325" y="14694"/>
                  </a:cubicBezTo>
                  <a:cubicBezTo>
                    <a:pt x="2270734" y="24103"/>
                    <a:pt x="2276019" y="36863"/>
                    <a:pt x="2276019" y="50169"/>
                  </a:cubicBezTo>
                  <a:lnTo>
                    <a:pt x="2276019" y="1924905"/>
                  </a:lnTo>
                  <a:cubicBezTo>
                    <a:pt x="2276019" y="1952612"/>
                    <a:pt x="2253558" y="1975074"/>
                    <a:pt x="2225851" y="1975074"/>
                  </a:cubicBezTo>
                  <a:lnTo>
                    <a:pt x="50169" y="1975074"/>
                  </a:lnTo>
                  <a:cubicBezTo>
                    <a:pt x="36863" y="1975074"/>
                    <a:pt x="24103" y="1969788"/>
                    <a:pt x="14694" y="1960380"/>
                  </a:cubicBezTo>
                  <a:cubicBezTo>
                    <a:pt x="5286" y="1950971"/>
                    <a:pt x="0" y="1938210"/>
                    <a:pt x="0" y="1924905"/>
                  </a:cubicBezTo>
                  <a:lnTo>
                    <a:pt x="0" y="50169"/>
                  </a:lnTo>
                  <a:cubicBezTo>
                    <a:pt x="0" y="36863"/>
                    <a:pt x="5286" y="24103"/>
                    <a:pt x="14694" y="14694"/>
                  </a:cubicBezTo>
                  <a:cubicBezTo>
                    <a:pt x="24103" y="5286"/>
                    <a:pt x="36863" y="0"/>
                    <a:pt x="50169" y="0"/>
                  </a:cubicBezTo>
                  <a:close/>
                </a:path>
              </a:pathLst>
            </a:custGeom>
            <a:gradFill rotWithShape="true">
              <a:gsLst>
                <a:gs pos="0">
                  <a:srgbClr val="000000">
                    <a:alpha val="78000"/>
                  </a:srgbClr>
                </a:gs>
                <a:gs pos="100000">
                  <a:srgbClr val="DDDDDD">
                    <a:alpha val="14820"/>
                  </a:srgbClr>
                </a:gs>
              </a:gsLst>
              <a:lin ang="2700000"/>
            </a:gradFill>
          </p:spPr>
        </p:sp>
        <p:sp>
          <p:nvSpPr>
            <p:cNvPr name="TextBox 5" id="5"/>
            <p:cNvSpPr txBox="true"/>
            <p:nvPr/>
          </p:nvSpPr>
          <p:spPr>
            <a:xfrm>
              <a:off x="0" y="-66675"/>
              <a:ext cx="2276019" cy="2041749"/>
            </a:xfrm>
            <a:prstGeom prst="rect">
              <a:avLst/>
            </a:prstGeom>
          </p:spPr>
          <p:txBody>
            <a:bodyPr anchor="ctr" rtlCol="false" tIns="50800" lIns="50800" bIns="50800" rIns="50800"/>
            <a:lstStyle/>
            <a:p>
              <a:pPr algn="ctr">
                <a:lnSpc>
                  <a:spcPts val="3151"/>
                </a:lnSpc>
              </a:pPr>
            </a:p>
          </p:txBody>
        </p:sp>
      </p:grpSp>
      <p:grpSp>
        <p:nvGrpSpPr>
          <p:cNvPr name="Group 6" id="6"/>
          <p:cNvGrpSpPr/>
          <p:nvPr/>
        </p:nvGrpSpPr>
        <p:grpSpPr>
          <a:xfrm rot="0">
            <a:off x="9975275" y="6825024"/>
            <a:ext cx="7524688" cy="2731483"/>
            <a:chOff x="0" y="0"/>
            <a:chExt cx="1981811" cy="719403"/>
          </a:xfrm>
        </p:grpSpPr>
        <p:sp>
          <p:nvSpPr>
            <p:cNvPr name="Freeform 7" id="7"/>
            <p:cNvSpPr/>
            <p:nvPr/>
          </p:nvSpPr>
          <p:spPr>
            <a:xfrm flipH="false" flipV="false" rot="0">
              <a:off x="0" y="0"/>
              <a:ext cx="1981811" cy="719403"/>
            </a:xfrm>
            <a:custGeom>
              <a:avLst/>
              <a:gdLst/>
              <a:ahLst/>
              <a:cxnLst/>
              <a:rect r="r" b="b" t="t" l="l"/>
              <a:pathLst>
                <a:path h="719403" w="1981811">
                  <a:moveTo>
                    <a:pt x="57617" y="0"/>
                  </a:moveTo>
                  <a:lnTo>
                    <a:pt x="1924194" y="0"/>
                  </a:lnTo>
                  <a:cubicBezTo>
                    <a:pt x="1939475" y="0"/>
                    <a:pt x="1954130" y="6070"/>
                    <a:pt x="1964935" y="16876"/>
                  </a:cubicBezTo>
                  <a:cubicBezTo>
                    <a:pt x="1975740" y="27681"/>
                    <a:pt x="1981811" y="42336"/>
                    <a:pt x="1981811" y="57617"/>
                  </a:cubicBezTo>
                  <a:lnTo>
                    <a:pt x="1981811" y="661786"/>
                  </a:lnTo>
                  <a:cubicBezTo>
                    <a:pt x="1981811" y="677067"/>
                    <a:pt x="1975740" y="691722"/>
                    <a:pt x="1964935" y="702528"/>
                  </a:cubicBezTo>
                  <a:cubicBezTo>
                    <a:pt x="1954130" y="713333"/>
                    <a:pt x="1939475" y="719403"/>
                    <a:pt x="1924194" y="719403"/>
                  </a:cubicBezTo>
                  <a:lnTo>
                    <a:pt x="57617" y="719403"/>
                  </a:lnTo>
                  <a:cubicBezTo>
                    <a:pt x="42336" y="719403"/>
                    <a:pt x="27681" y="713333"/>
                    <a:pt x="16876" y="702528"/>
                  </a:cubicBezTo>
                  <a:cubicBezTo>
                    <a:pt x="6070" y="691722"/>
                    <a:pt x="0" y="677067"/>
                    <a:pt x="0" y="661786"/>
                  </a:cubicBezTo>
                  <a:lnTo>
                    <a:pt x="0" y="57617"/>
                  </a:lnTo>
                  <a:cubicBezTo>
                    <a:pt x="0" y="42336"/>
                    <a:pt x="6070" y="27681"/>
                    <a:pt x="16876" y="16876"/>
                  </a:cubicBezTo>
                  <a:cubicBezTo>
                    <a:pt x="27681" y="6070"/>
                    <a:pt x="42336" y="0"/>
                    <a:pt x="57617"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8" id="8"/>
            <p:cNvSpPr txBox="true"/>
            <p:nvPr/>
          </p:nvSpPr>
          <p:spPr>
            <a:xfrm>
              <a:off x="0" y="-66675"/>
              <a:ext cx="1981811" cy="786078"/>
            </a:xfrm>
            <a:prstGeom prst="rect">
              <a:avLst/>
            </a:prstGeom>
          </p:spPr>
          <p:txBody>
            <a:bodyPr anchor="ctr" rtlCol="false" tIns="50800" lIns="50800" bIns="50800" rIns="50800"/>
            <a:lstStyle/>
            <a:p>
              <a:pPr algn="ctr">
                <a:lnSpc>
                  <a:spcPts val="3151"/>
                </a:lnSpc>
              </a:pPr>
            </a:p>
          </p:txBody>
        </p:sp>
      </p:grpSp>
      <p:grpSp>
        <p:nvGrpSpPr>
          <p:cNvPr name="Group 9" id="9"/>
          <p:cNvGrpSpPr/>
          <p:nvPr/>
        </p:nvGrpSpPr>
        <p:grpSpPr>
          <a:xfrm rot="0">
            <a:off x="9975275" y="2057400"/>
            <a:ext cx="7524688" cy="4166571"/>
            <a:chOff x="0" y="0"/>
            <a:chExt cx="1165771" cy="645511"/>
          </a:xfrm>
        </p:grpSpPr>
        <p:sp>
          <p:nvSpPr>
            <p:cNvPr name="Freeform 10" id="10"/>
            <p:cNvSpPr/>
            <p:nvPr/>
          </p:nvSpPr>
          <p:spPr>
            <a:xfrm flipH="false" flipV="false" rot="0">
              <a:off x="0" y="0"/>
              <a:ext cx="1165771" cy="645511"/>
            </a:xfrm>
            <a:custGeom>
              <a:avLst/>
              <a:gdLst/>
              <a:ahLst/>
              <a:cxnLst/>
              <a:rect r="r" b="b" t="t" l="l"/>
              <a:pathLst>
                <a:path h="645511" w="1165771">
                  <a:moveTo>
                    <a:pt x="57617" y="0"/>
                  </a:moveTo>
                  <a:lnTo>
                    <a:pt x="1108154" y="0"/>
                  </a:lnTo>
                  <a:cubicBezTo>
                    <a:pt x="1123435" y="0"/>
                    <a:pt x="1138090" y="6070"/>
                    <a:pt x="1148896" y="16876"/>
                  </a:cubicBezTo>
                  <a:cubicBezTo>
                    <a:pt x="1159701" y="27681"/>
                    <a:pt x="1165771" y="42336"/>
                    <a:pt x="1165771" y="57617"/>
                  </a:cubicBezTo>
                  <a:lnTo>
                    <a:pt x="1165771" y="587894"/>
                  </a:lnTo>
                  <a:cubicBezTo>
                    <a:pt x="1165771" y="603175"/>
                    <a:pt x="1159701" y="617830"/>
                    <a:pt x="1148896" y="628635"/>
                  </a:cubicBezTo>
                  <a:cubicBezTo>
                    <a:pt x="1138090" y="639441"/>
                    <a:pt x="1123435" y="645511"/>
                    <a:pt x="1108154" y="645511"/>
                  </a:cubicBezTo>
                  <a:lnTo>
                    <a:pt x="57617" y="645511"/>
                  </a:lnTo>
                  <a:cubicBezTo>
                    <a:pt x="42336" y="645511"/>
                    <a:pt x="27681" y="639441"/>
                    <a:pt x="16876" y="628635"/>
                  </a:cubicBezTo>
                  <a:cubicBezTo>
                    <a:pt x="6070" y="617830"/>
                    <a:pt x="0" y="603175"/>
                    <a:pt x="0" y="587894"/>
                  </a:cubicBezTo>
                  <a:lnTo>
                    <a:pt x="0" y="57617"/>
                  </a:lnTo>
                  <a:cubicBezTo>
                    <a:pt x="0" y="42336"/>
                    <a:pt x="6070" y="27681"/>
                    <a:pt x="16876" y="16876"/>
                  </a:cubicBezTo>
                  <a:cubicBezTo>
                    <a:pt x="27681" y="6070"/>
                    <a:pt x="42336" y="0"/>
                    <a:pt x="57617" y="0"/>
                  </a:cubicBezTo>
                  <a:close/>
                </a:path>
              </a:pathLst>
            </a:custGeom>
            <a:blipFill>
              <a:blip r:embed="rId4"/>
              <a:stretch>
                <a:fillRect l="0" t="-10089" r="0" b="-10089"/>
              </a:stretch>
            </a:blipFill>
          </p:spPr>
        </p:sp>
      </p:grpSp>
      <p:sp>
        <p:nvSpPr>
          <p:cNvPr name="TextBox 11" id="11"/>
          <p:cNvSpPr txBox="true"/>
          <p:nvPr/>
        </p:nvSpPr>
        <p:spPr>
          <a:xfrm rot="0">
            <a:off x="1363845" y="758572"/>
            <a:ext cx="2979060" cy="494847"/>
          </a:xfrm>
          <a:prstGeom prst="rect">
            <a:avLst/>
          </a:prstGeom>
        </p:spPr>
        <p:txBody>
          <a:bodyPr anchor="t" rtlCol="false" tIns="0" lIns="0" bIns="0" rIns="0">
            <a:spAutoFit/>
          </a:bodyPr>
          <a:lstStyle/>
          <a:p>
            <a:pPr algn="l">
              <a:lnSpc>
                <a:spcPts val="3762"/>
              </a:lnSpc>
              <a:spcBef>
                <a:spcPct val="0"/>
              </a:spcBef>
            </a:pPr>
            <a:r>
              <a:rPr lang="en-US" b="true" sz="2687" spc="-120">
                <a:solidFill>
                  <a:srgbClr val="FFFFFF"/>
                </a:solidFill>
                <a:latin typeface="Telegraf Bold"/>
                <a:ea typeface="Telegraf Bold"/>
                <a:cs typeface="Telegraf Bold"/>
                <a:sym typeface="Telegraf Bold"/>
              </a:rPr>
              <a:t>Portfolio</a:t>
            </a:r>
          </a:p>
        </p:txBody>
      </p:sp>
      <p:sp>
        <p:nvSpPr>
          <p:cNvPr name="TextBox 12" id="12"/>
          <p:cNvSpPr txBox="true"/>
          <p:nvPr/>
        </p:nvSpPr>
        <p:spPr>
          <a:xfrm rot="0">
            <a:off x="9144000" y="841660"/>
            <a:ext cx="1662550"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Home</a:t>
            </a:r>
          </a:p>
        </p:txBody>
      </p:sp>
      <p:sp>
        <p:nvSpPr>
          <p:cNvPr name="TextBox 13" id="13"/>
          <p:cNvSpPr txBox="true"/>
          <p:nvPr/>
        </p:nvSpPr>
        <p:spPr>
          <a:xfrm rot="0">
            <a:off x="11408122" y="843874"/>
            <a:ext cx="1907082" cy="409541"/>
          </a:xfrm>
          <a:prstGeom prst="rect">
            <a:avLst/>
          </a:prstGeom>
        </p:spPr>
        <p:txBody>
          <a:bodyPr anchor="t" rtlCol="false" tIns="0" lIns="0" bIns="0" rIns="0">
            <a:spAutoFit/>
          </a:bodyPr>
          <a:lstStyle/>
          <a:p>
            <a:pPr algn="ctr" marL="0" indent="0" lvl="0">
              <a:lnSpc>
                <a:spcPts val="3151"/>
              </a:lnSpc>
              <a:spcBef>
                <a:spcPct val="0"/>
              </a:spcBef>
            </a:pPr>
            <a:r>
              <a:rPr lang="en-US" b="true" sz="2251">
                <a:solidFill>
                  <a:srgbClr val="FFFFFF"/>
                </a:solidFill>
                <a:latin typeface="Poppins Bold"/>
                <a:ea typeface="Poppins Bold"/>
                <a:cs typeface="Poppins Bold"/>
                <a:sym typeface="Poppins Bold"/>
              </a:rPr>
              <a:t>About</a:t>
            </a:r>
          </a:p>
        </p:txBody>
      </p:sp>
      <p:sp>
        <p:nvSpPr>
          <p:cNvPr name="TextBox 14" id="14"/>
          <p:cNvSpPr txBox="true"/>
          <p:nvPr/>
        </p:nvSpPr>
        <p:spPr>
          <a:xfrm rot="0">
            <a:off x="13726729" y="819695"/>
            <a:ext cx="1916881" cy="409541"/>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Content</a:t>
            </a:r>
          </a:p>
        </p:txBody>
      </p:sp>
      <p:sp>
        <p:nvSpPr>
          <p:cNvPr name="TextBox 15" id="15"/>
          <p:cNvSpPr txBox="true"/>
          <p:nvPr/>
        </p:nvSpPr>
        <p:spPr>
          <a:xfrm rot="0">
            <a:off x="15034325" y="841660"/>
            <a:ext cx="2224975"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Others</a:t>
            </a:r>
          </a:p>
        </p:txBody>
      </p:sp>
      <p:sp>
        <p:nvSpPr>
          <p:cNvPr name="TextBox 16" id="16"/>
          <p:cNvSpPr txBox="true"/>
          <p:nvPr/>
        </p:nvSpPr>
        <p:spPr>
          <a:xfrm rot="0">
            <a:off x="1726346" y="5468512"/>
            <a:ext cx="6797040" cy="2574290"/>
          </a:xfrm>
          <a:prstGeom prst="rect">
            <a:avLst/>
          </a:prstGeom>
        </p:spPr>
        <p:txBody>
          <a:bodyPr anchor="t" rtlCol="false" tIns="0" lIns="0" bIns="0" rIns="0">
            <a:spAutoFit/>
          </a:bodyPr>
          <a:lstStyle/>
          <a:p>
            <a:pPr algn="just">
              <a:lnSpc>
                <a:spcPts val="4059"/>
              </a:lnSpc>
            </a:pPr>
            <a:r>
              <a:rPr lang="en-US" sz="2899" u="sng">
                <a:solidFill>
                  <a:srgbClr val="FFFFFF"/>
                </a:solidFill>
                <a:latin typeface="Poppins"/>
                <a:ea typeface="Poppins"/>
                <a:cs typeface="Poppins"/>
                <a:sym typeface="Poppins"/>
                <a:hlinkClick r:id="rId5" tooltip="https://www.sciencedirect.com/topics/pharmacology-toxicology-and-pharmaceutical-science/heart-disease"/>
              </a:rPr>
              <a:t>Heart disease</a:t>
            </a:r>
            <a:r>
              <a:rPr lang="en-US" sz="2899">
                <a:solidFill>
                  <a:srgbClr val="FFFFFF"/>
                </a:solidFill>
                <a:latin typeface="Poppins"/>
                <a:ea typeface="Poppins"/>
                <a:cs typeface="Poppins"/>
                <a:sym typeface="Poppins"/>
              </a:rPr>
              <a:t> is an acquired or congenital abnormality of the cardiovascular system that can be structural, infective, degenerative, inflammatory and often genetic.</a:t>
            </a:r>
          </a:p>
        </p:txBody>
      </p:sp>
      <p:sp>
        <p:nvSpPr>
          <p:cNvPr name="TextBox 17" id="17"/>
          <p:cNvSpPr txBox="true"/>
          <p:nvPr/>
        </p:nvSpPr>
        <p:spPr>
          <a:xfrm rot="0">
            <a:off x="10430515" y="7901580"/>
            <a:ext cx="8797233" cy="521221"/>
          </a:xfrm>
          <a:prstGeom prst="rect">
            <a:avLst/>
          </a:prstGeom>
        </p:spPr>
        <p:txBody>
          <a:bodyPr anchor="t" rtlCol="false" tIns="0" lIns="0" bIns="0" rIns="0">
            <a:spAutoFit/>
          </a:bodyPr>
          <a:lstStyle/>
          <a:p>
            <a:pPr algn="just">
              <a:lnSpc>
                <a:spcPts val="4346"/>
              </a:lnSpc>
            </a:pPr>
            <a:r>
              <a:rPr lang="en-US" sz="3104" spc="-136">
                <a:solidFill>
                  <a:srgbClr val="FFFFFF"/>
                </a:solidFill>
                <a:latin typeface="Open Sauce"/>
                <a:ea typeface="Open Sauce"/>
                <a:cs typeface="Open Sauce"/>
                <a:sym typeface="Open Sauce"/>
              </a:rPr>
              <a:t>Gordon, S. G., &amp; Kittleson, M. D., 2008</a:t>
            </a:r>
          </a:p>
        </p:txBody>
      </p:sp>
      <p:sp>
        <p:nvSpPr>
          <p:cNvPr name="TextBox 18" id="18"/>
          <p:cNvSpPr txBox="true"/>
          <p:nvPr/>
        </p:nvSpPr>
        <p:spPr>
          <a:xfrm rot="0">
            <a:off x="1726346" y="2974397"/>
            <a:ext cx="7719401" cy="2169103"/>
          </a:xfrm>
          <a:prstGeom prst="rect">
            <a:avLst/>
          </a:prstGeom>
        </p:spPr>
        <p:txBody>
          <a:bodyPr anchor="t" rtlCol="false" tIns="0" lIns="0" bIns="0" rIns="0">
            <a:spAutoFit/>
          </a:bodyPr>
          <a:lstStyle/>
          <a:p>
            <a:pPr algn="l">
              <a:lnSpc>
                <a:spcPts val="8077"/>
              </a:lnSpc>
            </a:pPr>
            <a:r>
              <a:rPr lang="en-US" sz="7919" spc="-356" b="true">
                <a:solidFill>
                  <a:srgbClr val="FFFFFF"/>
                </a:solidFill>
                <a:latin typeface="Telegraf Bold"/>
                <a:ea typeface="Telegraf Bold"/>
                <a:cs typeface="Telegraf Bold"/>
                <a:sym typeface="Telegraf Bold"/>
              </a:rPr>
              <a:t>What is heart disease?</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803986" y="1986280"/>
            <a:ext cx="16773352" cy="7830004"/>
            <a:chOff x="0" y="0"/>
            <a:chExt cx="4417673" cy="2062223"/>
          </a:xfrm>
        </p:grpSpPr>
        <p:sp>
          <p:nvSpPr>
            <p:cNvPr name="Freeform 3" id="3"/>
            <p:cNvSpPr/>
            <p:nvPr/>
          </p:nvSpPr>
          <p:spPr>
            <a:xfrm flipH="false" flipV="false" rot="0">
              <a:off x="0" y="0"/>
              <a:ext cx="4417673" cy="2062223"/>
            </a:xfrm>
            <a:custGeom>
              <a:avLst/>
              <a:gdLst/>
              <a:ahLst/>
              <a:cxnLst/>
              <a:rect r="r" b="b" t="t" l="l"/>
              <a:pathLst>
                <a:path h="2062223" w="4417673">
                  <a:moveTo>
                    <a:pt x="25847" y="0"/>
                  </a:moveTo>
                  <a:lnTo>
                    <a:pt x="4391826" y="0"/>
                  </a:lnTo>
                  <a:cubicBezTo>
                    <a:pt x="4406101" y="0"/>
                    <a:pt x="4417673" y="11572"/>
                    <a:pt x="4417673" y="25847"/>
                  </a:cubicBezTo>
                  <a:lnTo>
                    <a:pt x="4417673" y="2036376"/>
                  </a:lnTo>
                  <a:cubicBezTo>
                    <a:pt x="4417673" y="2043231"/>
                    <a:pt x="4414950" y="2049805"/>
                    <a:pt x="4410103" y="2054653"/>
                  </a:cubicBezTo>
                  <a:cubicBezTo>
                    <a:pt x="4405255" y="2059500"/>
                    <a:pt x="4398681" y="2062223"/>
                    <a:pt x="4391826" y="2062223"/>
                  </a:cubicBezTo>
                  <a:lnTo>
                    <a:pt x="25847" y="2062223"/>
                  </a:lnTo>
                  <a:cubicBezTo>
                    <a:pt x="18992" y="2062223"/>
                    <a:pt x="12418" y="2059500"/>
                    <a:pt x="7571" y="2054653"/>
                  </a:cubicBezTo>
                  <a:cubicBezTo>
                    <a:pt x="2723" y="2049805"/>
                    <a:pt x="0" y="2043231"/>
                    <a:pt x="0" y="2036376"/>
                  </a:cubicBezTo>
                  <a:lnTo>
                    <a:pt x="0" y="25847"/>
                  </a:lnTo>
                  <a:cubicBezTo>
                    <a:pt x="0" y="18992"/>
                    <a:pt x="2723" y="12418"/>
                    <a:pt x="7571" y="7571"/>
                  </a:cubicBezTo>
                  <a:cubicBezTo>
                    <a:pt x="12418" y="2723"/>
                    <a:pt x="18992" y="0"/>
                    <a:pt x="25847" y="0"/>
                  </a:cubicBezTo>
                  <a:close/>
                </a:path>
              </a:pathLst>
            </a:custGeom>
            <a:gradFill rotWithShape="true">
              <a:gsLst>
                <a:gs pos="0">
                  <a:srgbClr val="000000">
                    <a:alpha val="78000"/>
                  </a:srgbClr>
                </a:gs>
                <a:gs pos="100000">
                  <a:srgbClr val="DDDDDD">
                    <a:alpha val="14820"/>
                  </a:srgbClr>
                </a:gs>
              </a:gsLst>
              <a:lin ang="2700000"/>
            </a:gradFill>
          </p:spPr>
        </p:sp>
        <p:sp>
          <p:nvSpPr>
            <p:cNvPr name="TextBox 4" id="4"/>
            <p:cNvSpPr txBox="true"/>
            <p:nvPr/>
          </p:nvSpPr>
          <p:spPr>
            <a:xfrm>
              <a:off x="0" y="-66675"/>
              <a:ext cx="4417673" cy="2128898"/>
            </a:xfrm>
            <a:prstGeom prst="rect">
              <a:avLst/>
            </a:prstGeom>
          </p:spPr>
          <p:txBody>
            <a:bodyPr anchor="ctr" rtlCol="false" tIns="50800" lIns="50800" bIns="50800" rIns="50800"/>
            <a:lstStyle/>
            <a:p>
              <a:pPr algn="ctr">
                <a:lnSpc>
                  <a:spcPts val="3151"/>
                </a:lnSpc>
              </a:pPr>
            </a:p>
          </p:txBody>
        </p:sp>
      </p:grpSp>
      <p:grpSp>
        <p:nvGrpSpPr>
          <p:cNvPr name="Group 5" id="5"/>
          <p:cNvGrpSpPr/>
          <p:nvPr/>
        </p:nvGrpSpPr>
        <p:grpSpPr>
          <a:xfrm rot="0">
            <a:off x="803986" y="1986280"/>
            <a:ext cx="16773352" cy="1500877"/>
            <a:chOff x="0" y="0"/>
            <a:chExt cx="4417673" cy="395293"/>
          </a:xfrm>
        </p:grpSpPr>
        <p:sp>
          <p:nvSpPr>
            <p:cNvPr name="Freeform 6" id="6"/>
            <p:cNvSpPr/>
            <p:nvPr/>
          </p:nvSpPr>
          <p:spPr>
            <a:xfrm flipH="false" flipV="false" rot="0">
              <a:off x="0" y="0"/>
              <a:ext cx="4417673" cy="395293"/>
            </a:xfrm>
            <a:custGeom>
              <a:avLst/>
              <a:gdLst/>
              <a:ahLst/>
              <a:cxnLst/>
              <a:rect r="r" b="b" t="t" l="l"/>
              <a:pathLst>
                <a:path h="395293" w="4417673">
                  <a:moveTo>
                    <a:pt x="25847" y="0"/>
                  </a:moveTo>
                  <a:lnTo>
                    <a:pt x="4391826" y="0"/>
                  </a:lnTo>
                  <a:cubicBezTo>
                    <a:pt x="4406101" y="0"/>
                    <a:pt x="4417673" y="11572"/>
                    <a:pt x="4417673" y="25847"/>
                  </a:cubicBezTo>
                  <a:lnTo>
                    <a:pt x="4417673" y="369445"/>
                  </a:lnTo>
                  <a:cubicBezTo>
                    <a:pt x="4417673" y="383720"/>
                    <a:pt x="4406101" y="395293"/>
                    <a:pt x="4391826" y="395293"/>
                  </a:cubicBezTo>
                  <a:lnTo>
                    <a:pt x="25847" y="395293"/>
                  </a:lnTo>
                  <a:cubicBezTo>
                    <a:pt x="18992" y="395293"/>
                    <a:pt x="12418" y="392569"/>
                    <a:pt x="7571" y="387722"/>
                  </a:cubicBezTo>
                  <a:cubicBezTo>
                    <a:pt x="2723" y="382875"/>
                    <a:pt x="0" y="376300"/>
                    <a:pt x="0" y="369445"/>
                  </a:cubicBezTo>
                  <a:lnTo>
                    <a:pt x="0" y="25847"/>
                  </a:lnTo>
                  <a:cubicBezTo>
                    <a:pt x="0" y="18992"/>
                    <a:pt x="2723" y="12418"/>
                    <a:pt x="7571" y="7571"/>
                  </a:cubicBezTo>
                  <a:cubicBezTo>
                    <a:pt x="12418" y="2723"/>
                    <a:pt x="18992" y="0"/>
                    <a:pt x="25847"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7" id="7"/>
            <p:cNvSpPr txBox="true"/>
            <p:nvPr/>
          </p:nvSpPr>
          <p:spPr>
            <a:xfrm>
              <a:off x="0" y="-66675"/>
              <a:ext cx="4417673" cy="461968"/>
            </a:xfrm>
            <a:prstGeom prst="rect">
              <a:avLst/>
            </a:prstGeom>
          </p:spPr>
          <p:txBody>
            <a:bodyPr anchor="ctr" rtlCol="false" tIns="50800" lIns="50800" bIns="50800" rIns="50800"/>
            <a:lstStyle/>
            <a:p>
              <a:pPr algn="ctr">
                <a:lnSpc>
                  <a:spcPts val="3151"/>
                </a:lnSpc>
              </a:pPr>
            </a:p>
          </p:txBody>
        </p:sp>
      </p:grpSp>
      <p:sp>
        <p:nvSpPr>
          <p:cNvPr name="Freeform 8" id="8"/>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075362" y="3862583"/>
            <a:ext cx="16230600" cy="5765312"/>
            <a:chOff x="0" y="0"/>
            <a:chExt cx="4274726" cy="1518436"/>
          </a:xfrm>
        </p:grpSpPr>
        <p:sp>
          <p:nvSpPr>
            <p:cNvPr name="Freeform 10" id="10"/>
            <p:cNvSpPr/>
            <p:nvPr/>
          </p:nvSpPr>
          <p:spPr>
            <a:xfrm flipH="false" flipV="false" rot="0">
              <a:off x="0" y="0"/>
              <a:ext cx="4274726" cy="1518436"/>
            </a:xfrm>
            <a:custGeom>
              <a:avLst/>
              <a:gdLst/>
              <a:ahLst/>
              <a:cxnLst/>
              <a:rect r="r" b="b" t="t" l="l"/>
              <a:pathLst>
                <a:path h="1518436" w="4274726">
                  <a:moveTo>
                    <a:pt x="24327" y="0"/>
                  </a:moveTo>
                  <a:lnTo>
                    <a:pt x="4250399" y="0"/>
                  </a:lnTo>
                  <a:cubicBezTo>
                    <a:pt x="4263834" y="0"/>
                    <a:pt x="4274726" y="10891"/>
                    <a:pt x="4274726" y="24327"/>
                  </a:cubicBezTo>
                  <a:lnTo>
                    <a:pt x="4274726" y="1494109"/>
                  </a:lnTo>
                  <a:cubicBezTo>
                    <a:pt x="4274726" y="1500561"/>
                    <a:pt x="4272163" y="1506749"/>
                    <a:pt x="4267601" y="1511311"/>
                  </a:cubicBezTo>
                  <a:cubicBezTo>
                    <a:pt x="4263039" y="1515873"/>
                    <a:pt x="4256851" y="1518436"/>
                    <a:pt x="4250399" y="1518436"/>
                  </a:cubicBezTo>
                  <a:lnTo>
                    <a:pt x="24327" y="1518436"/>
                  </a:lnTo>
                  <a:cubicBezTo>
                    <a:pt x="10891" y="1518436"/>
                    <a:pt x="0" y="1507545"/>
                    <a:pt x="0" y="1494109"/>
                  </a:cubicBezTo>
                  <a:lnTo>
                    <a:pt x="0" y="24327"/>
                  </a:lnTo>
                  <a:cubicBezTo>
                    <a:pt x="0" y="10891"/>
                    <a:pt x="10891" y="0"/>
                    <a:pt x="24327" y="0"/>
                  </a:cubicBezTo>
                  <a:close/>
                </a:path>
              </a:pathLst>
            </a:custGeom>
            <a:solidFill>
              <a:srgbClr val="000000">
                <a:alpha val="0"/>
              </a:srgbClr>
            </a:solidFill>
            <a:ln w="38100" cap="rnd">
              <a:solidFill>
                <a:srgbClr val="FFFFFF"/>
              </a:solidFill>
              <a:prstDash val="solid"/>
              <a:round/>
            </a:ln>
          </p:spPr>
        </p:sp>
        <p:sp>
          <p:nvSpPr>
            <p:cNvPr name="TextBox 11" id="11"/>
            <p:cNvSpPr txBox="true"/>
            <p:nvPr/>
          </p:nvSpPr>
          <p:spPr>
            <a:xfrm>
              <a:off x="0" y="-66675"/>
              <a:ext cx="4274726" cy="1585111"/>
            </a:xfrm>
            <a:prstGeom prst="rect">
              <a:avLst/>
            </a:prstGeom>
          </p:spPr>
          <p:txBody>
            <a:bodyPr anchor="ctr" rtlCol="false" tIns="50800" lIns="50800" bIns="50800" rIns="50800"/>
            <a:lstStyle/>
            <a:p>
              <a:pPr algn="ctr">
                <a:lnSpc>
                  <a:spcPts val="3151"/>
                </a:lnSpc>
              </a:pPr>
            </a:p>
          </p:txBody>
        </p:sp>
      </p:grpSp>
      <p:sp>
        <p:nvSpPr>
          <p:cNvPr name="Freeform 12" id="12"/>
          <p:cNvSpPr/>
          <p:nvPr/>
        </p:nvSpPr>
        <p:spPr>
          <a:xfrm flipH="false" flipV="false" rot="0">
            <a:off x="7334470" y="4898126"/>
            <a:ext cx="4073652" cy="4114800"/>
          </a:xfrm>
          <a:custGeom>
            <a:avLst/>
            <a:gdLst/>
            <a:ahLst/>
            <a:cxnLst/>
            <a:rect r="r" b="b" t="t" l="l"/>
            <a:pathLst>
              <a:path h="4114800" w="4073652">
                <a:moveTo>
                  <a:pt x="0" y="0"/>
                </a:moveTo>
                <a:lnTo>
                  <a:pt x="4073652" y="0"/>
                </a:lnTo>
                <a:lnTo>
                  <a:pt x="407365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9144000" y="841660"/>
            <a:ext cx="1662550"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Home</a:t>
            </a:r>
          </a:p>
        </p:txBody>
      </p:sp>
      <p:sp>
        <p:nvSpPr>
          <p:cNvPr name="TextBox 14" id="14"/>
          <p:cNvSpPr txBox="true"/>
          <p:nvPr/>
        </p:nvSpPr>
        <p:spPr>
          <a:xfrm rot="0">
            <a:off x="11408122" y="843874"/>
            <a:ext cx="1907082" cy="409541"/>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About</a:t>
            </a:r>
          </a:p>
        </p:txBody>
      </p:sp>
      <p:sp>
        <p:nvSpPr>
          <p:cNvPr name="TextBox 15" id="15"/>
          <p:cNvSpPr txBox="true"/>
          <p:nvPr/>
        </p:nvSpPr>
        <p:spPr>
          <a:xfrm rot="0">
            <a:off x="13726729" y="819695"/>
            <a:ext cx="1916881" cy="409541"/>
          </a:xfrm>
          <a:prstGeom prst="rect">
            <a:avLst/>
          </a:prstGeom>
        </p:spPr>
        <p:txBody>
          <a:bodyPr anchor="t" rtlCol="false" tIns="0" lIns="0" bIns="0" rIns="0">
            <a:spAutoFit/>
          </a:bodyPr>
          <a:lstStyle/>
          <a:p>
            <a:pPr algn="ctr" marL="0" indent="0" lvl="0">
              <a:lnSpc>
                <a:spcPts val="3151"/>
              </a:lnSpc>
              <a:spcBef>
                <a:spcPct val="0"/>
              </a:spcBef>
            </a:pPr>
            <a:r>
              <a:rPr lang="en-US" b="true" sz="2251">
                <a:solidFill>
                  <a:srgbClr val="FFFFFF"/>
                </a:solidFill>
                <a:latin typeface="Poppins Bold"/>
                <a:ea typeface="Poppins Bold"/>
                <a:cs typeface="Poppins Bold"/>
                <a:sym typeface="Poppins Bold"/>
              </a:rPr>
              <a:t>Content</a:t>
            </a:r>
          </a:p>
        </p:txBody>
      </p:sp>
      <p:sp>
        <p:nvSpPr>
          <p:cNvPr name="TextBox 16" id="16"/>
          <p:cNvSpPr txBox="true"/>
          <p:nvPr/>
        </p:nvSpPr>
        <p:spPr>
          <a:xfrm rot="0">
            <a:off x="15034325" y="841660"/>
            <a:ext cx="2224975"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Others</a:t>
            </a:r>
          </a:p>
        </p:txBody>
      </p:sp>
      <p:sp>
        <p:nvSpPr>
          <p:cNvPr name="TextBox 17" id="17"/>
          <p:cNvSpPr txBox="true"/>
          <p:nvPr/>
        </p:nvSpPr>
        <p:spPr>
          <a:xfrm rot="0">
            <a:off x="1363845" y="2255079"/>
            <a:ext cx="16924155" cy="827985"/>
          </a:xfrm>
          <a:prstGeom prst="rect">
            <a:avLst/>
          </a:prstGeom>
        </p:spPr>
        <p:txBody>
          <a:bodyPr anchor="t" rtlCol="false" tIns="0" lIns="0" bIns="0" rIns="0">
            <a:spAutoFit/>
          </a:bodyPr>
          <a:lstStyle/>
          <a:p>
            <a:pPr algn="l">
              <a:lnSpc>
                <a:spcPts val="6863"/>
              </a:lnSpc>
            </a:pPr>
            <a:r>
              <a:rPr lang="en-US" sz="4902" spc="-215">
                <a:solidFill>
                  <a:srgbClr val="FFFFFF"/>
                </a:solidFill>
                <a:latin typeface="Open Sauce"/>
                <a:ea typeface="Open Sauce"/>
                <a:cs typeface="Open Sauce"/>
                <a:sym typeface="Open Sauce"/>
              </a:rPr>
              <a:t>Decision Tree</a:t>
            </a:r>
          </a:p>
        </p:txBody>
      </p:sp>
      <p:sp>
        <p:nvSpPr>
          <p:cNvPr name="TextBox 18" id="18"/>
          <p:cNvSpPr txBox="true"/>
          <p:nvPr/>
        </p:nvSpPr>
        <p:spPr>
          <a:xfrm rot="0">
            <a:off x="1363845" y="758572"/>
            <a:ext cx="2979060" cy="494847"/>
          </a:xfrm>
          <a:prstGeom prst="rect">
            <a:avLst/>
          </a:prstGeom>
        </p:spPr>
        <p:txBody>
          <a:bodyPr anchor="t" rtlCol="false" tIns="0" lIns="0" bIns="0" rIns="0">
            <a:spAutoFit/>
          </a:bodyPr>
          <a:lstStyle/>
          <a:p>
            <a:pPr algn="l">
              <a:lnSpc>
                <a:spcPts val="3762"/>
              </a:lnSpc>
              <a:spcBef>
                <a:spcPct val="0"/>
              </a:spcBef>
            </a:pPr>
            <a:r>
              <a:rPr lang="en-US" b="true" sz="2687" spc="-120">
                <a:solidFill>
                  <a:srgbClr val="FFFFFF"/>
                </a:solidFill>
                <a:latin typeface="Telegraf Bold"/>
                <a:ea typeface="Telegraf Bold"/>
                <a:cs typeface="Telegraf Bold"/>
                <a:sym typeface="Telegraf Bold"/>
              </a:rPr>
              <a:t>Portfolio</a:t>
            </a:r>
          </a:p>
        </p:txBody>
      </p:sp>
      <p:sp>
        <p:nvSpPr>
          <p:cNvPr name="TextBox 19" id="19"/>
          <p:cNvSpPr txBox="true"/>
          <p:nvPr/>
        </p:nvSpPr>
        <p:spPr>
          <a:xfrm rot="0">
            <a:off x="1363845" y="4117017"/>
            <a:ext cx="5814849" cy="6010241"/>
          </a:xfrm>
          <a:prstGeom prst="rect">
            <a:avLst/>
          </a:prstGeom>
        </p:spPr>
        <p:txBody>
          <a:bodyPr anchor="t" rtlCol="false" tIns="0" lIns="0" bIns="0" rIns="0">
            <a:spAutoFit/>
          </a:bodyPr>
          <a:lstStyle/>
          <a:p>
            <a:pPr algn="l">
              <a:lnSpc>
                <a:spcPts val="3151"/>
              </a:lnSpc>
            </a:pPr>
            <a:r>
              <a:rPr lang="en-US" sz="2251">
                <a:solidFill>
                  <a:srgbClr val="FFFFFF"/>
                </a:solidFill>
                <a:latin typeface="Poppins"/>
                <a:ea typeface="Poppins"/>
                <a:cs typeface="Poppins"/>
                <a:sym typeface="Poppins"/>
              </a:rPr>
              <a:t>dtc = DecisionTreeClassifier()</a:t>
            </a:r>
          </a:p>
          <a:p>
            <a:pPr algn="l">
              <a:lnSpc>
                <a:spcPts val="3151"/>
              </a:lnSpc>
            </a:pPr>
            <a:r>
              <a:rPr lang="en-US" sz="2251">
                <a:solidFill>
                  <a:srgbClr val="FFFFFF"/>
                </a:solidFill>
                <a:latin typeface="Poppins"/>
                <a:ea typeface="Poppins"/>
                <a:cs typeface="Poppins"/>
                <a:sym typeface="Poppins"/>
              </a:rPr>
              <a:t>dtc.fit(x_train, y_train)</a:t>
            </a:r>
          </a:p>
          <a:p>
            <a:pPr algn="l">
              <a:lnSpc>
                <a:spcPts val="3151"/>
              </a:lnSpc>
            </a:pPr>
            <a:r>
              <a:rPr lang="en-US" sz="2251">
                <a:solidFill>
                  <a:srgbClr val="FFFFFF"/>
                </a:solidFill>
                <a:latin typeface="Poppins"/>
                <a:ea typeface="Poppins"/>
                <a:cs typeface="Poppins"/>
                <a:sym typeface="Poppins"/>
              </a:rPr>
              <a:t>y_train_predict_dtc = dtc.predict(x_train)</a:t>
            </a:r>
          </a:p>
          <a:p>
            <a:pPr algn="l">
              <a:lnSpc>
                <a:spcPts val="3151"/>
              </a:lnSpc>
              <a:spcBef>
                <a:spcPct val="0"/>
              </a:spcBef>
            </a:pPr>
            <a:r>
              <a:rPr lang="en-US" sz="2251">
                <a:solidFill>
                  <a:srgbClr val="FFFFFF"/>
                </a:solidFill>
                <a:latin typeface="Poppins"/>
                <a:ea typeface="Poppins"/>
                <a:cs typeface="Poppins"/>
                <a:sym typeface="Poppins"/>
              </a:rPr>
              <a:t>y_test_predict_dtc = dtc.predict(x_test)</a:t>
            </a:r>
          </a:p>
          <a:p>
            <a:pPr algn="l">
              <a:lnSpc>
                <a:spcPts val="3151"/>
              </a:lnSpc>
              <a:spcBef>
                <a:spcPct val="0"/>
              </a:spcBef>
            </a:pPr>
          </a:p>
          <a:p>
            <a:pPr algn="l">
              <a:lnSpc>
                <a:spcPts val="3151"/>
              </a:lnSpc>
              <a:spcBef>
                <a:spcPct val="0"/>
              </a:spcBef>
            </a:pPr>
            <a:r>
              <a:rPr lang="en-US" sz="2251">
                <a:solidFill>
                  <a:srgbClr val="FFFFFF"/>
                </a:solidFill>
                <a:latin typeface="Poppins"/>
                <a:ea typeface="Poppins"/>
                <a:cs typeface="Poppins"/>
                <a:sym typeface="Poppins"/>
              </a:rPr>
              <a:t>classification_report(y_train, y_pred_train)</a:t>
            </a:r>
          </a:p>
          <a:p>
            <a:pPr algn="l">
              <a:lnSpc>
                <a:spcPts val="3151"/>
              </a:lnSpc>
              <a:spcBef>
                <a:spcPct val="0"/>
              </a:spcBef>
            </a:pPr>
            <a:r>
              <a:rPr lang="en-US" sz="2251">
                <a:solidFill>
                  <a:srgbClr val="FFFFFF"/>
                </a:solidFill>
                <a:latin typeface="Poppins"/>
                <a:ea typeface="Poppins"/>
                <a:cs typeface="Poppins"/>
                <a:sym typeface="Poppins"/>
              </a:rPr>
              <a:t>f1_score(y_train, y_pred_train)</a:t>
            </a:r>
          </a:p>
          <a:p>
            <a:pPr algn="l">
              <a:lnSpc>
                <a:spcPts val="3151"/>
              </a:lnSpc>
              <a:spcBef>
                <a:spcPct val="0"/>
              </a:spcBef>
            </a:pPr>
            <a:r>
              <a:rPr lang="en-US" sz="2251">
                <a:solidFill>
                  <a:srgbClr val="FFFFFF"/>
                </a:solidFill>
                <a:latin typeface="Poppins"/>
                <a:ea typeface="Poppins"/>
                <a:cs typeface="Poppins"/>
                <a:sym typeface="Poppins"/>
              </a:rPr>
              <a:t>classification_report(y_test, y_pred_test)</a:t>
            </a:r>
          </a:p>
          <a:p>
            <a:pPr algn="l">
              <a:lnSpc>
                <a:spcPts val="3151"/>
              </a:lnSpc>
              <a:spcBef>
                <a:spcPct val="0"/>
              </a:spcBef>
            </a:pPr>
            <a:r>
              <a:rPr lang="en-US" sz="2251">
                <a:solidFill>
                  <a:srgbClr val="FFFFFF"/>
                </a:solidFill>
                <a:latin typeface="Poppins"/>
                <a:ea typeface="Poppins"/>
                <a:cs typeface="Poppins"/>
                <a:sym typeface="Poppins"/>
              </a:rPr>
              <a:t>f1_score(y_test, y_pred_test)</a:t>
            </a:r>
          </a:p>
          <a:p>
            <a:pPr algn="l">
              <a:lnSpc>
                <a:spcPts val="3151"/>
              </a:lnSpc>
              <a:spcBef>
                <a:spcPct val="0"/>
              </a:spcBef>
            </a:pPr>
          </a:p>
          <a:p>
            <a:pPr algn="l">
              <a:lnSpc>
                <a:spcPts val="3151"/>
              </a:lnSpc>
              <a:spcBef>
                <a:spcPct val="0"/>
              </a:spcBef>
            </a:pPr>
          </a:p>
        </p:txBody>
      </p:sp>
      <p:sp>
        <p:nvSpPr>
          <p:cNvPr name="Freeform 20" id="20"/>
          <p:cNvSpPr/>
          <p:nvPr/>
        </p:nvSpPr>
        <p:spPr>
          <a:xfrm flipH="false" flipV="false" rot="0">
            <a:off x="12361663" y="4898126"/>
            <a:ext cx="4073652" cy="4114800"/>
          </a:xfrm>
          <a:custGeom>
            <a:avLst/>
            <a:gdLst/>
            <a:ahLst/>
            <a:cxnLst/>
            <a:rect r="r" b="b" t="t" l="l"/>
            <a:pathLst>
              <a:path h="4114800" w="4073652">
                <a:moveTo>
                  <a:pt x="0" y="0"/>
                </a:moveTo>
                <a:lnTo>
                  <a:pt x="4073652" y="0"/>
                </a:lnTo>
                <a:lnTo>
                  <a:pt x="407365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1" id="21"/>
          <p:cNvSpPr txBox="true"/>
          <p:nvPr/>
        </p:nvSpPr>
        <p:spPr>
          <a:xfrm rot="0">
            <a:off x="7503099" y="5985195"/>
            <a:ext cx="1003072" cy="262804"/>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Accuracy</a:t>
            </a:r>
          </a:p>
        </p:txBody>
      </p:sp>
      <p:sp>
        <p:nvSpPr>
          <p:cNvPr name="TextBox 22" id="22"/>
          <p:cNvSpPr txBox="true"/>
          <p:nvPr/>
        </p:nvSpPr>
        <p:spPr>
          <a:xfrm rot="0">
            <a:off x="7503099" y="8463925"/>
            <a:ext cx="1003072" cy="262804"/>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F1-Score</a:t>
            </a:r>
          </a:p>
        </p:txBody>
      </p:sp>
      <p:sp>
        <p:nvSpPr>
          <p:cNvPr name="TextBox 23" id="23"/>
          <p:cNvSpPr txBox="true"/>
          <p:nvPr/>
        </p:nvSpPr>
        <p:spPr>
          <a:xfrm rot="0">
            <a:off x="7503099" y="6818886"/>
            <a:ext cx="1003072" cy="262804"/>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Macro Avg</a:t>
            </a:r>
          </a:p>
        </p:txBody>
      </p:sp>
      <p:sp>
        <p:nvSpPr>
          <p:cNvPr name="TextBox 24" id="24"/>
          <p:cNvSpPr txBox="true"/>
          <p:nvPr/>
        </p:nvSpPr>
        <p:spPr>
          <a:xfrm rot="0">
            <a:off x="7503099" y="7510315"/>
            <a:ext cx="1003072" cy="524985"/>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Weighted Avg</a:t>
            </a:r>
          </a:p>
        </p:txBody>
      </p:sp>
      <p:sp>
        <p:nvSpPr>
          <p:cNvPr name="TextBox 25" id="25"/>
          <p:cNvSpPr txBox="true"/>
          <p:nvPr/>
        </p:nvSpPr>
        <p:spPr>
          <a:xfrm rot="0">
            <a:off x="7503099" y="5038801"/>
            <a:ext cx="1003072" cy="524985"/>
          </a:xfrm>
          <a:prstGeom prst="rect">
            <a:avLst/>
          </a:prstGeom>
        </p:spPr>
        <p:txBody>
          <a:bodyPr anchor="t" rtlCol="false" tIns="0" lIns="0" bIns="0" rIns="0">
            <a:spAutoFit/>
          </a:bodyPr>
          <a:lstStyle/>
          <a:p>
            <a:pPr algn="l">
              <a:lnSpc>
                <a:spcPts val="2065"/>
              </a:lnSpc>
            </a:pPr>
            <a:r>
              <a:rPr lang="en-US" sz="1475">
                <a:solidFill>
                  <a:srgbClr val="FFFFFF"/>
                </a:solidFill>
                <a:latin typeface="Poppins"/>
                <a:ea typeface="Poppins"/>
                <a:cs typeface="Poppins"/>
                <a:sym typeface="Poppins"/>
              </a:rPr>
              <a:t>Support</a:t>
            </a:r>
          </a:p>
          <a:p>
            <a:pPr algn="l">
              <a:lnSpc>
                <a:spcPts val="2065"/>
              </a:lnSpc>
              <a:spcBef>
                <a:spcPct val="0"/>
              </a:spcBef>
            </a:pPr>
            <a:r>
              <a:rPr lang="en-US" sz="1475">
                <a:solidFill>
                  <a:srgbClr val="FFFFFF"/>
                </a:solidFill>
                <a:latin typeface="Poppins"/>
                <a:ea typeface="Poppins"/>
                <a:cs typeface="Poppins"/>
                <a:sym typeface="Poppins"/>
              </a:rPr>
              <a:t>(Data len)</a:t>
            </a:r>
          </a:p>
        </p:txBody>
      </p:sp>
      <p:sp>
        <p:nvSpPr>
          <p:cNvPr name="TextBox 26" id="26"/>
          <p:cNvSpPr txBox="true"/>
          <p:nvPr/>
        </p:nvSpPr>
        <p:spPr>
          <a:xfrm rot="0">
            <a:off x="12555027" y="5985195"/>
            <a:ext cx="1003072" cy="262804"/>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Accuracy</a:t>
            </a:r>
          </a:p>
        </p:txBody>
      </p:sp>
      <p:sp>
        <p:nvSpPr>
          <p:cNvPr name="TextBox 27" id="27"/>
          <p:cNvSpPr txBox="true"/>
          <p:nvPr/>
        </p:nvSpPr>
        <p:spPr>
          <a:xfrm rot="0">
            <a:off x="12555027" y="8463925"/>
            <a:ext cx="1003072" cy="262804"/>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F1-Score</a:t>
            </a:r>
          </a:p>
        </p:txBody>
      </p:sp>
      <p:sp>
        <p:nvSpPr>
          <p:cNvPr name="TextBox 28" id="28"/>
          <p:cNvSpPr txBox="true"/>
          <p:nvPr/>
        </p:nvSpPr>
        <p:spPr>
          <a:xfrm rot="0">
            <a:off x="12555027" y="6818886"/>
            <a:ext cx="1003072" cy="262804"/>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Macro Avg</a:t>
            </a:r>
          </a:p>
        </p:txBody>
      </p:sp>
      <p:sp>
        <p:nvSpPr>
          <p:cNvPr name="TextBox 29" id="29"/>
          <p:cNvSpPr txBox="true"/>
          <p:nvPr/>
        </p:nvSpPr>
        <p:spPr>
          <a:xfrm rot="0">
            <a:off x="12555027" y="7510315"/>
            <a:ext cx="1003072" cy="524985"/>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Weighted Avg</a:t>
            </a:r>
          </a:p>
        </p:txBody>
      </p:sp>
      <p:sp>
        <p:nvSpPr>
          <p:cNvPr name="TextBox 30" id="30"/>
          <p:cNvSpPr txBox="true"/>
          <p:nvPr/>
        </p:nvSpPr>
        <p:spPr>
          <a:xfrm rot="0">
            <a:off x="12555027" y="5038801"/>
            <a:ext cx="1003072" cy="524985"/>
          </a:xfrm>
          <a:prstGeom prst="rect">
            <a:avLst/>
          </a:prstGeom>
        </p:spPr>
        <p:txBody>
          <a:bodyPr anchor="t" rtlCol="false" tIns="0" lIns="0" bIns="0" rIns="0">
            <a:spAutoFit/>
          </a:bodyPr>
          <a:lstStyle/>
          <a:p>
            <a:pPr algn="l">
              <a:lnSpc>
                <a:spcPts val="2065"/>
              </a:lnSpc>
            </a:pPr>
            <a:r>
              <a:rPr lang="en-US" sz="1475">
                <a:solidFill>
                  <a:srgbClr val="FFFFFF"/>
                </a:solidFill>
                <a:latin typeface="Poppins"/>
                <a:ea typeface="Poppins"/>
                <a:cs typeface="Poppins"/>
                <a:sym typeface="Poppins"/>
              </a:rPr>
              <a:t>Support</a:t>
            </a:r>
          </a:p>
          <a:p>
            <a:pPr algn="l">
              <a:lnSpc>
                <a:spcPts val="2065"/>
              </a:lnSpc>
              <a:spcBef>
                <a:spcPct val="0"/>
              </a:spcBef>
            </a:pPr>
            <a:r>
              <a:rPr lang="en-US" sz="1475">
                <a:solidFill>
                  <a:srgbClr val="FFFFFF"/>
                </a:solidFill>
                <a:latin typeface="Poppins"/>
                <a:ea typeface="Poppins"/>
                <a:cs typeface="Poppins"/>
                <a:sym typeface="Poppins"/>
              </a:rPr>
              <a:t>(Data len)</a:t>
            </a:r>
          </a:p>
        </p:txBody>
      </p:sp>
      <p:grpSp>
        <p:nvGrpSpPr>
          <p:cNvPr name="Group 31" id="31"/>
          <p:cNvGrpSpPr/>
          <p:nvPr/>
        </p:nvGrpSpPr>
        <p:grpSpPr>
          <a:xfrm rot="0">
            <a:off x="7334470" y="4058022"/>
            <a:ext cx="3895502" cy="733595"/>
            <a:chOff x="0" y="0"/>
            <a:chExt cx="2099064" cy="395293"/>
          </a:xfrm>
        </p:grpSpPr>
        <p:sp>
          <p:nvSpPr>
            <p:cNvPr name="Freeform 32" id="32"/>
            <p:cNvSpPr/>
            <p:nvPr/>
          </p:nvSpPr>
          <p:spPr>
            <a:xfrm flipH="false" flipV="false" rot="0">
              <a:off x="0" y="0"/>
              <a:ext cx="2099064" cy="395293"/>
            </a:xfrm>
            <a:custGeom>
              <a:avLst/>
              <a:gdLst/>
              <a:ahLst/>
              <a:cxnLst/>
              <a:rect r="r" b="b" t="t" l="l"/>
              <a:pathLst>
                <a:path h="395293" w="2099064">
                  <a:moveTo>
                    <a:pt x="111294" y="0"/>
                  </a:moveTo>
                  <a:lnTo>
                    <a:pt x="1987769" y="0"/>
                  </a:lnTo>
                  <a:cubicBezTo>
                    <a:pt x="2049236" y="0"/>
                    <a:pt x="2099064" y="49828"/>
                    <a:pt x="2099064" y="111294"/>
                  </a:cubicBezTo>
                  <a:lnTo>
                    <a:pt x="2099064" y="283998"/>
                  </a:lnTo>
                  <a:cubicBezTo>
                    <a:pt x="2099064" y="345464"/>
                    <a:pt x="2049236" y="395293"/>
                    <a:pt x="1987769" y="395293"/>
                  </a:cubicBezTo>
                  <a:lnTo>
                    <a:pt x="111294" y="395293"/>
                  </a:lnTo>
                  <a:cubicBezTo>
                    <a:pt x="81777" y="395293"/>
                    <a:pt x="53469" y="383567"/>
                    <a:pt x="32597" y="362695"/>
                  </a:cubicBezTo>
                  <a:cubicBezTo>
                    <a:pt x="11726" y="341824"/>
                    <a:pt x="0" y="313515"/>
                    <a:pt x="0" y="283998"/>
                  </a:cubicBezTo>
                  <a:lnTo>
                    <a:pt x="0" y="111294"/>
                  </a:lnTo>
                  <a:cubicBezTo>
                    <a:pt x="0" y="49828"/>
                    <a:pt x="49828" y="0"/>
                    <a:pt x="111294"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33" id="33"/>
            <p:cNvSpPr txBox="true"/>
            <p:nvPr/>
          </p:nvSpPr>
          <p:spPr>
            <a:xfrm>
              <a:off x="0" y="-66675"/>
              <a:ext cx="2099064" cy="461968"/>
            </a:xfrm>
            <a:prstGeom prst="rect">
              <a:avLst/>
            </a:prstGeom>
          </p:spPr>
          <p:txBody>
            <a:bodyPr anchor="ctr" rtlCol="false" tIns="50800" lIns="50800" bIns="50800" rIns="50800"/>
            <a:lstStyle/>
            <a:p>
              <a:pPr algn="ctr">
                <a:lnSpc>
                  <a:spcPts val="3151"/>
                </a:lnSpc>
              </a:pPr>
            </a:p>
          </p:txBody>
        </p:sp>
      </p:grpSp>
      <p:sp>
        <p:nvSpPr>
          <p:cNvPr name="TextBox 34" id="34"/>
          <p:cNvSpPr txBox="true"/>
          <p:nvPr/>
        </p:nvSpPr>
        <p:spPr>
          <a:xfrm rot="0">
            <a:off x="7829043" y="4195800"/>
            <a:ext cx="2906357" cy="410414"/>
          </a:xfrm>
          <a:prstGeom prst="rect">
            <a:avLst/>
          </a:prstGeom>
        </p:spPr>
        <p:txBody>
          <a:bodyPr anchor="t" rtlCol="false" tIns="0" lIns="0" bIns="0" rIns="0">
            <a:spAutoFit/>
          </a:bodyPr>
          <a:lstStyle/>
          <a:p>
            <a:pPr algn="l">
              <a:lnSpc>
                <a:spcPts val="3354"/>
              </a:lnSpc>
            </a:pPr>
            <a:r>
              <a:rPr lang="en-US" sz="2396" spc="-105">
                <a:solidFill>
                  <a:srgbClr val="FFFFFF"/>
                </a:solidFill>
                <a:latin typeface="Open Sauce"/>
                <a:ea typeface="Open Sauce"/>
                <a:cs typeface="Open Sauce"/>
                <a:sym typeface="Open Sauce"/>
              </a:rPr>
              <a:t>Training Data (Overfit)</a:t>
            </a:r>
          </a:p>
        </p:txBody>
      </p:sp>
      <p:grpSp>
        <p:nvGrpSpPr>
          <p:cNvPr name="Group 35" id="35"/>
          <p:cNvGrpSpPr/>
          <p:nvPr/>
        </p:nvGrpSpPr>
        <p:grpSpPr>
          <a:xfrm rot="0">
            <a:off x="12450739" y="4035179"/>
            <a:ext cx="3895502" cy="733595"/>
            <a:chOff x="0" y="0"/>
            <a:chExt cx="2099064" cy="395293"/>
          </a:xfrm>
        </p:grpSpPr>
        <p:sp>
          <p:nvSpPr>
            <p:cNvPr name="Freeform 36" id="36"/>
            <p:cNvSpPr/>
            <p:nvPr/>
          </p:nvSpPr>
          <p:spPr>
            <a:xfrm flipH="false" flipV="false" rot="0">
              <a:off x="0" y="0"/>
              <a:ext cx="2099064" cy="395293"/>
            </a:xfrm>
            <a:custGeom>
              <a:avLst/>
              <a:gdLst/>
              <a:ahLst/>
              <a:cxnLst/>
              <a:rect r="r" b="b" t="t" l="l"/>
              <a:pathLst>
                <a:path h="395293" w="2099064">
                  <a:moveTo>
                    <a:pt x="111294" y="0"/>
                  </a:moveTo>
                  <a:lnTo>
                    <a:pt x="1987769" y="0"/>
                  </a:lnTo>
                  <a:cubicBezTo>
                    <a:pt x="2049236" y="0"/>
                    <a:pt x="2099064" y="49828"/>
                    <a:pt x="2099064" y="111294"/>
                  </a:cubicBezTo>
                  <a:lnTo>
                    <a:pt x="2099064" y="283998"/>
                  </a:lnTo>
                  <a:cubicBezTo>
                    <a:pt x="2099064" y="345464"/>
                    <a:pt x="2049236" y="395293"/>
                    <a:pt x="1987769" y="395293"/>
                  </a:cubicBezTo>
                  <a:lnTo>
                    <a:pt x="111294" y="395293"/>
                  </a:lnTo>
                  <a:cubicBezTo>
                    <a:pt x="81777" y="395293"/>
                    <a:pt x="53469" y="383567"/>
                    <a:pt x="32597" y="362695"/>
                  </a:cubicBezTo>
                  <a:cubicBezTo>
                    <a:pt x="11726" y="341824"/>
                    <a:pt x="0" y="313515"/>
                    <a:pt x="0" y="283998"/>
                  </a:cubicBezTo>
                  <a:lnTo>
                    <a:pt x="0" y="111294"/>
                  </a:lnTo>
                  <a:cubicBezTo>
                    <a:pt x="0" y="49828"/>
                    <a:pt x="49828" y="0"/>
                    <a:pt x="111294"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37" id="37"/>
            <p:cNvSpPr txBox="true"/>
            <p:nvPr/>
          </p:nvSpPr>
          <p:spPr>
            <a:xfrm>
              <a:off x="0" y="-66675"/>
              <a:ext cx="2099064" cy="461968"/>
            </a:xfrm>
            <a:prstGeom prst="rect">
              <a:avLst/>
            </a:prstGeom>
          </p:spPr>
          <p:txBody>
            <a:bodyPr anchor="ctr" rtlCol="false" tIns="50800" lIns="50800" bIns="50800" rIns="50800"/>
            <a:lstStyle/>
            <a:p>
              <a:pPr algn="ctr">
                <a:lnSpc>
                  <a:spcPts val="3151"/>
                </a:lnSpc>
              </a:pPr>
            </a:p>
          </p:txBody>
        </p:sp>
      </p:grpSp>
      <p:sp>
        <p:nvSpPr>
          <p:cNvPr name="TextBox 38" id="38"/>
          <p:cNvSpPr txBox="true"/>
          <p:nvPr/>
        </p:nvSpPr>
        <p:spPr>
          <a:xfrm rot="0">
            <a:off x="13439883" y="4150113"/>
            <a:ext cx="2906357" cy="410414"/>
          </a:xfrm>
          <a:prstGeom prst="rect">
            <a:avLst/>
          </a:prstGeom>
        </p:spPr>
        <p:txBody>
          <a:bodyPr anchor="t" rtlCol="false" tIns="0" lIns="0" bIns="0" rIns="0">
            <a:spAutoFit/>
          </a:bodyPr>
          <a:lstStyle/>
          <a:p>
            <a:pPr algn="l">
              <a:lnSpc>
                <a:spcPts val="3354"/>
              </a:lnSpc>
            </a:pPr>
            <a:r>
              <a:rPr lang="en-US" sz="2396" spc="-105">
                <a:solidFill>
                  <a:srgbClr val="FFFFFF"/>
                </a:solidFill>
                <a:latin typeface="Open Sauce"/>
                <a:ea typeface="Open Sauce"/>
                <a:cs typeface="Open Sauce"/>
                <a:sym typeface="Open Sauce"/>
              </a:rPr>
              <a:t>Testing Data</a:t>
            </a:r>
          </a:p>
        </p:txBody>
      </p:sp>
      <p:sp>
        <p:nvSpPr>
          <p:cNvPr name="TextBox 39" id="39"/>
          <p:cNvSpPr txBox="true"/>
          <p:nvPr/>
        </p:nvSpPr>
        <p:spPr>
          <a:xfrm rot="0">
            <a:off x="8896755" y="5873425"/>
            <a:ext cx="1760077"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1.0</a:t>
            </a:r>
          </a:p>
        </p:txBody>
      </p:sp>
      <p:sp>
        <p:nvSpPr>
          <p:cNvPr name="TextBox 40" id="40"/>
          <p:cNvSpPr txBox="true"/>
          <p:nvPr/>
        </p:nvSpPr>
        <p:spPr>
          <a:xfrm rot="0">
            <a:off x="8896755" y="5058121"/>
            <a:ext cx="1586160"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241</a:t>
            </a:r>
          </a:p>
        </p:txBody>
      </p:sp>
      <p:sp>
        <p:nvSpPr>
          <p:cNvPr name="TextBox 41" id="41"/>
          <p:cNvSpPr txBox="true"/>
          <p:nvPr/>
        </p:nvSpPr>
        <p:spPr>
          <a:xfrm rot="0">
            <a:off x="8896755" y="6693145"/>
            <a:ext cx="1760077"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1.0</a:t>
            </a:r>
          </a:p>
        </p:txBody>
      </p:sp>
      <p:sp>
        <p:nvSpPr>
          <p:cNvPr name="TextBox 42" id="42"/>
          <p:cNvSpPr txBox="true"/>
          <p:nvPr/>
        </p:nvSpPr>
        <p:spPr>
          <a:xfrm rot="0">
            <a:off x="8896755" y="7512864"/>
            <a:ext cx="1760077"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1.0</a:t>
            </a:r>
          </a:p>
        </p:txBody>
      </p:sp>
      <p:sp>
        <p:nvSpPr>
          <p:cNvPr name="TextBox 43" id="43"/>
          <p:cNvSpPr txBox="true"/>
          <p:nvPr/>
        </p:nvSpPr>
        <p:spPr>
          <a:xfrm rot="0">
            <a:off x="8896755" y="8332583"/>
            <a:ext cx="1760077"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1.00</a:t>
            </a:r>
          </a:p>
        </p:txBody>
      </p:sp>
      <p:sp>
        <p:nvSpPr>
          <p:cNvPr name="TextBox 44" id="44"/>
          <p:cNvSpPr txBox="true"/>
          <p:nvPr/>
        </p:nvSpPr>
        <p:spPr>
          <a:xfrm rot="0">
            <a:off x="13892090" y="5058121"/>
            <a:ext cx="1586160"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61</a:t>
            </a:r>
          </a:p>
        </p:txBody>
      </p:sp>
      <p:sp>
        <p:nvSpPr>
          <p:cNvPr name="TextBox 45" id="45"/>
          <p:cNvSpPr txBox="true"/>
          <p:nvPr/>
        </p:nvSpPr>
        <p:spPr>
          <a:xfrm rot="0">
            <a:off x="13892090" y="5873425"/>
            <a:ext cx="1586160" cy="457835"/>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0.75</a:t>
            </a:r>
          </a:p>
        </p:txBody>
      </p:sp>
      <p:sp>
        <p:nvSpPr>
          <p:cNvPr name="TextBox 46" id="46"/>
          <p:cNvSpPr txBox="true"/>
          <p:nvPr/>
        </p:nvSpPr>
        <p:spPr>
          <a:xfrm rot="0">
            <a:off x="13892090" y="6688729"/>
            <a:ext cx="1586160" cy="457835"/>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0.75</a:t>
            </a:r>
          </a:p>
        </p:txBody>
      </p:sp>
      <p:sp>
        <p:nvSpPr>
          <p:cNvPr name="TextBox 47" id="47"/>
          <p:cNvSpPr txBox="true"/>
          <p:nvPr/>
        </p:nvSpPr>
        <p:spPr>
          <a:xfrm rot="0">
            <a:off x="13892090" y="7504033"/>
            <a:ext cx="1586160" cy="457835"/>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0.75</a:t>
            </a:r>
          </a:p>
        </p:txBody>
      </p:sp>
      <p:sp>
        <p:nvSpPr>
          <p:cNvPr name="TextBox 48" id="48"/>
          <p:cNvSpPr txBox="true"/>
          <p:nvPr/>
        </p:nvSpPr>
        <p:spPr>
          <a:xfrm rot="0">
            <a:off x="13892090" y="8319337"/>
            <a:ext cx="1586160" cy="457835"/>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0.737</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803986" y="1986280"/>
            <a:ext cx="16773352" cy="7480942"/>
            <a:chOff x="0" y="0"/>
            <a:chExt cx="4417673" cy="1970289"/>
          </a:xfrm>
        </p:grpSpPr>
        <p:sp>
          <p:nvSpPr>
            <p:cNvPr name="Freeform 3" id="3"/>
            <p:cNvSpPr/>
            <p:nvPr/>
          </p:nvSpPr>
          <p:spPr>
            <a:xfrm flipH="false" flipV="false" rot="0">
              <a:off x="0" y="0"/>
              <a:ext cx="4417673" cy="1970289"/>
            </a:xfrm>
            <a:custGeom>
              <a:avLst/>
              <a:gdLst/>
              <a:ahLst/>
              <a:cxnLst/>
              <a:rect r="r" b="b" t="t" l="l"/>
              <a:pathLst>
                <a:path h="1970289" w="4417673">
                  <a:moveTo>
                    <a:pt x="25847" y="0"/>
                  </a:moveTo>
                  <a:lnTo>
                    <a:pt x="4391826" y="0"/>
                  </a:lnTo>
                  <a:cubicBezTo>
                    <a:pt x="4406101" y="0"/>
                    <a:pt x="4417673" y="11572"/>
                    <a:pt x="4417673" y="25847"/>
                  </a:cubicBezTo>
                  <a:lnTo>
                    <a:pt x="4417673" y="1944442"/>
                  </a:lnTo>
                  <a:cubicBezTo>
                    <a:pt x="4417673" y="1951297"/>
                    <a:pt x="4414950" y="1957872"/>
                    <a:pt x="4410103" y="1962719"/>
                  </a:cubicBezTo>
                  <a:cubicBezTo>
                    <a:pt x="4405255" y="1967566"/>
                    <a:pt x="4398681" y="1970289"/>
                    <a:pt x="4391826" y="1970289"/>
                  </a:cubicBezTo>
                  <a:lnTo>
                    <a:pt x="25847" y="1970289"/>
                  </a:lnTo>
                  <a:cubicBezTo>
                    <a:pt x="11572" y="1970289"/>
                    <a:pt x="0" y="1958717"/>
                    <a:pt x="0" y="1944442"/>
                  </a:cubicBezTo>
                  <a:lnTo>
                    <a:pt x="0" y="25847"/>
                  </a:lnTo>
                  <a:cubicBezTo>
                    <a:pt x="0" y="18992"/>
                    <a:pt x="2723" y="12418"/>
                    <a:pt x="7571" y="7571"/>
                  </a:cubicBezTo>
                  <a:cubicBezTo>
                    <a:pt x="12418" y="2723"/>
                    <a:pt x="18992" y="0"/>
                    <a:pt x="25847" y="0"/>
                  </a:cubicBezTo>
                  <a:close/>
                </a:path>
              </a:pathLst>
            </a:custGeom>
            <a:gradFill rotWithShape="true">
              <a:gsLst>
                <a:gs pos="0">
                  <a:srgbClr val="000000">
                    <a:alpha val="78000"/>
                  </a:srgbClr>
                </a:gs>
                <a:gs pos="100000">
                  <a:srgbClr val="DDDDDD">
                    <a:alpha val="14820"/>
                  </a:srgbClr>
                </a:gs>
              </a:gsLst>
              <a:lin ang="2700000"/>
            </a:gradFill>
          </p:spPr>
        </p:sp>
        <p:sp>
          <p:nvSpPr>
            <p:cNvPr name="TextBox 4" id="4"/>
            <p:cNvSpPr txBox="true"/>
            <p:nvPr/>
          </p:nvSpPr>
          <p:spPr>
            <a:xfrm>
              <a:off x="0" y="-66675"/>
              <a:ext cx="4417673" cy="2036964"/>
            </a:xfrm>
            <a:prstGeom prst="rect">
              <a:avLst/>
            </a:prstGeom>
          </p:spPr>
          <p:txBody>
            <a:bodyPr anchor="ctr" rtlCol="false" tIns="50800" lIns="50800" bIns="50800" rIns="50800"/>
            <a:lstStyle/>
            <a:p>
              <a:pPr algn="ctr">
                <a:lnSpc>
                  <a:spcPts val="3151"/>
                </a:lnSpc>
              </a:pPr>
            </a:p>
          </p:txBody>
        </p:sp>
      </p:grpSp>
      <p:grpSp>
        <p:nvGrpSpPr>
          <p:cNvPr name="Group 5" id="5"/>
          <p:cNvGrpSpPr/>
          <p:nvPr/>
        </p:nvGrpSpPr>
        <p:grpSpPr>
          <a:xfrm rot="0">
            <a:off x="803986" y="1986280"/>
            <a:ext cx="16773352" cy="1500877"/>
            <a:chOff x="0" y="0"/>
            <a:chExt cx="4417673" cy="395293"/>
          </a:xfrm>
        </p:grpSpPr>
        <p:sp>
          <p:nvSpPr>
            <p:cNvPr name="Freeform 6" id="6"/>
            <p:cNvSpPr/>
            <p:nvPr/>
          </p:nvSpPr>
          <p:spPr>
            <a:xfrm flipH="false" flipV="false" rot="0">
              <a:off x="0" y="0"/>
              <a:ext cx="4417673" cy="395293"/>
            </a:xfrm>
            <a:custGeom>
              <a:avLst/>
              <a:gdLst/>
              <a:ahLst/>
              <a:cxnLst/>
              <a:rect r="r" b="b" t="t" l="l"/>
              <a:pathLst>
                <a:path h="395293" w="4417673">
                  <a:moveTo>
                    <a:pt x="25847" y="0"/>
                  </a:moveTo>
                  <a:lnTo>
                    <a:pt x="4391826" y="0"/>
                  </a:lnTo>
                  <a:cubicBezTo>
                    <a:pt x="4406101" y="0"/>
                    <a:pt x="4417673" y="11572"/>
                    <a:pt x="4417673" y="25847"/>
                  </a:cubicBezTo>
                  <a:lnTo>
                    <a:pt x="4417673" y="369445"/>
                  </a:lnTo>
                  <a:cubicBezTo>
                    <a:pt x="4417673" y="383720"/>
                    <a:pt x="4406101" y="395293"/>
                    <a:pt x="4391826" y="395293"/>
                  </a:cubicBezTo>
                  <a:lnTo>
                    <a:pt x="25847" y="395293"/>
                  </a:lnTo>
                  <a:cubicBezTo>
                    <a:pt x="18992" y="395293"/>
                    <a:pt x="12418" y="392569"/>
                    <a:pt x="7571" y="387722"/>
                  </a:cubicBezTo>
                  <a:cubicBezTo>
                    <a:pt x="2723" y="382875"/>
                    <a:pt x="0" y="376300"/>
                    <a:pt x="0" y="369445"/>
                  </a:cubicBezTo>
                  <a:lnTo>
                    <a:pt x="0" y="25847"/>
                  </a:lnTo>
                  <a:cubicBezTo>
                    <a:pt x="0" y="18992"/>
                    <a:pt x="2723" y="12418"/>
                    <a:pt x="7571" y="7571"/>
                  </a:cubicBezTo>
                  <a:cubicBezTo>
                    <a:pt x="12418" y="2723"/>
                    <a:pt x="18992" y="0"/>
                    <a:pt x="25847"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7" id="7"/>
            <p:cNvSpPr txBox="true"/>
            <p:nvPr/>
          </p:nvSpPr>
          <p:spPr>
            <a:xfrm>
              <a:off x="0" y="-66675"/>
              <a:ext cx="4417673" cy="461968"/>
            </a:xfrm>
            <a:prstGeom prst="rect">
              <a:avLst/>
            </a:prstGeom>
          </p:spPr>
          <p:txBody>
            <a:bodyPr anchor="ctr" rtlCol="false" tIns="50800" lIns="50800" bIns="50800" rIns="50800"/>
            <a:lstStyle/>
            <a:p>
              <a:pPr algn="ctr">
                <a:lnSpc>
                  <a:spcPts val="3151"/>
                </a:lnSpc>
              </a:pPr>
            </a:p>
          </p:txBody>
        </p:sp>
      </p:grpSp>
      <p:sp>
        <p:nvSpPr>
          <p:cNvPr name="Freeform 8" id="8"/>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075362" y="3862583"/>
            <a:ext cx="16230600" cy="5395717"/>
            <a:chOff x="0" y="0"/>
            <a:chExt cx="4274726" cy="1421094"/>
          </a:xfrm>
        </p:grpSpPr>
        <p:sp>
          <p:nvSpPr>
            <p:cNvPr name="Freeform 10" id="10"/>
            <p:cNvSpPr/>
            <p:nvPr/>
          </p:nvSpPr>
          <p:spPr>
            <a:xfrm flipH="false" flipV="false" rot="0">
              <a:off x="0" y="0"/>
              <a:ext cx="4274726" cy="1421094"/>
            </a:xfrm>
            <a:custGeom>
              <a:avLst/>
              <a:gdLst/>
              <a:ahLst/>
              <a:cxnLst/>
              <a:rect r="r" b="b" t="t" l="l"/>
              <a:pathLst>
                <a:path h="1421094" w="4274726">
                  <a:moveTo>
                    <a:pt x="24327" y="0"/>
                  </a:moveTo>
                  <a:lnTo>
                    <a:pt x="4250399" y="0"/>
                  </a:lnTo>
                  <a:cubicBezTo>
                    <a:pt x="4263834" y="0"/>
                    <a:pt x="4274726" y="10891"/>
                    <a:pt x="4274726" y="24327"/>
                  </a:cubicBezTo>
                  <a:lnTo>
                    <a:pt x="4274726" y="1396768"/>
                  </a:lnTo>
                  <a:cubicBezTo>
                    <a:pt x="4274726" y="1403219"/>
                    <a:pt x="4272163" y="1409407"/>
                    <a:pt x="4267601" y="1413969"/>
                  </a:cubicBezTo>
                  <a:cubicBezTo>
                    <a:pt x="4263039" y="1418531"/>
                    <a:pt x="4256851" y="1421094"/>
                    <a:pt x="4250399" y="1421094"/>
                  </a:cubicBezTo>
                  <a:lnTo>
                    <a:pt x="24327" y="1421094"/>
                  </a:lnTo>
                  <a:cubicBezTo>
                    <a:pt x="10891" y="1421094"/>
                    <a:pt x="0" y="1410203"/>
                    <a:pt x="0" y="1396768"/>
                  </a:cubicBezTo>
                  <a:lnTo>
                    <a:pt x="0" y="24327"/>
                  </a:lnTo>
                  <a:cubicBezTo>
                    <a:pt x="0" y="10891"/>
                    <a:pt x="10891" y="0"/>
                    <a:pt x="24327" y="0"/>
                  </a:cubicBezTo>
                  <a:close/>
                </a:path>
              </a:pathLst>
            </a:custGeom>
            <a:solidFill>
              <a:srgbClr val="000000">
                <a:alpha val="0"/>
              </a:srgbClr>
            </a:solidFill>
            <a:ln w="38100" cap="rnd">
              <a:solidFill>
                <a:srgbClr val="FFFFFF"/>
              </a:solidFill>
              <a:prstDash val="solid"/>
              <a:round/>
            </a:ln>
          </p:spPr>
        </p:sp>
        <p:sp>
          <p:nvSpPr>
            <p:cNvPr name="TextBox 11" id="11"/>
            <p:cNvSpPr txBox="true"/>
            <p:nvPr/>
          </p:nvSpPr>
          <p:spPr>
            <a:xfrm>
              <a:off x="0" y="-66675"/>
              <a:ext cx="4274726" cy="1487769"/>
            </a:xfrm>
            <a:prstGeom prst="rect">
              <a:avLst/>
            </a:prstGeom>
          </p:spPr>
          <p:txBody>
            <a:bodyPr anchor="ctr" rtlCol="false" tIns="50800" lIns="50800" bIns="50800" rIns="50800"/>
            <a:lstStyle/>
            <a:p>
              <a:pPr algn="ctr">
                <a:lnSpc>
                  <a:spcPts val="3151"/>
                </a:lnSpc>
              </a:pPr>
            </a:p>
          </p:txBody>
        </p:sp>
      </p:grpSp>
      <p:sp>
        <p:nvSpPr>
          <p:cNvPr name="Freeform 12" id="12"/>
          <p:cNvSpPr/>
          <p:nvPr/>
        </p:nvSpPr>
        <p:spPr>
          <a:xfrm flipH="false" flipV="false" rot="0">
            <a:off x="7334470" y="4898126"/>
            <a:ext cx="4073652" cy="4114800"/>
          </a:xfrm>
          <a:custGeom>
            <a:avLst/>
            <a:gdLst/>
            <a:ahLst/>
            <a:cxnLst/>
            <a:rect r="r" b="b" t="t" l="l"/>
            <a:pathLst>
              <a:path h="4114800" w="4073652">
                <a:moveTo>
                  <a:pt x="0" y="0"/>
                </a:moveTo>
                <a:lnTo>
                  <a:pt x="4073652" y="0"/>
                </a:lnTo>
                <a:lnTo>
                  <a:pt x="407365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9144000" y="841660"/>
            <a:ext cx="1662550"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Home</a:t>
            </a:r>
          </a:p>
        </p:txBody>
      </p:sp>
      <p:sp>
        <p:nvSpPr>
          <p:cNvPr name="TextBox 14" id="14"/>
          <p:cNvSpPr txBox="true"/>
          <p:nvPr/>
        </p:nvSpPr>
        <p:spPr>
          <a:xfrm rot="0">
            <a:off x="11408122" y="843874"/>
            <a:ext cx="1907082" cy="409541"/>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About</a:t>
            </a:r>
          </a:p>
        </p:txBody>
      </p:sp>
      <p:sp>
        <p:nvSpPr>
          <p:cNvPr name="TextBox 15" id="15"/>
          <p:cNvSpPr txBox="true"/>
          <p:nvPr/>
        </p:nvSpPr>
        <p:spPr>
          <a:xfrm rot="0">
            <a:off x="13726729" y="819695"/>
            <a:ext cx="1916881" cy="409541"/>
          </a:xfrm>
          <a:prstGeom prst="rect">
            <a:avLst/>
          </a:prstGeom>
        </p:spPr>
        <p:txBody>
          <a:bodyPr anchor="t" rtlCol="false" tIns="0" lIns="0" bIns="0" rIns="0">
            <a:spAutoFit/>
          </a:bodyPr>
          <a:lstStyle/>
          <a:p>
            <a:pPr algn="ctr" marL="0" indent="0" lvl="0">
              <a:lnSpc>
                <a:spcPts val="3151"/>
              </a:lnSpc>
              <a:spcBef>
                <a:spcPct val="0"/>
              </a:spcBef>
            </a:pPr>
            <a:r>
              <a:rPr lang="en-US" b="true" sz="2251">
                <a:solidFill>
                  <a:srgbClr val="FFFFFF"/>
                </a:solidFill>
                <a:latin typeface="Poppins Bold"/>
                <a:ea typeface="Poppins Bold"/>
                <a:cs typeface="Poppins Bold"/>
                <a:sym typeface="Poppins Bold"/>
              </a:rPr>
              <a:t>Content</a:t>
            </a:r>
          </a:p>
        </p:txBody>
      </p:sp>
      <p:sp>
        <p:nvSpPr>
          <p:cNvPr name="TextBox 16" id="16"/>
          <p:cNvSpPr txBox="true"/>
          <p:nvPr/>
        </p:nvSpPr>
        <p:spPr>
          <a:xfrm rot="0">
            <a:off x="15034325" y="841660"/>
            <a:ext cx="2224975"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Others</a:t>
            </a:r>
          </a:p>
        </p:txBody>
      </p:sp>
      <p:sp>
        <p:nvSpPr>
          <p:cNvPr name="TextBox 17" id="17"/>
          <p:cNvSpPr txBox="true"/>
          <p:nvPr/>
        </p:nvSpPr>
        <p:spPr>
          <a:xfrm rot="0">
            <a:off x="1363845" y="2255079"/>
            <a:ext cx="16924155" cy="827963"/>
          </a:xfrm>
          <a:prstGeom prst="rect">
            <a:avLst/>
          </a:prstGeom>
        </p:spPr>
        <p:txBody>
          <a:bodyPr anchor="t" rtlCol="false" tIns="0" lIns="0" bIns="0" rIns="0">
            <a:spAutoFit/>
          </a:bodyPr>
          <a:lstStyle/>
          <a:p>
            <a:pPr algn="l">
              <a:lnSpc>
                <a:spcPts val="6863"/>
              </a:lnSpc>
            </a:pPr>
            <a:r>
              <a:rPr lang="en-US" sz="4902" spc="-215">
                <a:solidFill>
                  <a:srgbClr val="FFFFFF"/>
                </a:solidFill>
                <a:latin typeface="Open Sauce"/>
                <a:ea typeface="Open Sauce"/>
                <a:cs typeface="Open Sauce"/>
                <a:sym typeface="Open Sauce"/>
              </a:rPr>
              <a:t>XGBoost</a:t>
            </a:r>
          </a:p>
        </p:txBody>
      </p:sp>
      <p:sp>
        <p:nvSpPr>
          <p:cNvPr name="TextBox 18" id="18"/>
          <p:cNvSpPr txBox="true"/>
          <p:nvPr/>
        </p:nvSpPr>
        <p:spPr>
          <a:xfrm rot="0">
            <a:off x="1363845" y="758572"/>
            <a:ext cx="2979060" cy="494847"/>
          </a:xfrm>
          <a:prstGeom prst="rect">
            <a:avLst/>
          </a:prstGeom>
        </p:spPr>
        <p:txBody>
          <a:bodyPr anchor="t" rtlCol="false" tIns="0" lIns="0" bIns="0" rIns="0">
            <a:spAutoFit/>
          </a:bodyPr>
          <a:lstStyle/>
          <a:p>
            <a:pPr algn="l">
              <a:lnSpc>
                <a:spcPts val="3762"/>
              </a:lnSpc>
              <a:spcBef>
                <a:spcPct val="0"/>
              </a:spcBef>
            </a:pPr>
            <a:r>
              <a:rPr lang="en-US" b="true" sz="2687" spc="-120">
                <a:solidFill>
                  <a:srgbClr val="FFFFFF"/>
                </a:solidFill>
                <a:latin typeface="Telegraf Bold"/>
                <a:ea typeface="Telegraf Bold"/>
                <a:cs typeface="Telegraf Bold"/>
                <a:sym typeface="Telegraf Bold"/>
              </a:rPr>
              <a:t>Portfolio</a:t>
            </a:r>
          </a:p>
        </p:txBody>
      </p:sp>
      <p:sp>
        <p:nvSpPr>
          <p:cNvPr name="TextBox 19" id="19"/>
          <p:cNvSpPr txBox="true"/>
          <p:nvPr/>
        </p:nvSpPr>
        <p:spPr>
          <a:xfrm rot="0">
            <a:off x="1363845" y="4117017"/>
            <a:ext cx="5814849" cy="5210283"/>
          </a:xfrm>
          <a:prstGeom prst="rect">
            <a:avLst/>
          </a:prstGeom>
        </p:spPr>
        <p:txBody>
          <a:bodyPr anchor="t" rtlCol="false" tIns="0" lIns="0" bIns="0" rIns="0">
            <a:spAutoFit/>
          </a:bodyPr>
          <a:lstStyle/>
          <a:p>
            <a:pPr algn="l">
              <a:lnSpc>
                <a:spcPts val="3151"/>
              </a:lnSpc>
            </a:pPr>
            <a:r>
              <a:rPr lang="en-US" sz="2251">
                <a:solidFill>
                  <a:srgbClr val="FFFFFF"/>
                </a:solidFill>
                <a:latin typeface="Poppins"/>
                <a:ea typeface="Poppins"/>
                <a:cs typeface="Poppins"/>
                <a:sym typeface="Poppins"/>
              </a:rPr>
              <a:t>xgboost = GradientBoostingClassifier()</a:t>
            </a:r>
          </a:p>
          <a:p>
            <a:pPr algn="l">
              <a:lnSpc>
                <a:spcPts val="3151"/>
              </a:lnSpc>
            </a:pPr>
            <a:r>
              <a:rPr lang="en-US" sz="2251">
                <a:solidFill>
                  <a:srgbClr val="FFFFFF"/>
                </a:solidFill>
                <a:latin typeface="Poppins"/>
                <a:ea typeface="Poppins"/>
                <a:cs typeface="Poppins"/>
                <a:sym typeface="Poppins"/>
              </a:rPr>
              <a:t>xgboost.fit(X_train, y_train)</a:t>
            </a:r>
          </a:p>
          <a:p>
            <a:pPr algn="l">
              <a:lnSpc>
                <a:spcPts val="3151"/>
              </a:lnSpc>
            </a:pPr>
            <a:r>
              <a:rPr lang="en-US" sz="2251">
                <a:solidFill>
                  <a:srgbClr val="FFFFFF"/>
                </a:solidFill>
                <a:latin typeface="Poppins"/>
                <a:ea typeface="Poppins"/>
                <a:cs typeface="Poppins"/>
                <a:sym typeface="Poppins"/>
              </a:rPr>
              <a:t>y_pred_train = xgboost.predict(X_train)</a:t>
            </a:r>
          </a:p>
          <a:p>
            <a:pPr algn="l">
              <a:lnSpc>
                <a:spcPts val="3151"/>
              </a:lnSpc>
              <a:spcBef>
                <a:spcPct val="0"/>
              </a:spcBef>
            </a:pPr>
            <a:r>
              <a:rPr lang="en-US" sz="2251">
                <a:solidFill>
                  <a:srgbClr val="FFFFFF"/>
                </a:solidFill>
                <a:latin typeface="Poppins"/>
                <a:ea typeface="Poppins"/>
                <a:cs typeface="Poppins"/>
                <a:sym typeface="Poppins"/>
              </a:rPr>
              <a:t>y_pred_test = xgboost.predict(X_test)</a:t>
            </a:r>
          </a:p>
          <a:p>
            <a:pPr algn="l">
              <a:lnSpc>
                <a:spcPts val="3151"/>
              </a:lnSpc>
              <a:spcBef>
                <a:spcPct val="0"/>
              </a:spcBef>
            </a:pPr>
          </a:p>
          <a:p>
            <a:pPr algn="l">
              <a:lnSpc>
                <a:spcPts val="3151"/>
              </a:lnSpc>
              <a:spcBef>
                <a:spcPct val="0"/>
              </a:spcBef>
            </a:pPr>
            <a:r>
              <a:rPr lang="en-US" sz="2251">
                <a:solidFill>
                  <a:srgbClr val="FFFFFF"/>
                </a:solidFill>
                <a:latin typeface="Poppins"/>
                <a:ea typeface="Poppins"/>
                <a:cs typeface="Poppins"/>
                <a:sym typeface="Poppins"/>
              </a:rPr>
              <a:t>classification_report(y_train, y_pred_train)</a:t>
            </a:r>
          </a:p>
          <a:p>
            <a:pPr algn="l">
              <a:lnSpc>
                <a:spcPts val="3151"/>
              </a:lnSpc>
              <a:spcBef>
                <a:spcPct val="0"/>
              </a:spcBef>
            </a:pPr>
            <a:r>
              <a:rPr lang="en-US" sz="2251">
                <a:solidFill>
                  <a:srgbClr val="FFFFFF"/>
                </a:solidFill>
                <a:latin typeface="Poppins"/>
                <a:ea typeface="Poppins"/>
                <a:cs typeface="Poppins"/>
                <a:sym typeface="Poppins"/>
              </a:rPr>
              <a:t>f1_score(y_train, y_pred_train)</a:t>
            </a:r>
          </a:p>
          <a:p>
            <a:pPr algn="l">
              <a:lnSpc>
                <a:spcPts val="3151"/>
              </a:lnSpc>
              <a:spcBef>
                <a:spcPct val="0"/>
              </a:spcBef>
            </a:pPr>
            <a:r>
              <a:rPr lang="en-US" sz="2251">
                <a:solidFill>
                  <a:srgbClr val="FFFFFF"/>
                </a:solidFill>
                <a:latin typeface="Poppins"/>
                <a:ea typeface="Poppins"/>
                <a:cs typeface="Poppins"/>
                <a:sym typeface="Poppins"/>
              </a:rPr>
              <a:t>classification_report(y_test, y_pred_test)</a:t>
            </a:r>
          </a:p>
          <a:p>
            <a:pPr algn="l">
              <a:lnSpc>
                <a:spcPts val="3151"/>
              </a:lnSpc>
              <a:spcBef>
                <a:spcPct val="0"/>
              </a:spcBef>
            </a:pPr>
            <a:r>
              <a:rPr lang="en-US" sz="2251">
                <a:solidFill>
                  <a:srgbClr val="FFFFFF"/>
                </a:solidFill>
                <a:latin typeface="Poppins"/>
                <a:ea typeface="Poppins"/>
                <a:cs typeface="Poppins"/>
                <a:sym typeface="Poppins"/>
              </a:rPr>
              <a:t>f1_score(y_test, y_pred_test)</a:t>
            </a:r>
          </a:p>
          <a:p>
            <a:pPr algn="l">
              <a:lnSpc>
                <a:spcPts val="3151"/>
              </a:lnSpc>
              <a:spcBef>
                <a:spcPct val="0"/>
              </a:spcBef>
            </a:pPr>
          </a:p>
          <a:p>
            <a:pPr algn="l">
              <a:lnSpc>
                <a:spcPts val="3151"/>
              </a:lnSpc>
              <a:spcBef>
                <a:spcPct val="0"/>
              </a:spcBef>
            </a:pPr>
          </a:p>
        </p:txBody>
      </p:sp>
      <p:sp>
        <p:nvSpPr>
          <p:cNvPr name="Freeform 20" id="20"/>
          <p:cNvSpPr/>
          <p:nvPr/>
        </p:nvSpPr>
        <p:spPr>
          <a:xfrm flipH="false" flipV="false" rot="0">
            <a:off x="12361663" y="4898126"/>
            <a:ext cx="4073652" cy="4114800"/>
          </a:xfrm>
          <a:custGeom>
            <a:avLst/>
            <a:gdLst/>
            <a:ahLst/>
            <a:cxnLst/>
            <a:rect r="r" b="b" t="t" l="l"/>
            <a:pathLst>
              <a:path h="4114800" w="4073652">
                <a:moveTo>
                  <a:pt x="0" y="0"/>
                </a:moveTo>
                <a:lnTo>
                  <a:pt x="4073652" y="0"/>
                </a:lnTo>
                <a:lnTo>
                  <a:pt x="407365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1" id="21"/>
          <p:cNvSpPr txBox="true"/>
          <p:nvPr/>
        </p:nvSpPr>
        <p:spPr>
          <a:xfrm rot="0">
            <a:off x="7503099" y="5985195"/>
            <a:ext cx="1003072" cy="262804"/>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Accuracy</a:t>
            </a:r>
          </a:p>
        </p:txBody>
      </p:sp>
      <p:sp>
        <p:nvSpPr>
          <p:cNvPr name="TextBox 22" id="22"/>
          <p:cNvSpPr txBox="true"/>
          <p:nvPr/>
        </p:nvSpPr>
        <p:spPr>
          <a:xfrm rot="0">
            <a:off x="7503099" y="8463925"/>
            <a:ext cx="1003072" cy="262804"/>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F1-Score</a:t>
            </a:r>
          </a:p>
        </p:txBody>
      </p:sp>
      <p:sp>
        <p:nvSpPr>
          <p:cNvPr name="TextBox 23" id="23"/>
          <p:cNvSpPr txBox="true"/>
          <p:nvPr/>
        </p:nvSpPr>
        <p:spPr>
          <a:xfrm rot="0">
            <a:off x="7503099" y="6818886"/>
            <a:ext cx="1003072" cy="262804"/>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Macro Avg</a:t>
            </a:r>
          </a:p>
        </p:txBody>
      </p:sp>
      <p:sp>
        <p:nvSpPr>
          <p:cNvPr name="TextBox 24" id="24"/>
          <p:cNvSpPr txBox="true"/>
          <p:nvPr/>
        </p:nvSpPr>
        <p:spPr>
          <a:xfrm rot="0">
            <a:off x="7503099" y="7510315"/>
            <a:ext cx="1003072" cy="524985"/>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Weighted Avg</a:t>
            </a:r>
          </a:p>
        </p:txBody>
      </p:sp>
      <p:sp>
        <p:nvSpPr>
          <p:cNvPr name="TextBox 25" id="25"/>
          <p:cNvSpPr txBox="true"/>
          <p:nvPr/>
        </p:nvSpPr>
        <p:spPr>
          <a:xfrm rot="0">
            <a:off x="7503099" y="5038801"/>
            <a:ext cx="1003072" cy="524985"/>
          </a:xfrm>
          <a:prstGeom prst="rect">
            <a:avLst/>
          </a:prstGeom>
        </p:spPr>
        <p:txBody>
          <a:bodyPr anchor="t" rtlCol="false" tIns="0" lIns="0" bIns="0" rIns="0">
            <a:spAutoFit/>
          </a:bodyPr>
          <a:lstStyle/>
          <a:p>
            <a:pPr algn="l">
              <a:lnSpc>
                <a:spcPts val="2065"/>
              </a:lnSpc>
            </a:pPr>
            <a:r>
              <a:rPr lang="en-US" sz="1475">
                <a:solidFill>
                  <a:srgbClr val="FFFFFF"/>
                </a:solidFill>
                <a:latin typeface="Poppins"/>
                <a:ea typeface="Poppins"/>
                <a:cs typeface="Poppins"/>
                <a:sym typeface="Poppins"/>
              </a:rPr>
              <a:t>Support</a:t>
            </a:r>
          </a:p>
          <a:p>
            <a:pPr algn="l">
              <a:lnSpc>
                <a:spcPts val="2065"/>
              </a:lnSpc>
              <a:spcBef>
                <a:spcPct val="0"/>
              </a:spcBef>
            </a:pPr>
            <a:r>
              <a:rPr lang="en-US" sz="1475">
                <a:solidFill>
                  <a:srgbClr val="FFFFFF"/>
                </a:solidFill>
                <a:latin typeface="Poppins"/>
                <a:ea typeface="Poppins"/>
                <a:cs typeface="Poppins"/>
                <a:sym typeface="Poppins"/>
              </a:rPr>
              <a:t>(Data len)</a:t>
            </a:r>
          </a:p>
        </p:txBody>
      </p:sp>
      <p:sp>
        <p:nvSpPr>
          <p:cNvPr name="TextBox 26" id="26"/>
          <p:cNvSpPr txBox="true"/>
          <p:nvPr/>
        </p:nvSpPr>
        <p:spPr>
          <a:xfrm rot="0">
            <a:off x="12555027" y="5985195"/>
            <a:ext cx="1003072" cy="262804"/>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Accuracy</a:t>
            </a:r>
          </a:p>
        </p:txBody>
      </p:sp>
      <p:sp>
        <p:nvSpPr>
          <p:cNvPr name="TextBox 27" id="27"/>
          <p:cNvSpPr txBox="true"/>
          <p:nvPr/>
        </p:nvSpPr>
        <p:spPr>
          <a:xfrm rot="0">
            <a:off x="12555027" y="8463925"/>
            <a:ext cx="1003072" cy="262804"/>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F1-Score</a:t>
            </a:r>
          </a:p>
        </p:txBody>
      </p:sp>
      <p:sp>
        <p:nvSpPr>
          <p:cNvPr name="TextBox 28" id="28"/>
          <p:cNvSpPr txBox="true"/>
          <p:nvPr/>
        </p:nvSpPr>
        <p:spPr>
          <a:xfrm rot="0">
            <a:off x="12555027" y="6818886"/>
            <a:ext cx="1003072" cy="262804"/>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Macro Avg</a:t>
            </a:r>
          </a:p>
        </p:txBody>
      </p:sp>
      <p:sp>
        <p:nvSpPr>
          <p:cNvPr name="TextBox 29" id="29"/>
          <p:cNvSpPr txBox="true"/>
          <p:nvPr/>
        </p:nvSpPr>
        <p:spPr>
          <a:xfrm rot="0">
            <a:off x="12555027" y="7510315"/>
            <a:ext cx="1003072" cy="524985"/>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Weighted Avg</a:t>
            </a:r>
          </a:p>
        </p:txBody>
      </p:sp>
      <p:sp>
        <p:nvSpPr>
          <p:cNvPr name="TextBox 30" id="30"/>
          <p:cNvSpPr txBox="true"/>
          <p:nvPr/>
        </p:nvSpPr>
        <p:spPr>
          <a:xfrm rot="0">
            <a:off x="12555027" y="5038801"/>
            <a:ext cx="1003072" cy="524985"/>
          </a:xfrm>
          <a:prstGeom prst="rect">
            <a:avLst/>
          </a:prstGeom>
        </p:spPr>
        <p:txBody>
          <a:bodyPr anchor="t" rtlCol="false" tIns="0" lIns="0" bIns="0" rIns="0">
            <a:spAutoFit/>
          </a:bodyPr>
          <a:lstStyle/>
          <a:p>
            <a:pPr algn="l">
              <a:lnSpc>
                <a:spcPts val="2065"/>
              </a:lnSpc>
            </a:pPr>
            <a:r>
              <a:rPr lang="en-US" sz="1475">
                <a:solidFill>
                  <a:srgbClr val="FFFFFF"/>
                </a:solidFill>
                <a:latin typeface="Poppins"/>
                <a:ea typeface="Poppins"/>
                <a:cs typeface="Poppins"/>
                <a:sym typeface="Poppins"/>
              </a:rPr>
              <a:t>Support</a:t>
            </a:r>
          </a:p>
          <a:p>
            <a:pPr algn="l">
              <a:lnSpc>
                <a:spcPts val="2065"/>
              </a:lnSpc>
              <a:spcBef>
                <a:spcPct val="0"/>
              </a:spcBef>
            </a:pPr>
            <a:r>
              <a:rPr lang="en-US" sz="1475">
                <a:solidFill>
                  <a:srgbClr val="FFFFFF"/>
                </a:solidFill>
                <a:latin typeface="Poppins"/>
                <a:ea typeface="Poppins"/>
                <a:cs typeface="Poppins"/>
                <a:sym typeface="Poppins"/>
              </a:rPr>
              <a:t>(Data len)</a:t>
            </a:r>
          </a:p>
        </p:txBody>
      </p:sp>
      <p:grpSp>
        <p:nvGrpSpPr>
          <p:cNvPr name="Group 31" id="31"/>
          <p:cNvGrpSpPr/>
          <p:nvPr/>
        </p:nvGrpSpPr>
        <p:grpSpPr>
          <a:xfrm rot="0">
            <a:off x="7334470" y="4058022"/>
            <a:ext cx="3895502" cy="733595"/>
            <a:chOff x="0" y="0"/>
            <a:chExt cx="2099064" cy="395293"/>
          </a:xfrm>
        </p:grpSpPr>
        <p:sp>
          <p:nvSpPr>
            <p:cNvPr name="Freeform 32" id="32"/>
            <p:cNvSpPr/>
            <p:nvPr/>
          </p:nvSpPr>
          <p:spPr>
            <a:xfrm flipH="false" flipV="false" rot="0">
              <a:off x="0" y="0"/>
              <a:ext cx="2099064" cy="395293"/>
            </a:xfrm>
            <a:custGeom>
              <a:avLst/>
              <a:gdLst/>
              <a:ahLst/>
              <a:cxnLst/>
              <a:rect r="r" b="b" t="t" l="l"/>
              <a:pathLst>
                <a:path h="395293" w="2099064">
                  <a:moveTo>
                    <a:pt x="111294" y="0"/>
                  </a:moveTo>
                  <a:lnTo>
                    <a:pt x="1987769" y="0"/>
                  </a:lnTo>
                  <a:cubicBezTo>
                    <a:pt x="2049236" y="0"/>
                    <a:pt x="2099064" y="49828"/>
                    <a:pt x="2099064" y="111294"/>
                  </a:cubicBezTo>
                  <a:lnTo>
                    <a:pt x="2099064" y="283998"/>
                  </a:lnTo>
                  <a:cubicBezTo>
                    <a:pt x="2099064" y="345464"/>
                    <a:pt x="2049236" y="395293"/>
                    <a:pt x="1987769" y="395293"/>
                  </a:cubicBezTo>
                  <a:lnTo>
                    <a:pt x="111294" y="395293"/>
                  </a:lnTo>
                  <a:cubicBezTo>
                    <a:pt x="81777" y="395293"/>
                    <a:pt x="53469" y="383567"/>
                    <a:pt x="32597" y="362695"/>
                  </a:cubicBezTo>
                  <a:cubicBezTo>
                    <a:pt x="11726" y="341824"/>
                    <a:pt x="0" y="313515"/>
                    <a:pt x="0" y="283998"/>
                  </a:cubicBezTo>
                  <a:lnTo>
                    <a:pt x="0" y="111294"/>
                  </a:lnTo>
                  <a:cubicBezTo>
                    <a:pt x="0" y="49828"/>
                    <a:pt x="49828" y="0"/>
                    <a:pt x="111294"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33" id="33"/>
            <p:cNvSpPr txBox="true"/>
            <p:nvPr/>
          </p:nvSpPr>
          <p:spPr>
            <a:xfrm>
              <a:off x="0" y="-66675"/>
              <a:ext cx="2099064" cy="461968"/>
            </a:xfrm>
            <a:prstGeom prst="rect">
              <a:avLst/>
            </a:prstGeom>
          </p:spPr>
          <p:txBody>
            <a:bodyPr anchor="ctr" rtlCol="false" tIns="50800" lIns="50800" bIns="50800" rIns="50800"/>
            <a:lstStyle/>
            <a:p>
              <a:pPr algn="ctr">
                <a:lnSpc>
                  <a:spcPts val="3151"/>
                </a:lnSpc>
              </a:pPr>
            </a:p>
          </p:txBody>
        </p:sp>
      </p:grpSp>
      <p:sp>
        <p:nvSpPr>
          <p:cNvPr name="TextBox 34" id="34"/>
          <p:cNvSpPr txBox="true"/>
          <p:nvPr/>
        </p:nvSpPr>
        <p:spPr>
          <a:xfrm rot="0">
            <a:off x="7829043" y="4195800"/>
            <a:ext cx="2906357" cy="410414"/>
          </a:xfrm>
          <a:prstGeom prst="rect">
            <a:avLst/>
          </a:prstGeom>
        </p:spPr>
        <p:txBody>
          <a:bodyPr anchor="t" rtlCol="false" tIns="0" lIns="0" bIns="0" rIns="0">
            <a:spAutoFit/>
          </a:bodyPr>
          <a:lstStyle/>
          <a:p>
            <a:pPr algn="l">
              <a:lnSpc>
                <a:spcPts val="3354"/>
              </a:lnSpc>
            </a:pPr>
            <a:r>
              <a:rPr lang="en-US" sz="2396" spc="-105">
                <a:solidFill>
                  <a:srgbClr val="FFFFFF"/>
                </a:solidFill>
                <a:latin typeface="Open Sauce"/>
                <a:ea typeface="Open Sauce"/>
                <a:cs typeface="Open Sauce"/>
                <a:sym typeface="Open Sauce"/>
              </a:rPr>
              <a:t>Training Data (Overfit)</a:t>
            </a:r>
          </a:p>
        </p:txBody>
      </p:sp>
      <p:grpSp>
        <p:nvGrpSpPr>
          <p:cNvPr name="Group 35" id="35"/>
          <p:cNvGrpSpPr/>
          <p:nvPr/>
        </p:nvGrpSpPr>
        <p:grpSpPr>
          <a:xfrm rot="0">
            <a:off x="12450739" y="4035179"/>
            <a:ext cx="3895502" cy="733595"/>
            <a:chOff x="0" y="0"/>
            <a:chExt cx="2099064" cy="395293"/>
          </a:xfrm>
        </p:grpSpPr>
        <p:sp>
          <p:nvSpPr>
            <p:cNvPr name="Freeform 36" id="36"/>
            <p:cNvSpPr/>
            <p:nvPr/>
          </p:nvSpPr>
          <p:spPr>
            <a:xfrm flipH="false" flipV="false" rot="0">
              <a:off x="0" y="0"/>
              <a:ext cx="2099064" cy="395293"/>
            </a:xfrm>
            <a:custGeom>
              <a:avLst/>
              <a:gdLst/>
              <a:ahLst/>
              <a:cxnLst/>
              <a:rect r="r" b="b" t="t" l="l"/>
              <a:pathLst>
                <a:path h="395293" w="2099064">
                  <a:moveTo>
                    <a:pt x="111294" y="0"/>
                  </a:moveTo>
                  <a:lnTo>
                    <a:pt x="1987769" y="0"/>
                  </a:lnTo>
                  <a:cubicBezTo>
                    <a:pt x="2049236" y="0"/>
                    <a:pt x="2099064" y="49828"/>
                    <a:pt x="2099064" y="111294"/>
                  </a:cubicBezTo>
                  <a:lnTo>
                    <a:pt x="2099064" y="283998"/>
                  </a:lnTo>
                  <a:cubicBezTo>
                    <a:pt x="2099064" y="345464"/>
                    <a:pt x="2049236" y="395293"/>
                    <a:pt x="1987769" y="395293"/>
                  </a:cubicBezTo>
                  <a:lnTo>
                    <a:pt x="111294" y="395293"/>
                  </a:lnTo>
                  <a:cubicBezTo>
                    <a:pt x="81777" y="395293"/>
                    <a:pt x="53469" y="383567"/>
                    <a:pt x="32597" y="362695"/>
                  </a:cubicBezTo>
                  <a:cubicBezTo>
                    <a:pt x="11726" y="341824"/>
                    <a:pt x="0" y="313515"/>
                    <a:pt x="0" y="283998"/>
                  </a:cubicBezTo>
                  <a:lnTo>
                    <a:pt x="0" y="111294"/>
                  </a:lnTo>
                  <a:cubicBezTo>
                    <a:pt x="0" y="49828"/>
                    <a:pt x="49828" y="0"/>
                    <a:pt x="111294"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37" id="37"/>
            <p:cNvSpPr txBox="true"/>
            <p:nvPr/>
          </p:nvSpPr>
          <p:spPr>
            <a:xfrm>
              <a:off x="0" y="-66675"/>
              <a:ext cx="2099064" cy="461968"/>
            </a:xfrm>
            <a:prstGeom prst="rect">
              <a:avLst/>
            </a:prstGeom>
          </p:spPr>
          <p:txBody>
            <a:bodyPr anchor="ctr" rtlCol="false" tIns="50800" lIns="50800" bIns="50800" rIns="50800"/>
            <a:lstStyle/>
            <a:p>
              <a:pPr algn="ctr">
                <a:lnSpc>
                  <a:spcPts val="3151"/>
                </a:lnSpc>
              </a:pPr>
            </a:p>
          </p:txBody>
        </p:sp>
      </p:grpSp>
      <p:sp>
        <p:nvSpPr>
          <p:cNvPr name="TextBox 38" id="38"/>
          <p:cNvSpPr txBox="true"/>
          <p:nvPr/>
        </p:nvSpPr>
        <p:spPr>
          <a:xfrm rot="0">
            <a:off x="13439883" y="4150113"/>
            <a:ext cx="2906357" cy="410414"/>
          </a:xfrm>
          <a:prstGeom prst="rect">
            <a:avLst/>
          </a:prstGeom>
        </p:spPr>
        <p:txBody>
          <a:bodyPr anchor="t" rtlCol="false" tIns="0" lIns="0" bIns="0" rIns="0">
            <a:spAutoFit/>
          </a:bodyPr>
          <a:lstStyle/>
          <a:p>
            <a:pPr algn="l">
              <a:lnSpc>
                <a:spcPts val="3354"/>
              </a:lnSpc>
            </a:pPr>
            <a:r>
              <a:rPr lang="en-US" sz="2396" spc="-105">
                <a:solidFill>
                  <a:srgbClr val="FFFFFF"/>
                </a:solidFill>
                <a:latin typeface="Open Sauce"/>
                <a:ea typeface="Open Sauce"/>
                <a:cs typeface="Open Sauce"/>
                <a:sym typeface="Open Sauce"/>
              </a:rPr>
              <a:t>Testing Data</a:t>
            </a:r>
          </a:p>
        </p:txBody>
      </p:sp>
      <p:sp>
        <p:nvSpPr>
          <p:cNvPr name="TextBox 39" id="39"/>
          <p:cNvSpPr txBox="true"/>
          <p:nvPr/>
        </p:nvSpPr>
        <p:spPr>
          <a:xfrm rot="0">
            <a:off x="8896755" y="5873425"/>
            <a:ext cx="1760077"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1.0</a:t>
            </a:r>
          </a:p>
        </p:txBody>
      </p:sp>
      <p:sp>
        <p:nvSpPr>
          <p:cNvPr name="TextBox 40" id="40"/>
          <p:cNvSpPr txBox="true"/>
          <p:nvPr/>
        </p:nvSpPr>
        <p:spPr>
          <a:xfrm rot="0">
            <a:off x="8896755" y="5058121"/>
            <a:ext cx="1586160"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241</a:t>
            </a:r>
          </a:p>
        </p:txBody>
      </p:sp>
      <p:sp>
        <p:nvSpPr>
          <p:cNvPr name="TextBox 41" id="41"/>
          <p:cNvSpPr txBox="true"/>
          <p:nvPr/>
        </p:nvSpPr>
        <p:spPr>
          <a:xfrm rot="0">
            <a:off x="8896755" y="6693145"/>
            <a:ext cx="1760077"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1.0</a:t>
            </a:r>
          </a:p>
        </p:txBody>
      </p:sp>
      <p:sp>
        <p:nvSpPr>
          <p:cNvPr name="TextBox 42" id="42"/>
          <p:cNvSpPr txBox="true"/>
          <p:nvPr/>
        </p:nvSpPr>
        <p:spPr>
          <a:xfrm rot="0">
            <a:off x="8896755" y="7512864"/>
            <a:ext cx="1760077"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1.0</a:t>
            </a:r>
          </a:p>
        </p:txBody>
      </p:sp>
      <p:sp>
        <p:nvSpPr>
          <p:cNvPr name="TextBox 43" id="43"/>
          <p:cNvSpPr txBox="true"/>
          <p:nvPr/>
        </p:nvSpPr>
        <p:spPr>
          <a:xfrm rot="0">
            <a:off x="8896755" y="8332583"/>
            <a:ext cx="1760077"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1.00</a:t>
            </a:r>
          </a:p>
        </p:txBody>
      </p:sp>
      <p:sp>
        <p:nvSpPr>
          <p:cNvPr name="TextBox 44" id="44"/>
          <p:cNvSpPr txBox="true"/>
          <p:nvPr/>
        </p:nvSpPr>
        <p:spPr>
          <a:xfrm rot="0">
            <a:off x="13892090" y="5058121"/>
            <a:ext cx="1586160"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61</a:t>
            </a:r>
          </a:p>
        </p:txBody>
      </p:sp>
      <p:sp>
        <p:nvSpPr>
          <p:cNvPr name="TextBox 45" id="45"/>
          <p:cNvSpPr txBox="true"/>
          <p:nvPr/>
        </p:nvSpPr>
        <p:spPr>
          <a:xfrm rot="0">
            <a:off x="13892090" y="5873425"/>
            <a:ext cx="1586160"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0.80</a:t>
            </a:r>
          </a:p>
        </p:txBody>
      </p:sp>
      <p:sp>
        <p:nvSpPr>
          <p:cNvPr name="TextBox 46" id="46"/>
          <p:cNvSpPr txBox="true"/>
          <p:nvPr/>
        </p:nvSpPr>
        <p:spPr>
          <a:xfrm rot="0">
            <a:off x="13892090" y="6688729"/>
            <a:ext cx="1586160"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0.80</a:t>
            </a:r>
          </a:p>
        </p:txBody>
      </p:sp>
      <p:sp>
        <p:nvSpPr>
          <p:cNvPr name="TextBox 47" id="47"/>
          <p:cNvSpPr txBox="true"/>
          <p:nvPr/>
        </p:nvSpPr>
        <p:spPr>
          <a:xfrm rot="0">
            <a:off x="13892090" y="7504033"/>
            <a:ext cx="1586160"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0.80</a:t>
            </a:r>
          </a:p>
        </p:txBody>
      </p:sp>
      <p:sp>
        <p:nvSpPr>
          <p:cNvPr name="TextBox 48" id="48"/>
          <p:cNvSpPr txBox="true"/>
          <p:nvPr/>
        </p:nvSpPr>
        <p:spPr>
          <a:xfrm rot="0">
            <a:off x="13892090" y="8319337"/>
            <a:ext cx="1586160"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0.806</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803986" y="1986280"/>
            <a:ext cx="16773352" cy="7480942"/>
            <a:chOff x="0" y="0"/>
            <a:chExt cx="4417673" cy="1970289"/>
          </a:xfrm>
        </p:grpSpPr>
        <p:sp>
          <p:nvSpPr>
            <p:cNvPr name="Freeform 3" id="3"/>
            <p:cNvSpPr/>
            <p:nvPr/>
          </p:nvSpPr>
          <p:spPr>
            <a:xfrm flipH="false" flipV="false" rot="0">
              <a:off x="0" y="0"/>
              <a:ext cx="4417673" cy="1970289"/>
            </a:xfrm>
            <a:custGeom>
              <a:avLst/>
              <a:gdLst/>
              <a:ahLst/>
              <a:cxnLst/>
              <a:rect r="r" b="b" t="t" l="l"/>
              <a:pathLst>
                <a:path h="1970289" w="4417673">
                  <a:moveTo>
                    <a:pt x="25847" y="0"/>
                  </a:moveTo>
                  <a:lnTo>
                    <a:pt x="4391826" y="0"/>
                  </a:lnTo>
                  <a:cubicBezTo>
                    <a:pt x="4406101" y="0"/>
                    <a:pt x="4417673" y="11572"/>
                    <a:pt x="4417673" y="25847"/>
                  </a:cubicBezTo>
                  <a:lnTo>
                    <a:pt x="4417673" y="1944442"/>
                  </a:lnTo>
                  <a:cubicBezTo>
                    <a:pt x="4417673" y="1951297"/>
                    <a:pt x="4414950" y="1957872"/>
                    <a:pt x="4410103" y="1962719"/>
                  </a:cubicBezTo>
                  <a:cubicBezTo>
                    <a:pt x="4405255" y="1967566"/>
                    <a:pt x="4398681" y="1970289"/>
                    <a:pt x="4391826" y="1970289"/>
                  </a:cubicBezTo>
                  <a:lnTo>
                    <a:pt x="25847" y="1970289"/>
                  </a:lnTo>
                  <a:cubicBezTo>
                    <a:pt x="11572" y="1970289"/>
                    <a:pt x="0" y="1958717"/>
                    <a:pt x="0" y="1944442"/>
                  </a:cubicBezTo>
                  <a:lnTo>
                    <a:pt x="0" y="25847"/>
                  </a:lnTo>
                  <a:cubicBezTo>
                    <a:pt x="0" y="18992"/>
                    <a:pt x="2723" y="12418"/>
                    <a:pt x="7571" y="7571"/>
                  </a:cubicBezTo>
                  <a:cubicBezTo>
                    <a:pt x="12418" y="2723"/>
                    <a:pt x="18992" y="0"/>
                    <a:pt x="25847" y="0"/>
                  </a:cubicBezTo>
                  <a:close/>
                </a:path>
              </a:pathLst>
            </a:custGeom>
            <a:gradFill rotWithShape="true">
              <a:gsLst>
                <a:gs pos="0">
                  <a:srgbClr val="000000">
                    <a:alpha val="78000"/>
                  </a:srgbClr>
                </a:gs>
                <a:gs pos="100000">
                  <a:srgbClr val="DDDDDD">
                    <a:alpha val="14820"/>
                  </a:srgbClr>
                </a:gs>
              </a:gsLst>
              <a:lin ang="2700000"/>
            </a:gradFill>
          </p:spPr>
        </p:sp>
        <p:sp>
          <p:nvSpPr>
            <p:cNvPr name="TextBox 4" id="4"/>
            <p:cNvSpPr txBox="true"/>
            <p:nvPr/>
          </p:nvSpPr>
          <p:spPr>
            <a:xfrm>
              <a:off x="0" y="-66675"/>
              <a:ext cx="4417673" cy="2036964"/>
            </a:xfrm>
            <a:prstGeom prst="rect">
              <a:avLst/>
            </a:prstGeom>
          </p:spPr>
          <p:txBody>
            <a:bodyPr anchor="ctr" rtlCol="false" tIns="50800" lIns="50800" bIns="50800" rIns="50800"/>
            <a:lstStyle/>
            <a:p>
              <a:pPr algn="ctr">
                <a:lnSpc>
                  <a:spcPts val="3151"/>
                </a:lnSpc>
              </a:pPr>
            </a:p>
          </p:txBody>
        </p:sp>
      </p:grpSp>
      <p:grpSp>
        <p:nvGrpSpPr>
          <p:cNvPr name="Group 5" id="5"/>
          <p:cNvGrpSpPr/>
          <p:nvPr/>
        </p:nvGrpSpPr>
        <p:grpSpPr>
          <a:xfrm rot="0">
            <a:off x="803986" y="1986280"/>
            <a:ext cx="16773352" cy="1500877"/>
            <a:chOff x="0" y="0"/>
            <a:chExt cx="4417673" cy="395293"/>
          </a:xfrm>
        </p:grpSpPr>
        <p:sp>
          <p:nvSpPr>
            <p:cNvPr name="Freeform 6" id="6"/>
            <p:cNvSpPr/>
            <p:nvPr/>
          </p:nvSpPr>
          <p:spPr>
            <a:xfrm flipH="false" flipV="false" rot="0">
              <a:off x="0" y="0"/>
              <a:ext cx="4417673" cy="395293"/>
            </a:xfrm>
            <a:custGeom>
              <a:avLst/>
              <a:gdLst/>
              <a:ahLst/>
              <a:cxnLst/>
              <a:rect r="r" b="b" t="t" l="l"/>
              <a:pathLst>
                <a:path h="395293" w="4417673">
                  <a:moveTo>
                    <a:pt x="25847" y="0"/>
                  </a:moveTo>
                  <a:lnTo>
                    <a:pt x="4391826" y="0"/>
                  </a:lnTo>
                  <a:cubicBezTo>
                    <a:pt x="4406101" y="0"/>
                    <a:pt x="4417673" y="11572"/>
                    <a:pt x="4417673" y="25847"/>
                  </a:cubicBezTo>
                  <a:lnTo>
                    <a:pt x="4417673" y="369445"/>
                  </a:lnTo>
                  <a:cubicBezTo>
                    <a:pt x="4417673" y="383720"/>
                    <a:pt x="4406101" y="395293"/>
                    <a:pt x="4391826" y="395293"/>
                  </a:cubicBezTo>
                  <a:lnTo>
                    <a:pt x="25847" y="395293"/>
                  </a:lnTo>
                  <a:cubicBezTo>
                    <a:pt x="18992" y="395293"/>
                    <a:pt x="12418" y="392569"/>
                    <a:pt x="7571" y="387722"/>
                  </a:cubicBezTo>
                  <a:cubicBezTo>
                    <a:pt x="2723" y="382875"/>
                    <a:pt x="0" y="376300"/>
                    <a:pt x="0" y="369445"/>
                  </a:cubicBezTo>
                  <a:lnTo>
                    <a:pt x="0" y="25847"/>
                  </a:lnTo>
                  <a:cubicBezTo>
                    <a:pt x="0" y="18992"/>
                    <a:pt x="2723" y="12418"/>
                    <a:pt x="7571" y="7571"/>
                  </a:cubicBezTo>
                  <a:cubicBezTo>
                    <a:pt x="12418" y="2723"/>
                    <a:pt x="18992" y="0"/>
                    <a:pt x="25847"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7" id="7"/>
            <p:cNvSpPr txBox="true"/>
            <p:nvPr/>
          </p:nvSpPr>
          <p:spPr>
            <a:xfrm>
              <a:off x="0" y="-66675"/>
              <a:ext cx="4417673" cy="461968"/>
            </a:xfrm>
            <a:prstGeom prst="rect">
              <a:avLst/>
            </a:prstGeom>
          </p:spPr>
          <p:txBody>
            <a:bodyPr anchor="ctr" rtlCol="false" tIns="50800" lIns="50800" bIns="50800" rIns="50800"/>
            <a:lstStyle/>
            <a:p>
              <a:pPr algn="ctr">
                <a:lnSpc>
                  <a:spcPts val="3151"/>
                </a:lnSpc>
              </a:pPr>
            </a:p>
          </p:txBody>
        </p:sp>
      </p:grpSp>
      <p:sp>
        <p:nvSpPr>
          <p:cNvPr name="Freeform 8" id="8"/>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075362" y="3862583"/>
            <a:ext cx="16230600" cy="5395717"/>
            <a:chOff x="0" y="0"/>
            <a:chExt cx="4274726" cy="1421094"/>
          </a:xfrm>
        </p:grpSpPr>
        <p:sp>
          <p:nvSpPr>
            <p:cNvPr name="Freeform 10" id="10"/>
            <p:cNvSpPr/>
            <p:nvPr/>
          </p:nvSpPr>
          <p:spPr>
            <a:xfrm flipH="false" flipV="false" rot="0">
              <a:off x="0" y="0"/>
              <a:ext cx="4274726" cy="1421094"/>
            </a:xfrm>
            <a:custGeom>
              <a:avLst/>
              <a:gdLst/>
              <a:ahLst/>
              <a:cxnLst/>
              <a:rect r="r" b="b" t="t" l="l"/>
              <a:pathLst>
                <a:path h="1421094" w="4274726">
                  <a:moveTo>
                    <a:pt x="24327" y="0"/>
                  </a:moveTo>
                  <a:lnTo>
                    <a:pt x="4250399" y="0"/>
                  </a:lnTo>
                  <a:cubicBezTo>
                    <a:pt x="4263834" y="0"/>
                    <a:pt x="4274726" y="10891"/>
                    <a:pt x="4274726" y="24327"/>
                  </a:cubicBezTo>
                  <a:lnTo>
                    <a:pt x="4274726" y="1396768"/>
                  </a:lnTo>
                  <a:cubicBezTo>
                    <a:pt x="4274726" y="1403219"/>
                    <a:pt x="4272163" y="1409407"/>
                    <a:pt x="4267601" y="1413969"/>
                  </a:cubicBezTo>
                  <a:cubicBezTo>
                    <a:pt x="4263039" y="1418531"/>
                    <a:pt x="4256851" y="1421094"/>
                    <a:pt x="4250399" y="1421094"/>
                  </a:cubicBezTo>
                  <a:lnTo>
                    <a:pt x="24327" y="1421094"/>
                  </a:lnTo>
                  <a:cubicBezTo>
                    <a:pt x="10891" y="1421094"/>
                    <a:pt x="0" y="1410203"/>
                    <a:pt x="0" y="1396768"/>
                  </a:cubicBezTo>
                  <a:lnTo>
                    <a:pt x="0" y="24327"/>
                  </a:lnTo>
                  <a:cubicBezTo>
                    <a:pt x="0" y="10891"/>
                    <a:pt x="10891" y="0"/>
                    <a:pt x="24327" y="0"/>
                  </a:cubicBezTo>
                  <a:close/>
                </a:path>
              </a:pathLst>
            </a:custGeom>
            <a:solidFill>
              <a:srgbClr val="000000">
                <a:alpha val="0"/>
              </a:srgbClr>
            </a:solidFill>
            <a:ln w="38100" cap="rnd">
              <a:solidFill>
                <a:srgbClr val="FFFFFF"/>
              </a:solidFill>
              <a:prstDash val="solid"/>
              <a:round/>
            </a:ln>
          </p:spPr>
        </p:sp>
        <p:sp>
          <p:nvSpPr>
            <p:cNvPr name="TextBox 11" id="11"/>
            <p:cNvSpPr txBox="true"/>
            <p:nvPr/>
          </p:nvSpPr>
          <p:spPr>
            <a:xfrm>
              <a:off x="0" y="-66675"/>
              <a:ext cx="4274726" cy="1487769"/>
            </a:xfrm>
            <a:prstGeom prst="rect">
              <a:avLst/>
            </a:prstGeom>
          </p:spPr>
          <p:txBody>
            <a:bodyPr anchor="ctr" rtlCol="false" tIns="50800" lIns="50800" bIns="50800" rIns="50800"/>
            <a:lstStyle/>
            <a:p>
              <a:pPr algn="ctr">
                <a:lnSpc>
                  <a:spcPts val="3151"/>
                </a:lnSpc>
              </a:pPr>
            </a:p>
          </p:txBody>
        </p:sp>
      </p:grpSp>
      <p:sp>
        <p:nvSpPr>
          <p:cNvPr name="Freeform 12" id="12"/>
          <p:cNvSpPr/>
          <p:nvPr/>
        </p:nvSpPr>
        <p:spPr>
          <a:xfrm flipH="false" flipV="false" rot="0">
            <a:off x="7334470" y="4898126"/>
            <a:ext cx="4073652" cy="4114800"/>
          </a:xfrm>
          <a:custGeom>
            <a:avLst/>
            <a:gdLst/>
            <a:ahLst/>
            <a:cxnLst/>
            <a:rect r="r" b="b" t="t" l="l"/>
            <a:pathLst>
              <a:path h="4114800" w="4073652">
                <a:moveTo>
                  <a:pt x="0" y="0"/>
                </a:moveTo>
                <a:lnTo>
                  <a:pt x="4073652" y="0"/>
                </a:lnTo>
                <a:lnTo>
                  <a:pt x="407365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9144000" y="841660"/>
            <a:ext cx="1662550"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Home</a:t>
            </a:r>
          </a:p>
        </p:txBody>
      </p:sp>
      <p:sp>
        <p:nvSpPr>
          <p:cNvPr name="TextBox 14" id="14"/>
          <p:cNvSpPr txBox="true"/>
          <p:nvPr/>
        </p:nvSpPr>
        <p:spPr>
          <a:xfrm rot="0">
            <a:off x="11408122" y="843874"/>
            <a:ext cx="1907082" cy="409541"/>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About</a:t>
            </a:r>
          </a:p>
        </p:txBody>
      </p:sp>
      <p:sp>
        <p:nvSpPr>
          <p:cNvPr name="TextBox 15" id="15"/>
          <p:cNvSpPr txBox="true"/>
          <p:nvPr/>
        </p:nvSpPr>
        <p:spPr>
          <a:xfrm rot="0">
            <a:off x="13726729" y="819695"/>
            <a:ext cx="1916881" cy="409541"/>
          </a:xfrm>
          <a:prstGeom prst="rect">
            <a:avLst/>
          </a:prstGeom>
        </p:spPr>
        <p:txBody>
          <a:bodyPr anchor="t" rtlCol="false" tIns="0" lIns="0" bIns="0" rIns="0">
            <a:spAutoFit/>
          </a:bodyPr>
          <a:lstStyle/>
          <a:p>
            <a:pPr algn="ctr" marL="0" indent="0" lvl="0">
              <a:lnSpc>
                <a:spcPts val="3151"/>
              </a:lnSpc>
              <a:spcBef>
                <a:spcPct val="0"/>
              </a:spcBef>
            </a:pPr>
            <a:r>
              <a:rPr lang="en-US" b="true" sz="2251">
                <a:solidFill>
                  <a:srgbClr val="FFFFFF"/>
                </a:solidFill>
                <a:latin typeface="Poppins Bold"/>
                <a:ea typeface="Poppins Bold"/>
                <a:cs typeface="Poppins Bold"/>
                <a:sym typeface="Poppins Bold"/>
              </a:rPr>
              <a:t>Content</a:t>
            </a:r>
          </a:p>
        </p:txBody>
      </p:sp>
      <p:sp>
        <p:nvSpPr>
          <p:cNvPr name="TextBox 16" id="16"/>
          <p:cNvSpPr txBox="true"/>
          <p:nvPr/>
        </p:nvSpPr>
        <p:spPr>
          <a:xfrm rot="0">
            <a:off x="15034325" y="841660"/>
            <a:ext cx="2224975"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Others</a:t>
            </a:r>
          </a:p>
        </p:txBody>
      </p:sp>
      <p:sp>
        <p:nvSpPr>
          <p:cNvPr name="TextBox 17" id="17"/>
          <p:cNvSpPr txBox="true"/>
          <p:nvPr/>
        </p:nvSpPr>
        <p:spPr>
          <a:xfrm rot="0">
            <a:off x="1363845" y="2255079"/>
            <a:ext cx="16924155" cy="827963"/>
          </a:xfrm>
          <a:prstGeom prst="rect">
            <a:avLst/>
          </a:prstGeom>
        </p:spPr>
        <p:txBody>
          <a:bodyPr anchor="t" rtlCol="false" tIns="0" lIns="0" bIns="0" rIns="0">
            <a:spAutoFit/>
          </a:bodyPr>
          <a:lstStyle/>
          <a:p>
            <a:pPr algn="l">
              <a:lnSpc>
                <a:spcPts val="6863"/>
              </a:lnSpc>
            </a:pPr>
            <a:r>
              <a:rPr lang="en-US" sz="4902" spc="-215">
                <a:solidFill>
                  <a:srgbClr val="FFFFFF"/>
                </a:solidFill>
                <a:latin typeface="Open Sauce"/>
                <a:ea typeface="Open Sauce"/>
                <a:cs typeface="Open Sauce"/>
                <a:sym typeface="Open Sauce"/>
              </a:rPr>
              <a:t>Logistic Regression</a:t>
            </a:r>
          </a:p>
        </p:txBody>
      </p:sp>
      <p:sp>
        <p:nvSpPr>
          <p:cNvPr name="TextBox 18" id="18"/>
          <p:cNvSpPr txBox="true"/>
          <p:nvPr/>
        </p:nvSpPr>
        <p:spPr>
          <a:xfrm rot="0">
            <a:off x="1363845" y="758572"/>
            <a:ext cx="2979060" cy="494847"/>
          </a:xfrm>
          <a:prstGeom prst="rect">
            <a:avLst/>
          </a:prstGeom>
        </p:spPr>
        <p:txBody>
          <a:bodyPr anchor="t" rtlCol="false" tIns="0" lIns="0" bIns="0" rIns="0">
            <a:spAutoFit/>
          </a:bodyPr>
          <a:lstStyle/>
          <a:p>
            <a:pPr algn="l">
              <a:lnSpc>
                <a:spcPts val="3762"/>
              </a:lnSpc>
              <a:spcBef>
                <a:spcPct val="0"/>
              </a:spcBef>
            </a:pPr>
            <a:r>
              <a:rPr lang="en-US" b="true" sz="2687" spc="-120">
                <a:solidFill>
                  <a:srgbClr val="FFFFFF"/>
                </a:solidFill>
                <a:latin typeface="Telegraf Bold"/>
                <a:ea typeface="Telegraf Bold"/>
                <a:cs typeface="Telegraf Bold"/>
                <a:sym typeface="Telegraf Bold"/>
              </a:rPr>
              <a:t>Portfolio</a:t>
            </a:r>
          </a:p>
        </p:txBody>
      </p:sp>
      <p:sp>
        <p:nvSpPr>
          <p:cNvPr name="TextBox 19" id="19"/>
          <p:cNvSpPr txBox="true"/>
          <p:nvPr/>
        </p:nvSpPr>
        <p:spPr>
          <a:xfrm rot="0">
            <a:off x="1363845" y="4117017"/>
            <a:ext cx="5373791" cy="5610344"/>
          </a:xfrm>
          <a:prstGeom prst="rect">
            <a:avLst/>
          </a:prstGeom>
        </p:spPr>
        <p:txBody>
          <a:bodyPr anchor="t" rtlCol="false" tIns="0" lIns="0" bIns="0" rIns="0">
            <a:spAutoFit/>
          </a:bodyPr>
          <a:lstStyle/>
          <a:p>
            <a:pPr algn="l">
              <a:lnSpc>
                <a:spcPts val="3151"/>
              </a:lnSpc>
              <a:spcBef>
                <a:spcPct val="0"/>
              </a:spcBef>
            </a:pPr>
            <a:r>
              <a:rPr lang="en-US" sz="2251">
                <a:solidFill>
                  <a:srgbClr val="FFFFFF"/>
                </a:solidFill>
                <a:latin typeface="Poppins"/>
                <a:ea typeface="Poppins"/>
                <a:cs typeface="Poppins"/>
                <a:sym typeface="Poppins"/>
              </a:rPr>
              <a:t>logreg = LogisticRegression()</a:t>
            </a:r>
          </a:p>
          <a:p>
            <a:pPr algn="l">
              <a:lnSpc>
                <a:spcPts val="3151"/>
              </a:lnSpc>
              <a:spcBef>
                <a:spcPct val="0"/>
              </a:spcBef>
            </a:pPr>
            <a:r>
              <a:rPr lang="en-US" sz="2251">
                <a:solidFill>
                  <a:srgbClr val="FFFFFF"/>
                </a:solidFill>
                <a:latin typeface="Poppins"/>
                <a:ea typeface="Poppins"/>
                <a:cs typeface="Poppins"/>
                <a:sym typeface="Poppins"/>
              </a:rPr>
              <a:t>logreg.fit(X_train, y_train)</a:t>
            </a:r>
          </a:p>
          <a:p>
            <a:pPr algn="l">
              <a:lnSpc>
                <a:spcPts val="3151"/>
              </a:lnSpc>
              <a:spcBef>
                <a:spcPct val="0"/>
              </a:spcBef>
            </a:pPr>
            <a:r>
              <a:rPr lang="en-US" sz="2251">
                <a:solidFill>
                  <a:srgbClr val="FFFFFF"/>
                </a:solidFill>
                <a:latin typeface="Poppins"/>
                <a:ea typeface="Poppins"/>
                <a:cs typeface="Poppins"/>
                <a:sym typeface="Poppins"/>
              </a:rPr>
              <a:t>y_pred_train = logreg.predict(X_train)</a:t>
            </a:r>
          </a:p>
          <a:p>
            <a:pPr algn="l">
              <a:lnSpc>
                <a:spcPts val="3151"/>
              </a:lnSpc>
              <a:spcBef>
                <a:spcPct val="0"/>
              </a:spcBef>
            </a:pPr>
            <a:r>
              <a:rPr lang="en-US" sz="2251">
                <a:solidFill>
                  <a:srgbClr val="FFFFFF"/>
                </a:solidFill>
                <a:latin typeface="Poppins"/>
                <a:ea typeface="Poppins"/>
                <a:cs typeface="Poppins"/>
                <a:sym typeface="Poppins"/>
              </a:rPr>
              <a:t>y_pred_test = logreg.predict(X_test)</a:t>
            </a:r>
          </a:p>
          <a:p>
            <a:pPr algn="l">
              <a:lnSpc>
                <a:spcPts val="3151"/>
              </a:lnSpc>
              <a:spcBef>
                <a:spcPct val="0"/>
              </a:spcBef>
            </a:pPr>
          </a:p>
          <a:p>
            <a:pPr algn="l">
              <a:lnSpc>
                <a:spcPts val="3151"/>
              </a:lnSpc>
              <a:spcBef>
                <a:spcPct val="0"/>
              </a:spcBef>
            </a:pPr>
            <a:r>
              <a:rPr lang="en-US" sz="2251">
                <a:solidFill>
                  <a:srgbClr val="FFFFFF"/>
                </a:solidFill>
                <a:latin typeface="Poppins"/>
                <a:ea typeface="Poppins"/>
                <a:cs typeface="Poppins"/>
                <a:sym typeface="Poppins"/>
              </a:rPr>
              <a:t>classification_report(y_train, y_pred_train)</a:t>
            </a:r>
          </a:p>
          <a:p>
            <a:pPr algn="l">
              <a:lnSpc>
                <a:spcPts val="3151"/>
              </a:lnSpc>
              <a:spcBef>
                <a:spcPct val="0"/>
              </a:spcBef>
            </a:pPr>
            <a:r>
              <a:rPr lang="en-US" sz="2251">
                <a:solidFill>
                  <a:srgbClr val="FFFFFF"/>
                </a:solidFill>
                <a:latin typeface="Poppins"/>
                <a:ea typeface="Poppins"/>
                <a:cs typeface="Poppins"/>
                <a:sym typeface="Poppins"/>
              </a:rPr>
              <a:t>f1_score(y_train, y_pred_train)</a:t>
            </a:r>
          </a:p>
          <a:p>
            <a:pPr algn="l">
              <a:lnSpc>
                <a:spcPts val="3151"/>
              </a:lnSpc>
              <a:spcBef>
                <a:spcPct val="0"/>
              </a:spcBef>
            </a:pPr>
            <a:r>
              <a:rPr lang="en-US" sz="2251">
                <a:solidFill>
                  <a:srgbClr val="FFFFFF"/>
                </a:solidFill>
                <a:latin typeface="Poppins"/>
                <a:ea typeface="Poppins"/>
                <a:cs typeface="Poppins"/>
                <a:sym typeface="Poppins"/>
              </a:rPr>
              <a:t>classification_report(y_test, y_pred_test)</a:t>
            </a:r>
          </a:p>
          <a:p>
            <a:pPr algn="l">
              <a:lnSpc>
                <a:spcPts val="3151"/>
              </a:lnSpc>
              <a:spcBef>
                <a:spcPct val="0"/>
              </a:spcBef>
            </a:pPr>
            <a:r>
              <a:rPr lang="en-US" sz="2251">
                <a:solidFill>
                  <a:srgbClr val="FFFFFF"/>
                </a:solidFill>
                <a:latin typeface="Poppins"/>
                <a:ea typeface="Poppins"/>
                <a:cs typeface="Poppins"/>
                <a:sym typeface="Poppins"/>
              </a:rPr>
              <a:t>f1_score(y_test, y_pred_test)</a:t>
            </a:r>
          </a:p>
          <a:p>
            <a:pPr algn="l">
              <a:lnSpc>
                <a:spcPts val="3151"/>
              </a:lnSpc>
              <a:spcBef>
                <a:spcPct val="0"/>
              </a:spcBef>
            </a:pPr>
          </a:p>
          <a:p>
            <a:pPr algn="l">
              <a:lnSpc>
                <a:spcPts val="3151"/>
              </a:lnSpc>
              <a:spcBef>
                <a:spcPct val="0"/>
              </a:spcBef>
            </a:pPr>
          </a:p>
        </p:txBody>
      </p:sp>
      <p:sp>
        <p:nvSpPr>
          <p:cNvPr name="Freeform 20" id="20"/>
          <p:cNvSpPr/>
          <p:nvPr/>
        </p:nvSpPr>
        <p:spPr>
          <a:xfrm flipH="false" flipV="false" rot="0">
            <a:off x="12361663" y="4898126"/>
            <a:ext cx="4073652" cy="4114800"/>
          </a:xfrm>
          <a:custGeom>
            <a:avLst/>
            <a:gdLst/>
            <a:ahLst/>
            <a:cxnLst/>
            <a:rect r="r" b="b" t="t" l="l"/>
            <a:pathLst>
              <a:path h="4114800" w="4073652">
                <a:moveTo>
                  <a:pt x="0" y="0"/>
                </a:moveTo>
                <a:lnTo>
                  <a:pt x="4073652" y="0"/>
                </a:lnTo>
                <a:lnTo>
                  <a:pt x="407365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1" id="21"/>
          <p:cNvSpPr txBox="true"/>
          <p:nvPr/>
        </p:nvSpPr>
        <p:spPr>
          <a:xfrm rot="0">
            <a:off x="7503099" y="5985195"/>
            <a:ext cx="1003072" cy="262804"/>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Accuracy</a:t>
            </a:r>
          </a:p>
        </p:txBody>
      </p:sp>
      <p:sp>
        <p:nvSpPr>
          <p:cNvPr name="TextBox 22" id="22"/>
          <p:cNvSpPr txBox="true"/>
          <p:nvPr/>
        </p:nvSpPr>
        <p:spPr>
          <a:xfrm rot="0">
            <a:off x="7503099" y="8463925"/>
            <a:ext cx="1003072" cy="262804"/>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F1-Score</a:t>
            </a:r>
          </a:p>
        </p:txBody>
      </p:sp>
      <p:sp>
        <p:nvSpPr>
          <p:cNvPr name="TextBox 23" id="23"/>
          <p:cNvSpPr txBox="true"/>
          <p:nvPr/>
        </p:nvSpPr>
        <p:spPr>
          <a:xfrm rot="0">
            <a:off x="7503099" y="6818886"/>
            <a:ext cx="1003072" cy="262804"/>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Macro Avg</a:t>
            </a:r>
          </a:p>
        </p:txBody>
      </p:sp>
      <p:sp>
        <p:nvSpPr>
          <p:cNvPr name="TextBox 24" id="24"/>
          <p:cNvSpPr txBox="true"/>
          <p:nvPr/>
        </p:nvSpPr>
        <p:spPr>
          <a:xfrm rot="0">
            <a:off x="7503099" y="7510315"/>
            <a:ext cx="1003072" cy="524985"/>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Weighted Avg</a:t>
            </a:r>
          </a:p>
        </p:txBody>
      </p:sp>
      <p:sp>
        <p:nvSpPr>
          <p:cNvPr name="TextBox 25" id="25"/>
          <p:cNvSpPr txBox="true"/>
          <p:nvPr/>
        </p:nvSpPr>
        <p:spPr>
          <a:xfrm rot="0">
            <a:off x="7503099" y="5038801"/>
            <a:ext cx="1003072" cy="524985"/>
          </a:xfrm>
          <a:prstGeom prst="rect">
            <a:avLst/>
          </a:prstGeom>
        </p:spPr>
        <p:txBody>
          <a:bodyPr anchor="t" rtlCol="false" tIns="0" lIns="0" bIns="0" rIns="0">
            <a:spAutoFit/>
          </a:bodyPr>
          <a:lstStyle/>
          <a:p>
            <a:pPr algn="l">
              <a:lnSpc>
                <a:spcPts val="2065"/>
              </a:lnSpc>
            </a:pPr>
            <a:r>
              <a:rPr lang="en-US" sz="1475">
                <a:solidFill>
                  <a:srgbClr val="FFFFFF"/>
                </a:solidFill>
                <a:latin typeface="Poppins"/>
                <a:ea typeface="Poppins"/>
                <a:cs typeface="Poppins"/>
                <a:sym typeface="Poppins"/>
              </a:rPr>
              <a:t>Support</a:t>
            </a:r>
          </a:p>
          <a:p>
            <a:pPr algn="l">
              <a:lnSpc>
                <a:spcPts val="2065"/>
              </a:lnSpc>
              <a:spcBef>
                <a:spcPct val="0"/>
              </a:spcBef>
            </a:pPr>
            <a:r>
              <a:rPr lang="en-US" sz="1475">
                <a:solidFill>
                  <a:srgbClr val="FFFFFF"/>
                </a:solidFill>
                <a:latin typeface="Poppins"/>
                <a:ea typeface="Poppins"/>
                <a:cs typeface="Poppins"/>
                <a:sym typeface="Poppins"/>
              </a:rPr>
              <a:t>(Data len)</a:t>
            </a:r>
          </a:p>
        </p:txBody>
      </p:sp>
      <p:sp>
        <p:nvSpPr>
          <p:cNvPr name="TextBox 26" id="26"/>
          <p:cNvSpPr txBox="true"/>
          <p:nvPr/>
        </p:nvSpPr>
        <p:spPr>
          <a:xfrm rot="0">
            <a:off x="12555027" y="5985195"/>
            <a:ext cx="1003072" cy="262804"/>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Accuracy</a:t>
            </a:r>
          </a:p>
        </p:txBody>
      </p:sp>
      <p:sp>
        <p:nvSpPr>
          <p:cNvPr name="TextBox 27" id="27"/>
          <p:cNvSpPr txBox="true"/>
          <p:nvPr/>
        </p:nvSpPr>
        <p:spPr>
          <a:xfrm rot="0">
            <a:off x="12555027" y="8463925"/>
            <a:ext cx="1003072" cy="262804"/>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F1-Score</a:t>
            </a:r>
          </a:p>
        </p:txBody>
      </p:sp>
      <p:sp>
        <p:nvSpPr>
          <p:cNvPr name="TextBox 28" id="28"/>
          <p:cNvSpPr txBox="true"/>
          <p:nvPr/>
        </p:nvSpPr>
        <p:spPr>
          <a:xfrm rot="0">
            <a:off x="12555027" y="6818886"/>
            <a:ext cx="1003072" cy="262804"/>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Macro Avg</a:t>
            </a:r>
          </a:p>
        </p:txBody>
      </p:sp>
      <p:sp>
        <p:nvSpPr>
          <p:cNvPr name="TextBox 29" id="29"/>
          <p:cNvSpPr txBox="true"/>
          <p:nvPr/>
        </p:nvSpPr>
        <p:spPr>
          <a:xfrm rot="0">
            <a:off x="12555027" y="7510315"/>
            <a:ext cx="1003072" cy="524985"/>
          </a:xfrm>
          <a:prstGeom prst="rect">
            <a:avLst/>
          </a:prstGeom>
        </p:spPr>
        <p:txBody>
          <a:bodyPr anchor="t" rtlCol="false" tIns="0" lIns="0" bIns="0" rIns="0">
            <a:spAutoFit/>
          </a:bodyPr>
          <a:lstStyle/>
          <a:p>
            <a:pPr algn="l">
              <a:lnSpc>
                <a:spcPts val="2065"/>
              </a:lnSpc>
              <a:spcBef>
                <a:spcPct val="0"/>
              </a:spcBef>
            </a:pPr>
            <a:r>
              <a:rPr lang="en-US" sz="1475">
                <a:solidFill>
                  <a:srgbClr val="FFFFFF"/>
                </a:solidFill>
                <a:latin typeface="Poppins"/>
                <a:ea typeface="Poppins"/>
                <a:cs typeface="Poppins"/>
                <a:sym typeface="Poppins"/>
              </a:rPr>
              <a:t>Weighted Avg</a:t>
            </a:r>
          </a:p>
        </p:txBody>
      </p:sp>
      <p:sp>
        <p:nvSpPr>
          <p:cNvPr name="TextBox 30" id="30"/>
          <p:cNvSpPr txBox="true"/>
          <p:nvPr/>
        </p:nvSpPr>
        <p:spPr>
          <a:xfrm rot="0">
            <a:off x="12555027" y="5038801"/>
            <a:ext cx="1003072" cy="524985"/>
          </a:xfrm>
          <a:prstGeom prst="rect">
            <a:avLst/>
          </a:prstGeom>
        </p:spPr>
        <p:txBody>
          <a:bodyPr anchor="t" rtlCol="false" tIns="0" lIns="0" bIns="0" rIns="0">
            <a:spAutoFit/>
          </a:bodyPr>
          <a:lstStyle/>
          <a:p>
            <a:pPr algn="l">
              <a:lnSpc>
                <a:spcPts val="2065"/>
              </a:lnSpc>
            </a:pPr>
            <a:r>
              <a:rPr lang="en-US" sz="1475">
                <a:solidFill>
                  <a:srgbClr val="FFFFFF"/>
                </a:solidFill>
                <a:latin typeface="Poppins"/>
                <a:ea typeface="Poppins"/>
                <a:cs typeface="Poppins"/>
                <a:sym typeface="Poppins"/>
              </a:rPr>
              <a:t>Support</a:t>
            </a:r>
          </a:p>
          <a:p>
            <a:pPr algn="l">
              <a:lnSpc>
                <a:spcPts val="2065"/>
              </a:lnSpc>
              <a:spcBef>
                <a:spcPct val="0"/>
              </a:spcBef>
            </a:pPr>
            <a:r>
              <a:rPr lang="en-US" sz="1475">
                <a:solidFill>
                  <a:srgbClr val="FFFFFF"/>
                </a:solidFill>
                <a:latin typeface="Poppins"/>
                <a:ea typeface="Poppins"/>
                <a:cs typeface="Poppins"/>
                <a:sym typeface="Poppins"/>
              </a:rPr>
              <a:t>(Data len)</a:t>
            </a:r>
          </a:p>
        </p:txBody>
      </p:sp>
      <p:grpSp>
        <p:nvGrpSpPr>
          <p:cNvPr name="Group 31" id="31"/>
          <p:cNvGrpSpPr/>
          <p:nvPr/>
        </p:nvGrpSpPr>
        <p:grpSpPr>
          <a:xfrm rot="0">
            <a:off x="7334470" y="4058022"/>
            <a:ext cx="3895502" cy="733595"/>
            <a:chOff x="0" y="0"/>
            <a:chExt cx="2099064" cy="395293"/>
          </a:xfrm>
        </p:grpSpPr>
        <p:sp>
          <p:nvSpPr>
            <p:cNvPr name="Freeform 32" id="32"/>
            <p:cNvSpPr/>
            <p:nvPr/>
          </p:nvSpPr>
          <p:spPr>
            <a:xfrm flipH="false" flipV="false" rot="0">
              <a:off x="0" y="0"/>
              <a:ext cx="2099064" cy="395293"/>
            </a:xfrm>
            <a:custGeom>
              <a:avLst/>
              <a:gdLst/>
              <a:ahLst/>
              <a:cxnLst/>
              <a:rect r="r" b="b" t="t" l="l"/>
              <a:pathLst>
                <a:path h="395293" w="2099064">
                  <a:moveTo>
                    <a:pt x="111294" y="0"/>
                  </a:moveTo>
                  <a:lnTo>
                    <a:pt x="1987769" y="0"/>
                  </a:lnTo>
                  <a:cubicBezTo>
                    <a:pt x="2049236" y="0"/>
                    <a:pt x="2099064" y="49828"/>
                    <a:pt x="2099064" y="111294"/>
                  </a:cubicBezTo>
                  <a:lnTo>
                    <a:pt x="2099064" y="283998"/>
                  </a:lnTo>
                  <a:cubicBezTo>
                    <a:pt x="2099064" y="345464"/>
                    <a:pt x="2049236" y="395293"/>
                    <a:pt x="1987769" y="395293"/>
                  </a:cubicBezTo>
                  <a:lnTo>
                    <a:pt x="111294" y="395293"/>
                  </a:lnTo>
                  <a:cubicBezTo>
                    <a:pt x="81777" y="395293"/>
                    <a:pt x="53469" y="383567"/>
                    <a:pt x="32597" y="362695"/>
                  </a:cubicBezTo>
                  <a:cubicBezTo>
                    <a:pt x="11726" y="341824"/>
                    <a:pt x="0" y="313515"/>
                    <a:pt x="0" y="283998"/>
                  </a:cubicBezTo>
                  <a:lnTo>
                    <a:pt x="0" y="111294"/>
                  </a:lnTo>
                  <a:cubicBezTo>
                    <a:pt x="0" y="49828"/>
                    <a:pt x="49828" y="0"/>
                    <a:pt x="111294"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33" id="33"/>
            <p:cNvSpPr txBox="true"/>
            <p:nvPr/>
          </p:nvSpPr>
          <p:spPr>
            <a:xfrm>
              <a:off x="0" y="-66675"/>
              <a:ext cx="2099064" cy="461968"/>
            </a:xfrm>
            <a:prstGeom prst="rect">
              <a:avLst/>
            </a:prstGeom>
          </p:spPr>
          <p:txBody>
            <a:bodyPr anchor="ctr" rtlCol="false" tIns="50800" lIns="50800" bIns="50800" rIns="50800"/>
            <a:lstStyle/>
            <a:p>
              <a:pPr algn="ctr">
                <a:lnSpc>
                  <a:spcPts val="3151"/>
                </a:lnSpc>
              </a:pPr>
            </a:p>
          </p:txBody>
        </p:sp>
      </p:grpSp>
      <p:sp>
        <p:nvSpPr>
          <p:cNvPr name="TextBox 34" id="34"/>
          <p:cNvSpPr txBox="true"/>
          <p:nvPr/>
        </p:nvSpPr>
        <p:spPr>
          <a:xfrm rot="0">
            <a:off x="8323615" y="4172957"/>
            <a:ext cx="2906357" cy="410414"/>
          </a:xfrm>
          <a:prstGeom prst="rect">
            <a:avLst/>
          </a:prstGeom>
        </p:spPr>
        <p:txBody>
          <a:bodyPr anchor="t" rtlCol="false" tIns="0" lIns="0" bIns="0" rIns="0">
            <a:spAutoFit/>
          </a:bodyPr>
          <a:lstStyle/>
          <a:p>
            <a:pPr algn="l">
              <a:lnSpc>
                <a:spcPts val="3354"/>
              </a:lnSpc>
            </a:pPr>
            <a:r>
              <a:rPr lang="en-US" sz="2396" spc="-105">
                <a:solidFill>
                  <a:srgbClr val="FFFFFF"/>
                </a:solidFill>
                <a:latin typeface="Open Sauce"/>
                <a:ea typeface="Open Sauce"/>
                <a:cs typeface="Open Sauce"/>
                <a:sym typeface="Open Sauce"/>
              </a:rPr>
              <a:t>Training Data</a:t>
            </a:r>
          </a:p>
        </p:txBody>
      </p:sp>
      <p:grpSp>
        <p:nvGrpSpPr>
          <p:cNvPr name="Group 35" id="35"/>
          <p:cNvGrpSpPr/>
          <p:nvPr/>
        </p:nvGrpSpPr>
        <p:grpSpPr>
          <a:xfrm rot="0">
            <a:off x="12450739" y="4035179"/>
            <a:ext cx="3895502" cy="733595"/>
            <a:chOff x="0" y="0"/>
            <a:chExt cx="2099064" cy="395293"/>
          </a:xfrm>
        </p:grpSpPr>
        <p:sp>
          <p:nvSpPr>
            <p:cNvPr name="Freeform 36" id="36"/>
            <p:cNvSpPr/>
            <p:nvPr/>
          </p:nvSpPr>
          <p:spPr>
            <a:xfrm flipH="false" flipV="false" rot="0">
              <a:off x="0" y="0"/>
              <a:ext cx="2099064" cy="395293"/>
            </a:xfrm>
            <a:custGeom>
              <a:avLst/>
              <a:gdLst/>
              <a:ahLst/>
              <a:cxnLst/>
              <a:rect r="r" b="b" t="t" l="l"/>
              <a:pathLst>
                <a:path h="395293" w="2099064">
                  <a:moveTo>
                    <a:pt x="111294" y="0"/>
                  </a:moveTo>
                  <a:lnTo>
                    <a:pt x="1987769" y="0"/>
                  </a:lnTo>
                  <a:cubicBezTo>
                    <a:pt x="2049236" y="0"/>
                    <a:pt x="2099064" y="49828"/>
                    <a:pt x="2099064" y="111294"/>
                  </a:cubicBezTo>
                  <a:lnTo>
                    <a:pt x="2099064" y="283998"/>
                  </a:lnTo>
                  <a:cubicBezTo>
                    <a:pt x="2099064" y="345464"/>
                    <a:pt x="2049236" y="395293"/>
                    <a:pt x="1987769" y="395293"/>
                  </a:cubicBezTo>
                  <a:lnTo>
                    <a:pt x="111294" y="395293"/>
                  </a:lnTo>
                  <a:cubicBezTo>
                    <a:pt x="81777" y="395293"/>
                    <a:pt x="53469" y="383567"/>
                    <a:pt x="32597" y="362695"/>
                  </a:cubicBezTo>
                  <a:cubicBezTo>
                    <a:pt x="11726" y="341824"/>
                    <a:pt x="0" y="313515"/>
                    <a:pt x="0" y="283998"/>
                  </a:cubicBezTo>
                  <a:lnTo>
                    <a:pt x="0" y="111294"/>
                  </a:lnTo>
                  <a:cubicBezTo>
                    <a:pt x="0" y="49828"/>
                    <a:pt x="49828" y="0"/>
                    <a:pt x="111294"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37" id="37"/>
            <p:cNvSpPr txBox="true"/>
            <p:nvPr/>
          </p:nvSpPr>
          <p:spPr>
            <a:xfrm>
              <a:off x="0" y="-66675"/>
              <a:ext cx="2099064" cy="461968"/>
            </a:xfrm>
            <a:prstGeom prst="rect">
              <a:avLst/>
            </a:prstGeom>
          </p:spPr>
          <p:txBody>
            <a:bodyPr anchor="ctr" rtlCol="false" tIns="50800" lIns="50800" bIns="50800" rIns="50800"/>
            <a:lstStyle/>
            <a:p>
              <a:pPr algn="ctr">
                <a:lnSpc>
                  <a:spcPts val="3151"/>
                </a:lnSpc>
              </a:pPr>
            </a:p>
          </p:txBody>
        </p:sp>
      </p:grpSp>
      <p:sp>
        <p:nvSpPr>
          <p:cNvPr name="TextBox 38" id="38"/>
          <p:cNvSpPr txBox="true"/>
          <p:nvPr/>
        </p:nvSpPr>
        <p:spPr>
          <a:xfrm rot="0">
            <a:off x="13439883" y="4150113"/>
            <a:ext cx="2906357" cy="410414"/>
          </a:xfrm>
          <a:prstGeom prst="rect">
            <a:avLst/>
          </a:prstGeom>
        </p:spPr>
        <p:txBody>
          <a:bodyPr anchor="t" rtlCol="false" tIns="0" lIns="0" bIns="0" rIns="0">
            <a:spAutoFit/>
          </a:bodyPr>
          <a:lstStyle/>
          <a:p>
            <a:pPr algn="l">
              <a:lnSpc>
                <a:spcPts val="3354"/>
              </a:lnSpc>
            </a:pPr>
            <a:r>
              <a:rPr lang="en-US" sz="2396" spc="-105">
                <a:solidFill>
                  <a:srgbClr val="FFFFFF"/>
                </a:solidFill>
                <a:latin typeface="Open Sauce"/>
                <a:ea typeface="Open Sauce"/>
                <a:cs typeface="Open Sauce"/>
                <a:sym typeface="Open Sauce"/>
              </a:rPr>
              <a:t>Testing Data</a:t>
            </a:r>
          </a:p>
        </p:txBody>
      </p:sp>
      <p:sp>
        <p:nvSpPr>
          <p:cNvPr name="TextBox 39" id="39"/>
          <p:cNvSpPr txBox="true"/>
          <p:nvPr/>
        </p:nvSpPr>
        <p:spPr>
          <a:xfrm rot="0">
            <a:off x="8896755" y="5873425"/>
            <a:ext cx="1760077"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0.86</a:t>
            </a:r>
          </a:p>
        </p:txBody>
      </p:sp>
      <p:sp>
        <p:nvSpPr>
          <p:cNvPr name="TextBox 40" id="40"/>
          <p:cNvSpPr txBox="true"/>
          <p:nvPr/>
        </p:nvSpPr>
        <p:spPr>
          <a:xfrm rot="0">
            <a:off x="8896755" y="5058121"/>
            <a:ext cx="1586160"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241</a:t>
            </a:r>
          </a:p>
        </p:txBody>
      </p:sp>
      <p:sp>
        <p:nvSpPr>
          <p:cNvPr name="TextBox 41" id="41"/>
          <p:cNvSpPr txBox="true"/>
          <p:nvPr/>
        </p:nvSpPr>
        <p:spPr>
          <a:xfrm rot="0">
            <a:off x="8896755" y="6693145"/>
            <a:ext cx="1760077"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0.86</a:t>
            </a:r>
          </a:p>
        </p:txBody>
      </p:sp>
      <p:sp>
        <p:nvSpPr>
          <p:cNvPr name="TextBox 42" id="42"/>
          <p:cNvSpPr txBox="true"/>
          <p:nvPr/>
        </p:nvSpPr>
        <p:spPr>
          <a:xfrm rot="0">
            <a:off x="8896755" y="7512864"/>
            <a:ext cx="1760077"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0.86</a:t>
            </a:r>
          </a:p>
        </p:txBody>
      </p:sp>
      <p:sp>
        <p:nvSpPr>
          <p:cNvPr name="TextBox 43" id="43"/>
          <p:cNvSpPr txBox="true"/>
          <p:nvPr/>
        </p:nvSpPr>
        <p:spPr>
          <a:xfrm rot="0">
            <a:off x="8896755" y="8332583"/>
            <a:ext cx="1760077"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0.882</a:t>
            </a:r>
          </a:p>
        </p:txBody>
      </p:sp>
      <p:sp>
        <p:nvSpPr>
          <p:cNvPr name="TextBox 44" id="44"/>
          <p:cNvSpPr txBox="true"/>
          <p:nvPr/>
        </p:nvSpPr>
        <p:spPr>
          <a:xfrm rot="0">
            <a:off x="13892090" y="5058121"/>
            <a:ext cx="1586160"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61</a:t>
            </a:r>
          </a:p>
        </p:txBody>
      </p:sp>
      <p:sp>
        <p:nvSpPr>
          <p:cNvPr name="TextBox 45" id="45"/>
          <p:cNvSpPr txBox="true"/>
          <p:nvPr/>
        </p:nvSpPr>
        <p:spPr>
          <a:xfrm rot="0">
            <a:off x="13892090" y="5873425"/>
            <a:ext cx="1586160"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0.77</a:t>
            </a:r>
          </a:p>
        </p:txBody>
      </p:sp>
      <p:sp>
        <p:nvSpPr>
          <p:cNvPr name="TextBox 46" id="46"/>
          <p:cNvSpPr txBox="true"/>
          <p:nvPr/>
        </p:nvSpPr>
        <p:spPr>
          <a:xfrm rot="0">
            <a:off x="13892090" y="6688729"/>
            <a:ext cx="1586160"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0.77</a:t>
            </a:r>
          </a:p>
        </p:txBody>
      </p:sp>
      <p:sp>
        <p:nvSpPr>
          <p:cNvPr name="TextBox 47" id="47"/>
          <p:cNvSpPr txBox="true"/>
          <p:nvPr/>
        </p:nvSpPr>
        <p:spPr>
          <a:xfrm rot="0">
            <a:off x="13892090" y="7504033"/>
            <a:ext cx="1586160"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0.77</a:t>
            </a:r>
          </a:p>
        </p:txBody>
      </p:sp>
      <p:sp>
        <p:nvSpPr>
          <p:cNvPr name="TextBox 48" id="48"/>
          <p:cNvSpPr txBox="true"/>
          <p:nvPr/>
        </p:nvSpPr>
        <p:spPr>
          <a:xfrm rot="0">
            <a:off x="13892090" y="8319337"/>
            <a:ext cx="1586160" cy="457769"/>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oppins Bold"/>
                <a:ea typeface="Poppins Bold"/>
                <a:cs typeface="Poppins Bold"/>
                <a:sym typeface="Poppins Bold"/>
              </a:rPr>
              <a:t>0.787</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144000" y="841660"/>
            <a:ext cx="1662550"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Home</a:t>
            </a:r>
          </a:p>
        </p:txBody>
      </p:sp>
      <p:sp>
        <p:nvSpPr>
          <p:cNvPr name="TextBox 4" id="4"/>
          <p:cNvSpPr txBox="true"/>
          <p:nvPr/>
        </p:nvSpPr>
        <p:spPr>
          <a:xfrm rot="0">
            <a:off x="11408122" y="843874"/>
            <a:ext cx="1907082" cy="409541"/>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About</a:t>
            </a:r>
          </a:p>
        </p:txBody>
      </p:sp>
      <p:sp>
        <p:nvSpPr>
          <p:cNvPr name="TextBox 5" id="5"/>
          <p:cNvSpPr txBox="true"/>
          <p:nvPr/>
        </p:nvSpPr>
        <p:spPr>
          <a:xfrm rot="0">
            <a:off x="13726729" y="819695"/>
            <a:ext cx="1916881" cy="409552"/>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Content</a:t>
            </a:r>
          </a:p>
        </p:txBody>
      </p:sp>
      <p:sp>
        <p:nvSpPr>
          <p:cNvPr name="TextBox 6" id="6"/>
          <p:cNvSpPr txBox="true"/>
          <p:nvPr/>
        </p:nvSpPr>
        <p:spPr>
          <a:xfrm rot="0">
            <a:off x="15034325" y="841660"/>
            <a:ext cx="2224975" cy="409552"/>
          </a:xfrm>
          <a:prstGeom prst="rect">
            <a:avLst/>
          </a:prstGeom>
        </p:spPr>
        <p:txBody>
          <a:bodyPr anchor="t" rtlCol="false" tIns="0" lIns="0" bIns="0" rIns="0">
            <a:spAutoFit/>
          </a:bodyPr>
          <a:lstStyle/>
          <a:p>
            <a:pPr algn="r" marL="0" indent="0" lvl="0">
              <a:lnSpc>
                <a:spcPts val="3151"/>
              </a:lnSpc>
              <a:spcBef>
                <a:spcPct val="0"/>
              </a:spcBef>
            </a:pPr>
            <a:r>
              <a:rPr lang="en-US" b="true" sz="2251">
                <a:solidFill>
                  <a:srgbClr val="FFFFFF"/>
                </a:solidFill>
                <a:latin typeface="Poppins Bold"/>
                <a:ea typeface="Poppins Bold"/>
                <a:cs typeface="Poppins Bold"/>
                <a:sym typeface="Poppins Bold"/>
              </a:rPr>
              <a:t>Others</a:t>
            </a:r>
          </a:p>
        </p:txBody>
      </p:sp>
      <p:grpSp>
        <p:nvGrpSpPr>
          <p:cNvPr name="Group 7" id="7"/>
          <p:cNvGrpSpPr/>
          <p:nvPr/>
        </p:nvGrpSpPr>
        <p:grpSpPr>
          <a:xfrm rot="0">
            <a:off x="9229369" y="1877565"/>
            <a:ext cx="6264589" cy="7599836"/>
            <a:chOff x="0" y="0"/>
            <a:chExt cx="1649933" cy="2001603"/>
          </a:xfrm>
        </p:grpSpPr>
        <p:sp>
          <p:nvSpPr>
            <p:cNvPr name="Freeform 8" id="8"/>
            <p:cNvSpPr/>
            <p:nvPr/>
          </p:nvSpPr>
          <p:spPr>
            <a:xfrm flipH="false" flipV="false" rot="0">
              <a:off x="0" y="0"/>
              <a:ext cx="1649933" cy="2001603"/>
            </a:xfrm>
            <a:custGeom>
              <a:avLst/>
              <a:gdLst/>
              <a:ahLst/>
              <a:cxnLst/>
              <a:rect r="r" b="b" t="t" l="l"/>
              <a:pathLst>
                <a:path h="2001603" w="1649933">
                  <a:moveTo>
                    <a:pt x="51905" y="0"/>
                  </a:moveTo>
                  <a:lnTo>
                    <a:pt x="1598028" y="0"/>
                  </a:lnTo>
                  <a:cubicBezTo>
                    <a:pt x="1611794" y="0"/>
                    <a:pt x="1624996" y="5468"/>
                    <a:pt x="1634730" y="15202"/>
                  </a:cubicBezTo>
                  <a:cubicBezTo>
                    <a:pt x="1644464" y="24936"/>
                    <a:pt x="1649933" y="38139"/>
                    <a:pt x="1649933" y="51905"/>
                  </a:cubicBezTo>
                  <a:lnTo>
                    <a:pt x="1649933" y="1949698"/>
                  </a:lnTo>
                  <a:cubicBezTo>
                    <a:pt x="1649933" y="1963464"/>
                    <a:pt x="1644464" y="1976666"/>
                    <a:pt x="1634730" y="1986400"/>
                  </a:cubicBezTo>
                  <a:cubicBezTo>
                    <a:pt x="1624996" y="1996134"/>
                    <a:pt x="1611794" y="2001603"/>
                    <a:pt x="1598028" y="2001603"/>
                  </a:cubicBezTo>
                  <a:lnTo>
                    <a:pt x="51905" y="2001603"/>
                  </a:lnTo>
                  <a:cubicBezTo>
                    <a:pt x="23238" y="2001603"/>
                    <a:pt x="0" y="1978364"/>
                    <a:pt x="0" y="1949698"/>
                  </a:cubicBezTo>
                  <a:lnTo>
                    <a:pt x="0" y="51905"/>
                  </a:lnTo>
                  <a:cubicBezTo>
                    <a:pt x="0" y="38139"/>
                    <a:pt x="5468" y="24936"/>
                    <a:pt x="15202" y="15202"/>
                  </a:cubicBezTo>
                  <a:cubicBezTo>
                    <a:pt x="24936" y="5468"/>
                    <a:pt x="38139" y="0"/>
                    <a:pt x="51905"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9" id="9"/>
            <p:cNvSpPr txBox="true"/>
            <p:nvPr/>
          </p:nvSpPr>
          <p:spPr>
            <a:xfrm>
              <a:off x="0" y="-66675"/>
              <a:ext cx="1649933" cy="2068278"/>
            </a:xfrm>
            <a:prstGeom prst="rect">
              <a:avLst/>
            </a:prstGeom>
          </p:spPr>
          <p:txBody>
            <a:bodyPr anchor="ctr" rtlCol="false" tIns="50800" lIns="50800" bIns="50800" rIns="50800"/>
            <a:lstStyle/>
            <a:p>
              <a:pPr algn="ctr">
                <a:lnSpc>
                  <a:spcPts val="3151"/>
                </a:lnSpc>
              </a:pPr>
            </a:p>
          </p:txBody>
        </p:sp>
      </p:grpSp>
      <p:grpSp>
        <p:nvGrpSpPr>
          <p:cNvPr name="Group 10" id="10"/>
          <p:cNvGrpSpPr/>
          <p:nvPr/>
        </p:nvGrpSpPr>
        <p:grpSpPr>
          <a:xfrm rot="0">
            <a:off x="803986" y="1877565"/>
            <a:ext cx="7896795" cy="3617303"/>
            <a:chOff x="0" y="0"/>
            <a:chExt cx="2079814" cy="952705"/>
          </a:xfrm>
        </p:grpSpPr>
        <p:sp>
          <p:nvSpPr>
            <p:cNvPr name="Freeform 11" id="11"/>
            <p:cNvSpPr/>
            <p:nvPr/>
          </p:nvSpPr>
          <p:spPr>
            <a:xfrm flipH="false" flipV="false" rot="0">
              <a:off x="0" y="0"/>
              <a:ext cx="2079814" cy="952705"/>
            </a:xfrm>
            <a:custGeom>
              <a:avLst/>
              <a:gdLst/>
              <a:ahLst/>
              <a:cxnLst/>
              <a:rect r="r" b="b" t="t" l="l"/>
              <a:pathLst>
                <a:path h="952705" w="2079814">
                  <a:moveTo>
                    <a:pt x="54902" y="0"/>
                  </a:moveTo>
                  <a:lnTo>
                    <a:pt x="2024913" y="0"/>
                  </a:lnTo>
                  <a:cubicBezTo>
                    <a:pt x="2039473" y="0"/>
                    <a:pt x="2053438" y="5784"/>
                    <a:pt x="2063734" y="16080"/>
                  </a:cubicBezTo>
                  <a:cubicBezTo>
                    <a:pt x="2074030" y="26376"/>
                    <a:pt x="2079814" y="40341"/>
                    <a:pt x="2079814" y="54902"/>
                  </a:cubicBezTo>
                  <a:lnTo>
                    <a:pt x="2079814" y="897804"/>
                  </a:lnTo>
                  <a:cubicBezTo>
                    <a:pt x="2079814" y="912365"/>
                    <a:pt x="2074030" y="926329"/>
                    <a:pt x="2063734" y="936625"/>
                  </a:cubicBezTo>
                  <a:cubicBezTo>
                    <a:pt x="2053438" y="946921"/>
                    <a:pt x="2039473" y="952705"/>
                    <a:pt x="2024913" y="952705"/>
                  </a:cubicBezTo>
                  <a:lnTo>
                    <a:pt x="54902" y="952705"/>
                  </a:lnTo>
                  <a:cubicBezTo>
                    <a:pt x="24580" y="952705"/>
                    <a:pt x="0" y="928125"/>
                    <a:pt x="0" y="897804"/>
                  </a:cubicBezTo>
                  <a:lnTo>
                    <a:pt x="0" y="54902"/>
                  </a:lnTo>
                  <a:cubicBezTo>
                    <a:pt x="0" y="40341"/>
                    <a:pt x="5784" y="26376"/>
                    <a:pt x="16080" y="16080"/>
                  </a:cubicBezTo>
                  <a:cubicBezTo>
                    <a:pt x="26376" y="5784"/>
                    <a:pt x="40341" y="0"/>
                    <a:pt x="54902" y="0"/>
                  </a:cubicBezTo>
                  <a:close/>
                </a:path>
              </a:pathLst>
            </a:custGeom>
            <a:solidFill>
              <a:srgbClr val="000000">
                <a:alpha val="0"/>
              </a:srgbClr>
            </a:solidFill>
            <a:ln w="28575" cap="rnd">
              <a:solidFill>
                <a:srgbClr val="FFFFFF"/>
              </a:solidFill>
              <a:prstDash val="solid"/>
              <a:round/>
            </a:ln>
          </p:spPr>
        </p:sp>
        <p:sp>
          <p:nvSpPr>
            <p:cNvPr name="TextBox 12" id="12"/>
            <p:cNvSpPr txBox="true"/>
            <p:nvPr/>
          </p:nvSpPr>
          <p:spPr>
            <a:xfrm>
              <a:off x="0" y="-66675"/>
              <a:ext cx="2079814" cy="1019380"/>
            </a:xfrm>
            <a:prstGeom prst="rect">
              <a:avLst/>
            </a:prstGeom>
          </p:spPr>
          <p:txBody>
            <a:bodyPr anchor="ctr" rtlCol="false" tIns="50800" lIns="50800" bIns="50800" rIns="50800"/>
            <a:lstStyle/>
            <a:p>
              <a:pPr algn="ctr">
                <a:lnSpc>
                  <a:spcPts val="3151"/>
                </a:lnSpc>
              </a:pPr>
            </a:p>
          </p:txBody>
        </p:sp>
      </p:grpSp>
      <p:grpSp>
        <p:nvGrpSpPr>
          <p:cNvPr name="Group 13" id="13"/>
          <p:cNvGrpSpPr/>
          <p:nvPr/>
        </p:nvGrpSpPr>
        <p:grpSpPr>
          <a:xfrm rot="0">
            <a:off x="803986" y="5677483"/>
            <a:ext cx="7896795" cy="3799918"/>
            <a:chOff x="0" y="0"/>
            <a:chExt cx="2079814" cy="1000801"/>
          </a:xfrm>
        </p:grpSpPr>
        <p:sp>
          <p:nvSpPr>
            <p:cNvPr name="Freeform 14" id="14"/>
            <p:cNvSpPr/>
            <p:nvPr/>
          </p:nvSpPr>
          <p:spPr>
            <a:xfrm flipH="false" flipV="false" rot="0">
              <a:off x="0" y="0"/>
              <a:ext cx="2079814" cy="1000801"/>
            </a:xfrm>
            <a:custGeom>
              <a:avLst/>
              <a:gdLst/>
              <a:ahLst/>
              <a:cxnLst/>
              <a:rect r="r" b="b" t="t" l="l"/>
              <a:pathLst>
                <a:path h="1000801" w="2079814">
                  <a:moveTo>
                    <a:pt x="54902" y="0"/>
                  </a:moveTo>
                  <a:lnTo>
                    <a:pt x="2024913" y="0"/>
                  </a:lnTo>
                  <a:cubicBezTo>
                    <a:pt x="2039473" y="0"/>
                    <a:pt x="2053438" y="5784"/>
                    <a:pt x="2063734" y="16080"/>
                  </a:cubicBezTo>
                  <a:cubicBezTo>
                    <a:pt x="2074030" y="26376"/>
                    <a:pt x="2079814" y="40341"/>
                    <a:pt x="2079814" y="54902"/>
                  </a:cubicBezTo>
                  <a:lnTo>
                    <a:pt x="2079814" y="945900"/>
                  </a:lnTo>
                  <a:cubicBezTo>
                    <a:pt x="2079814" y="976221"/>
                    <a:pt x="2055234" y="1000801"/>
                    <a:pt x="2024913" y="1000801"/>
                  </a:cubicBezTo>
                  <a:lnTo>
                    <a:pt x="54902" y="1000801"/>
                  </a:lnTo>
                  <a:cubicBezTo>
                    <a:pt x="40341" y="1000801"/>
                    <a:pt x="26376" y="995017"/>
                    <a:pt x="16080" y="984721"/>
                  </a:cubicBezTo>
                  <a:cubicBezTo>
                    <a:pt x="5784" y="974425"/>
                    <a:pt x="0" y="960461"/>
                    <a:pt x="0" y="945900"/>
                  </a:cubicBezTo>
                  <a:lnTo>
                    <a:pt x="0" y="54902"/>
                  </a:lnTo>
                  <a:cubicBezTo>
                    <a:pt x="0" y="40341"/>
                    <a:pt x="5784" y="26376"/>
                    <a:pt x="16080" y="16080"/>
                  </a:cubicBezTo>
                  <a:cubicBezTo>
                    <a:pt x="26376" y="5784"/>
                    <a:pt x="40341" y="0"/>
                    <a:pt x="54902" y="0"/>
                  </a:cubicBezTo>
                  <a:close/>
                </a:path>
              </a:pathLst>
            </a:custGeom>
            <a:gradFill rotWithShape="true">
              <a:gsLst>
                <a:gs pos="0">
                  <a:srgbClr val="000000">
                    <a:alpha val="78000"/>
                  </a:srgbClr>
                </a:gs>
                <a:gs pos="100000">
                  <a:srgbClr val="DDDDDD">
                    <a:alpha val="14820"/>
                  </a:srgbClr>
                </a:gs>
              </a:gsLst>
              <a:lin ang="2700000"/>
            </a:gradFill>
          </p:spPr>
        </p:sp>
        <p:sp>
          <p:nvSpPr>
            <p:cNvPr name="TextBox 15" id="15"/>
            <p:cNvSpPr txBox="true"/>
            <p:nvPr/>
          </p:nvSpPr>
          <p:spPr>
            <a:xfrm>
              <a:off x="0" y="-66675"/>
              <a:ext cx="2079814" cy="1067476"/>
            </a:xfrm>
            <a:prstGeom prst="rect">
              <a:avLst/>
            </a:prstGeom>
          </p:spPr>
          <p:txBody>
            <a:bodyPr anchor="ctr" rtlCol="false" tIns="50800" lIns="50800" bIns="50800" rIns="50800"/>
            <a:lstStyle/>
            <a:p>
              <a:pPr algn="ctr">
                <a:lnSpc>
                  <a:spcPts val="3151"/>
                </a:lnSpc>
              </a:pPr>
            </a:p>
          </p:txBody>
        </p:sp>
      </p:grpSp>
      <p:grpSp>
        <p:nvGrpSpPr>
          <p:cNvPr name="Group 16" id="16"/>
          <p:cNvGrpSpPr/>
          <p:nvPr/>
        </p:nvGrpSpPr>
        <p:grpSpPr>
          <a:xfrm rot="0">
            <a:off x="16017833" y="1877565"/>
            <a:ext cx="1562273" cy="7599836"/>
            <a:chOff x="0" y="0"/>
            <a:chExt cx="411463" cy="2001603"/>
          </a:xfrm>
        </p:grpSpPr>
        <p:sp>
          <p:nvSpPr>
            <p:cNvPr name="Freeform 17" id="17"/>
            <p:cNvSpPr/>
            <p:nvPr/>
          </p:nvSpPr>
          <p:spPr>
            <a:xfrm flipH="false" flipV="false" rot="0">
              <a:off x="0" y="0"/>
              <a:ext cx="411463" cy="2001603"/>
            </a:xfrm>
            <a:custGeom>
              <a:avLst/>
              <a:gdLst/>
              <a:ahLst/>
              <a:cxnLst/>
              <a:rect r="r" b="b" t="t" l="l"/>
              <a:pathLst>
                <a:path h="2001603" w="411463">
                  <a:moveTo>
                    <a:pt x="205731" y="0"/>
                  </a:moveTo>
                  <a:lnTo>
                    <a:pt x="205731" y="0"/>
                  </a:lnTo>
                  <a:cubicBezTo>
                    <a:pt x="319354" y="0"/>
                    <a:pt x="411463" y="92109"/>
                    <a:pt x="411463" y="205731"/>
                  </a:cubicBezTo>
                  <a:lnTo>
                    <a:pt x="411463" y="1795871"/>
                  </a:lnTo>
                  <a:cubicBezTo>
                    <a:pt x="411463" y="1909494"/>
                    <a:pt x="319354" y="2001603"/>
                    <a:pt x="205731" y="2001603"/>
                  </a:cubicBezTo>
                  <a:lnTo>
                    <a:pt x="205731" y="2001603"/>
                  </a:lnTo>
                  <a:cubicBezTo>
                    <a:pt x="92109" y="2001603"/>
                    <a:pt x="0" y="1909494"/>
                    <a:pt x="0" y="1795871"/>
                  </a:cubicBezTo>
                  <a:lnTo>
                    <a:pt x="0" y="205731"/>
                  </a:lnTo>
                  <a:cubicBezTo>
                    <a:pt x="0" y="92109"/>
                    <a:pt x="92109" y="0"/>
                    <a:pt x="205731" y="0"/>
                  </a:cubicBezTo>
                  <a:close/>
                </a:path>
              </a:pathLst>
            </a:custGeom>
            <a:solidFill>
              <a:srgbClr val="000000">
                <a:alpha val="0"/>
              </a:srgbClr>
            </a:solidFill>
            <a:ln w="28575" cap="rnd">
              <a:solidFill>
                <a:srgbClr val="FFFFFF"/>
              </a:solidFill>
              <a:prstDash val="solid"/>
              <a:round/>
            </a:ln>
          </p:spPr>
        </p:sp>
        <p:sp>
          <p:nvSpPr>
            <p:cNvPr name="TextBox 18" id="18"/>
            <p:cNvSpPr txBox="true"/>
            <p:nvPr/>
          </p:nvSpPr>
          <p:spPr>
            <a:xfrm>
              <a:off x="0" y="-66675"/>
              <a:ext cx="411463" cy="2068278"/>
            </a:xfrm>
            <a:prstGeom prst="rect">
              <a:avLst/>
            </a:prstGeom>
          </p:spPr>
          <p:txBody>
            <a:bodyPr anchor="ctr" rtlCol="false" tIns="50800" lIns="50800" bIns="50800" rIns="50800"/>
            <a:lstStyle/>
            <a:p>
              <a:pPr algn="ctr">
                <a:lnSpc>
                  <a:spcPts val="3151"/>
                </a:lnSpc>
              </a:pPr>
            </a:p>
          </p:txBody>
        </p:sp>
      </p:grpSp>
      <p:sp>
        <p:nvSpPr>
          <p:cNvPr name="TextBox 19" id="19"/>
          <p:cNvSpPr txBox="true"/>
          <p:nvPr/>
        </p:nvSpPr>
        <p:spPr>
          <a:xfrm rot="0">
            <a:off x="9672232" y="2794583"/>
            <a:ext cx="5378863" cy="5699125"/>
          </a:xfrm>
          <a:prstGeom prst="rect">
            <a:avLst/>
          </a:prstGeom>
        </p:spPr>
        <p:txBody>
          <a:bodyPr anchor="t" rtlCol="false" tIns="0" lIns="0" bIns="0" rIns="0">
            <a:spAutoFit/>
          </a:bodyPr>
          <a:lstStyle/>
          <a:p>
            <a:pPr algn="just">
              <a:lnSpc>
                <a:spcPts val="3499"/>
              </a:lnSpc>
            </a:pPr>
            <a:r>
              <a:rPr lang="en-US" sz="2499">
                <a:solidFill>
                  <a:srgbClr val="FFFFFF"/>
                </a:solidFill>
                <a:latin typeface="Poppins"/>
                <a:ea typeface="Poppins"/>
                <a:cs typeface="Poppins"/>
                <a:sym typeface="Poppins"/>
              </a:rPr>
              <a:t>Considering the overfitting in the training models of both Decision Tree and XGBoost, it can be concluded that the best model is Logistic Regression, with F1-scores of 0.882 for the training model and 0.787 for the testing model. This indicates that the Logistic Regression model can correctly classify 'heart disease' with 78% accuracy on the testing data, which is the highest performance among all the models evaluated.</a:t>
            </a:r>
          </a:p>
        </p:txBody>
      </p:sp>
      <p:sp>
        <p:nvSpPr>
          <p:cNvPr name="TextBox 20" id="20"/>
          <p:cNvSpPr txBox="true"/>
          <p:nvPr/>
        </p:nvSpPr>
        <p:spPr>
          <a:xfrm rot="0">
            <a:off x="1578806" y="5942543"/>
            <a:ext cx="6821888" cy="1054327"/>
          </a:xfrm>
          <a:prstGeom prst="rect">
            <a:avLst/>
          </a:prstGeom>
        </p:spPr>
        <p:txBody>
          <a:bodyPr anchor="t" rtlCol="false" tIns="0" lIns="0" bIns="0" rIns="0">
            <a:spAutoFit/>
          </a:bodyPr>
          <a:lstStyle/>
          <a:p>
            <a:pPr algn="l">
              <a:lnSpc>
                <a:spcPts val="7419"/>
              </a:lnSpc>
            </a:pPr>
            <a:r>
              <a:rPr lang="en-US" sz="7273" spc="-327" b="true">
                <a:solidFill>
                  <a:srgbClr val="FFFFFF"/>
                </a:solidFill>
                <a:latin typeface="Telegraf Bold"/>
                <a:ea typeface="Telegraf Bold"/>
                <a:cs typeface="Telegraf Bold"/>
                <a:sym typeface="Telegraf Bold"/>
              </a:rPr>
              <a:t>The best model </a:t>
            </a:r>
          </a:p>
        </p:txBody>
      </p:sp>
      <p:sp>
        <p:nvSpPr>
          <p:cNvPr name="TextBox 21" id="21"/>
          <p:cNvSpPr txBox="true"/>
          <p:nvPr/>
        </p:nvSpPr>
        <p:spPr>
          <a:xfrm rot="-5400000">
            <a:off x="13195719" y="5215731"/>
            <a:ext cx="7244600" cy="923504"/>
          </a:xfrm>
          <a:prstGeom prst="rect">
            <a:avLst/>
          </a:prstGeom>
        </p:spPr>
        <p:txBody>
          <a:bodyPr anchor="t" rtlCol="false" tIns="0" lIns="0" bIns="0" rIns="0">
            <a:spAutoFit/>
          </a:bodyPr>
          <a:lstStyle/>
          <a:p>
            <a:pPr algn="ctr">
              <a:lnSpc>
                <a:spcPts val="6474"/>
              </a:lnSpc>
            </a:pPr>
            <a:r>
              <a:rPr lang="en-US" b="true" sz="6347" spc="-285">
                <a:solidFill>
                  <a:srgbClr val="FFFFFF"/>
                </a:solidFill>
                <a:latin typeface="Telegraf Bold"/>
                <a:ea typeface="Telegraf Bold"/>
                <a:cs typeface="Telegraf Bold"/>
                <a:sym typeface="Telegraf Bold"/>
              </a:rPr>
              <a:t>Conclusions</a:t>
            </a:r>
          </a:p>
        </p:txBody>
      </p:sp>
      <p:sp>
        <p:nvSpPr>
          <p:cNvPr name="TextBox 22" id="22"/>
          <p:cNvSpPr txBox="true"/>
          <p:nvPr/>
        </p:nvSpPr>
        <p:spPr>
          <a:xfrm rot="0">
            <a:off x="1363845" y="758572"/>
            <a:ext cx="2979060" cy="494847"/>
          </a:xfrm>
          <a:prstGeom prst="rect">
            <a:avLst/>
          </a:prstGeom>
        </p:spPr>
        <p:txBody>
          <a:bodyPr anchor="t" rtlCol="false" tIns="0" lIns="0" bIns="0" rIns="0">
            <a:spAutoFit/>
          </a:bodyPr>
          <a:lstStyle/>
          <a:p>
            <a:pPr algn="l">
              <a:lnSpc>
                <a:spcPts val="3762"/>
              </a:lnSpc>
              <a:spcBef>
                <a:spcPct val="0"/>
              </a:spcBef>
            </a:pPr>
            <a:r>
              <a:rPr lang="en-US" b="true" sz="2687" spc="-120">
                <a:solidFill>
                  <a:srgbClr val="FFFFFF"/>
                </a:solidFill>
                <a:latin typeface="Telegraf Bold"/>
                <a:ea typeface="Telegraf Bold"/>
                <a:cs typeface="Telegraf Bold"/>
                <a:sym typeface="Telegraf Bold"/>
              </a:rPr>
              <a:t>Portfolio</a:t>
            </a:r>
          </a:p>
        </p:txBody>
      </p:sp>
      <p:grpSp>
        <p:nvGrpSpPr>
          <p:cNvPr name="Group 23" id="23"/>
          <p:cNvGrpSpPr/>
          <p:nvPr/>
        </p:nvGrpSpPr>
        <p:grpSpPr>
          <a:xfrm rot="0">
            <a:off x="1363845" y="3097530"/>
            <a:ext cx="2711610" cy="733595"/>
            <a:chOff x="0" y="0"/>
            <a:chExt cx="1461132" cy="395293"/>
          </a:xfrm>
        </p:grpSpPr>
        <p:sp>
          <p:nvSpPr>
            <p:cNvPr name="Freeform 24" id="24"/>
            <p:cNvSpPr/>
            <p:nvPr/>
          </p:nvSpPr>
          <p:spPr>
            <a:xfrm flipH="false" flipV="false" rot="0">
              <a:off x="0" y="0"/>
              <a:ext cx="1461132" cy="395293"/>
            </a:xfrm>
            <a:custGeom>
              <a:avLst/>
              <a:gdLst/>
              <a:ahLst/>
              <a:cxnLst/>
              <a:rect r="r" b="b" t="t" l="l"/>
              <a:pathLst>
                <a:path h="395293" w="1461132">
                  <a:moveTo>
                    <a:pt x="159886" y="0"/>
                  </a:moveTo>
                  <a:lnTo>
                    <a:pt x="1301246" y="0"/>
                  </a:lnTo>
                  <a:cubicBezTo>
                    <a:pt x="1389549" y="0"/>
                    <a:pt x="1461132" y="71583"/>
                    <a:pt x="1461132" y="159886"/>
                  </a:cubicBezTo>
                  <a:lnTo>
                    <a:pt x="1461132" y="235407"/>
                  </a:lnTo>
                  <a:cubicBezTo>
                    <a:pt x="1461132" y="323709"/>
                    <a:pt x="1389549" y="395293"/>
                    <a:pt x="1301246" y="395293"/>
                  </a:cubicBezTo>
                  <a:lnTo>
                    <a:pt x="159886" y="395293"/>
                  </a:lnTo>
                  <a:cubicBezTo>
                    <a:pt x="71583" y="395293"/>
                    <a:pt x="0" y="323709"/>
                    <a:pt x="0" y="235407"/>
                  </a:cubicBezTo>
                  <a:lnTo>
                    <a:pt x="0" y="159886"/>
                  </a:lnTo>
                  <a:cubicBezTo>
                    <a:pt x="0" y="71583"/>
                    <a:pt x="71583" y="0"/>
                    <a:pt x="159886"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25" id="25"/>
            <p:cNvSpPr txBox="true"/>
            <p:nvPr/>
          </p:nvSpPr>
          <p:spPr>
            <a:xfrm>
              <a:off x="0" y="-66675"/>
              <a:ext cx="1461132" cy="461968"/>
            </a:xfrm>
            <a:prstGeom prst="rect">
              <a:avLst/>
            </a:prstGeom>
          </p:spPr>
          <p:txBody>
            <a:bodyPr anchor="ctr" rtlCol="false" tIns="50800" lIns="50800" bIns="50800" rIns="50800"/>
            <a:lstStyle/>
            <a:p>
              <a:pPr algn="ctr">
                <a:lnSpc>
                  <a:spcPts val="3151"/>
                </a:lnSpc>
              </a:pPr>
              <a:r>
                <a:rPr lang="en-US" sz="2251">
                  <a:solidFill>
                    <a:srgbClr val="FFFFFF"/>
                  </a:solidFill>
                  <a:latin typeface="Poppins"/>
                  <a:ea typeface="Poppins"/>
                  <a:cs typeface="Poppins"/>
                  <a:sym typeface="Poppins"/>
                </a:rPr>
                <a:t>Training</a:t>
              </a:r>
            </a:p>
          </p:txBody>
        </p:sp>
      </p:grpSp>
      <p:grpSp>
        <p:nvGrpSpPr>
          <p:cNvPr name="Group 26" id="26"/>
          <p:cNvGrpSpPr/>
          <p:nvPr/>
        </p:nvGrpSpPr>
        <p:grpSpPr>
          <a:xfrm rot="0">
            <a:off x="1363845" y="4504717"/>
            <a:ext cx="2711610" cy="733595"/>
            <a:chOff x="0" y="0"/>
            <a:chExt cx="1461132" cy="395293"/>
          </a:xfrm>
        </p:grpSpPr>
        <p:sp>
          <p:nvSpPr>
            <p:cNvPr name="Freeform 27" id="27"/>
            <p:cNvSpPr/>
            <p:nvPr/>
          </p:nvSpPr>
          <p:spPr>
            <a:xfrm flipH="false" flipV="false" rot="0">
              <a:off x="0" y="0"/>
              <a:ext cx="1461132" cy="395293"/>
            </a:xfrm>
            <a:custGeom>
              <a:avLst/>
              <a:gdLst/>
              <a:ahLst/>
              <a:cxnLst/>
              <a:rect r="r" b="b" t="t" l="l"/>
              <a:pathLst>
                <a:path h="395293" w="1461132">
                  <a:moveTo>
                    <a:pt x="159886" y="0"/>
                  </a:moveTo>
                  <a:lnTo>
                    <a:pt x="1301246" y="0"/>
                  </a:lnTo>
                  <a:cubicBezTo>
                    <a:pt x="1389549" y="0"/>
                    <a:pt x="1461132" y="71583"/>
                    <a:pt x="1461132" y="159886"/>
                  </a:cubicBezTo>
                  <a:lnTo>
                    <a:pt x="1461132" y="235407"/>
                  </a:lnTo>
                  <a:cubicBezTo>
                    <a:pt x="1461132" y="323709"/>
                    <a:pt x="1389549" y="395293"/>
                    <a:pt x="1301246" y="395293"/>
                  </a:cubicBezTo>
                  <a:lnTo>
                    <a:pt x="159886" y="395293"/>
                  </a:lnTo>
                  <a:cubicBezTo>
                    <a:pt x="71583" y="395293"/>
                    <a:pt x="0" y="323709"/>
                    <a:pt x="0" y="235407"/>
                  </a:cubicBezTo>
                  <a:lnTo>
                    <a:pt x="0" y="159886"/>
                  </a:lnTo>
                  <a:cubicBezTo>
                    <a:pt x="0" y="71583"/>
                    <a:pt x="71583" y="0"/>
                    <a:pt x="159886"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28" id="28"/>
            <p:cNvSpPr txBox="true"/>
            <p:nvPr/>
          </p:nvSpPr>
          <p:spPr>
            <a:xfrm>
              <a:off x="0" y="-66675"/>
              <a:ext cx="1461132" cy="461968"/>
            </a:xfrm>
            <a:prstGeom prst="rect">
              <a:avLst/>
            </a:prstGeom>
          </p:spPr>
          <p:txBody>
            <a:bodyPr anchor="ctr" rtlCol="false" tIns="50800" lIns="50800" bIns="50800" rIns="50800"/>
            <a:lstStyle/>
            <a:p>
              <a:pPr algn="ctr">
                <a:lnSpc>
                  <a:spcPts val="3151"/>
                </a:lnSpc>
              </a:pPr>
              <a:r>
                <a:rPr lang="en-US" sz="2251">
                  <a:solidFill>
                    <a:srgbClr val="FFFFFF"/>
                  </a:solidFill>
                  <a:latin typeface="Poppins"/>
                  <a:ea typeface="Poppins"/>
                  <a:cs typeface="Poppins"/>
                  <a:sym typeface="Poppins"/>
                </a:rPr>
                <a:t>Testing</a:t>
              </a:r>
            </a:p>
          </p:txBody>
        </p:sp>
      </p:grpSp>
      <p:grpSp>
        <p:nvGrpSpPr>
          <p:cNvPr name="Group 29" id="29"/>
          <p:cNvGrpSpPr/>
          <p:nvPr/>
        </p:nvGrpSpPr>
        <p:grpSpPr>
          <a:xfrm rot="0">
            <a:off x="1769766" y="6998537"/>
            <a:ext cx="5974662" cy="1101340"/>
            <a:chOff x="0" y="0"/>
            <a:chExt cx="3219404" cy="593449"/>
          </a:xfrm>
        </p:grpSpPr>
        <p:sp>
          <p:nvSpPr>
            <p:cNvPr name="Freeform 30" id="30"/>
            <p:cNvSpPr/>
            <p:nvPr/>
          </p:nvSpPr>
          <p:spPr>
            <a:xfrm flipH="false" flipV="false" rot="0">
              <a:off x="0" y="0"/>
              <a:ext cx="3219404" cy="593449"/>
            </a:xfrm>
            <a:custGeom>
              <a:avLst/>
              <a:gdLst/>
              <a:ahLst/>
              <a:cxnLst/>
              <a:rect r="r" b="b" t="t" l="l"/>
              <a:pathLst>
                <a:path h="593449" w="3219404">
                  <a:moveTo>
                    <a:pt x="72564" y="0"/>
                  </a:moveTo>
                  <a:lnTo>
                    <a:pt x="3146840" y="0"/>
                  </a:lnTo>
                  <a:cubicBezTo>
                    <a:pt x="3186916" y="0"/>
                    <a:pt x="3219404" y="32488"/>
                    <a:pt x="3219404" y="72564"/>
                  </a:cubicBezTo>
                  <a:lnTo>
                    <a:pt x="3219404" y="520885"/>
                  </a:lnTo>
                  <a:cubicBezTo>
                    <a:pt x="3219404" y="560961"/>
                    <a:pt x="3186916" y="593449"/>
                    <a:pt x="3146840" y="593449"/>
                  </a:cubicBezTo>
                  <a:lnTo>
                    <a:pt x="72564" y="593449"/>
                  </a:lnTo>
                  <a:cubicBezTo>
                    <a:pt x="32488" y="593449"/>
                    <a:pt x="0" y="560961"/>
                    <a:pt x="0" y="520885"/>
                  </a:cubicBezTo>
                  <a:lnTo>
                    <a:pt x="0" y="72564"/>
                  </a:lnTo>
                  <a:cubicBezTo>
                    <a:pt x="0" y="32488"/>
                    <a:pt x="32488" y="0"/>
                    <a:pt x="72564"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31" id="31"/>
            <p:cNvSpPr txBox="true"/>
            <p:nvPr/>
          </p:nvSpPr>
          <p:spPr>
            <a:xfrm>
              <a:off x="0" y="-95250"/>
              <a:ext cx="3219404" cy="688699"/>
            </a:xfrm>
            <a:prstGeom prst="rect">
              <a:avLst/>
            </a:prstGeom>
          </p:spPr>
          <p:txBody>
            <a:bodyPr anchor="ctr" rtlCol="false" tIns="50800" lIns="50800" bIns="50800" rIns="50800"/>
            <a:lstStyle/>
            <a:p>
              <a:pPr algn="ctr">
                <a:lnSpc>
                  <a:spcPts val="4831"/>
                </a:lnSpc>
              </a:pPr>
              <a:r>
                <a:rPr lang="en-US" b="true" sz="3451">
                  <a:solidFill>
                    <a:srgbClr val="FFFFFF"/>
                  </a:solidFill>
                  <a:latin typeface="Poppins Bold"/>
                  <a:ea typeface="Poppins Bold"/>
                  <a:cs typeface="Poppins Bold"/>
                  <a:sym typeface="Poppins Bold"/>
                </a:rPr>
                <a:t>Logistic Regression</a:t>
              </a:r>
            </a:p>
          </p:txBody>
        </p:sp>
      </p:grpSp>
      <p:grpSp>
        <p:nvGrpSpPr>
          <p:cNvPr name="Group 32" id="32"/>
          <p:cNvGrpSpPr/>
          <p:nvPr/>
        </p:nvGrpSpPr>
        <p:grpSpPr>
          <a:xfrm rot="0">
            <a:off x="808699" y="2840975"/>
            <a:ext cx="7896795" cy="1246706"/>
            <a:chOff x="0" y="0"/>
            <a:chExt cx="2079814" cy="328350"/>
          </a:xfrm>
        </p:grpSpPr>
        <p:sp>
          <p:nvSpPr>
            <p:cNvPr name="Freeform 33" id="33"/>
            <p:cNvSpPr/>
            <p:nvPr/>
          </p:nvSpPr>
          <p:spPr>
            <a:xfrm flipH="false" flipV="false" rot="0">
              <a:off x="0" y="0"/>
              <a:ext cx="2079814" cy="328350"/>
            </a:xfrm>
            <a:custGeom>
              <a:avLst/>
              <a:gdLst/>
              <a:ahLst/>
              <a:cxnLst/>
              <a:rect r="r" b="b" t="t" l="l"/>
              <a:pathLst>
                <a:path h="328350" w="2079814">
                  <a:moveTo>
                    <a:pt x="54902" y="0"/>
                  </a:moveTo>
                  <a:lnTo>
                    <a:pt x="2024913" y="0"/>
                  </a:lnTo>
                  <a:cubicBezTo>
                    <a:pt x="2039473" y="0"/>
                    <a:pt x="2053438" y="5784"/>
                    <a:pt x="2063734" y="16080"/>
                  </a:cubicBezTo>
                  <a:cubicBezTo>
                    <a:pt x="2074030" y="26376"/>
                    <a:pt x="2079814" y="40341"/>
                    <a:pt x="2079814" y="54902"/>
                  </a:cubicBezTo>
                  <a:lnTo>
                    <a:pt x="2079814" y="273449"/>
                  </a:lnTo>
                  <a:cubicBezTo>
                    <a:pt x="2079814" y="303770"/>
                    <a:pt x="2055234" y="328350"/>
                    <a:pt x="2024913" y="328350"/>
                  </a:cubicBezTo>
                  <a:lnTo>
                    <a:pt x="54902" y="328350"/>
                  </a:lnTo>
                  <a:cubicBezTo>
                    <a:pt x="40341" y="328350"/>
                    <a:pt x="26376" y="322566"/>
                    <a:pt x="16080" y="312270"/>
                  </a:cubicBezTo>
                  <a:cubicBezTo>
                    <a:pt x="5784" y="301974"/>
                    <a:pt x="0" y="288010"/>
                    <a:pt x="0" y="273449"/>
                  </a:cubicBezTo>
                  <a:lnTo>
                    <a:pt x="0" y="54902"/>
                  </a:lnTo>
                  <a:cubicBezTo>
                    <a:pt x="0" y="40341"/>
                    <a:pt x="5784" y="26376"/>
                    <a:pt x="16080" y="16080"/>
                  </a:cubicBezTo>
                  <a:cubicBezTo>
                    <a:pt x="26376" y="5784"/>
                    <a:pt x="40341" y="0"/>
                    <a:pt x="54902" y="0"/>
                  </a:cubicBezTo>
                  <a:close/>
                </a:path>
              </a:pathLst>
            </a:custGeom>
            <a:solidFill>
              <a:srgbClr val="000000">
                <a:alpha val="0"/>
              </a:srgbClr>
            </a:solidFill>
            <a:ln w="28575" cap="rnd">
              <a:solidFill>
                <a:srgbClr val="FFFFFF"/>
              </a:solidFill>
              <a:prstDash val="solid"/>
              <a:round/>
            </a:ln>
          </p:spPr>
        </p:sp>
        <p:sp>
          <p:nvSpPr>
            <p:cNvPr name="TextBox 34" id="34"/>
            <p:cNvSpPr txBox="true"/>
            <p:nvPr/>
          </p:nvSpPr>
          <p:spPr>
            <a:xfrm>
              <a:off x="0" y="-66675"/>
              <a:ext cx="2079814" cy="395025"/>
            </a:xfrm>
            <a:prstGeom prst="rect">
              <a:avLst/>
            </a:prstGeom>
          </p:spPr>
          <p:txBody>
            <a:bodyPr anchor="ctr" rtlCol="false" tIns="50800" lIns="50800" bIns="50800" rIns="50800"/>
            <a:lstStyle/>
            <a:p>
              <a:pPr algn="ctr">
                <a:lnSpc>
                  <a:spcPts val="3151"/>
                </a:lnSpc>
              </a:pPr>
            </a:p>
          </p:txBody>
        </p:sp>
      </p:grpSp>
      <p:grpSp>
        <p:nvGrpSpPr>
          <p:cNvPr name="Group 35" id="35"/>
          <p:cNvGrpSpPr/>
          <p:nvPr/>
        </p:nvGrpSpPr>
        <p:grpSpPr>
          <a:xfrm rot="0">
            <a:off x="803986" y="4248162"/>
            <a:ext cx="7896795" cy="1246706"/>
            <a:chOff x="0" y="0"/>
            <a:chExt cx="2079814" cy="328350"/>
          </a:xfrm>
        </p:grpSpPr>
        <p:sp>
          <p:nvSpPr>
            <p:cNvPr name="Freeform 36" id="36"/>
            <p:cNvSpPr/>
            <p:nvPr/>
          </p:nvSpPr>
          <p:spPr>
            <a:xfrm flipH="false" flipV="false" rot="0">
              <a:off x="0" y="0"/>
              <a:ext cx="2079814" cy="328350"/>
            </a:xfrm>
            <a:custGeom>
              <a:avLst/>
              <a:gdLst/>
              <a:ahLst/>
              <a:cxnLst/>
              <a:rect r="r" b="b" t="t" l="l"/>
              <a:pathLst>
                <a:path h="328350" w="2079814">
                  <a:moveTo>
                    <a:pt x="54902" y="0"/>
                  </a:moveTo>
                  <a:lnTo>
                    <a:pt x="2024913" y="0"/>
                  </a:lnTo>
                  <a:cubicBezTo>
                    <a:pt x="2039473" y="0"/>
                    <a:pt x="2053438" y="5784"/>
                    <a:pt x="2063734" y="16080"/>
                  </a:cubicBezTo>
                  <a:cubicBezTo>
                    <a:pt x="2074030" y="26376"/>
                    <a:pt x="2079814" y="40341"/>
                    <a:pt x="2079814" y="54902"/>
                  </a:cubicBezTo>
                  <a:lnTo>
                    <a:pt x="2079814" y="273449"/>
                  </a:lnTo>
                  <a:cubicBezTo>
                    <a:pt x="2079814" y="303770"/>
                    <a:pt x="2055234" y="328350"/>
                    <a:pt x="2024913" y="328350"/>
                  </a:cubicBezTo>
                  <a:lnTo>
                    <a:pt x="54902" y="328350"/>
                  </a:lnTo>
                  <a:cubicBezTo>
                    <a:pt x="40341" y="328350"/>
                    <a:pt x="26376" y="322566"/>
                    <a:pt x="16080" y="312270"/>
                  </a:cubicBezTo>
                  <a:cubicBezTo>
                    <a:pt x="5784" y="301974"/>
                    <a:pt x="0" y="288010"/>
                    <a:pt x="0" y="273449"/>
                  </a:cubicBezTo>
                  <a:lnTo>
                    <a:pt x="0" y="54902"/>
                  </a:lnTo>
                  <a:cubicBezTo>
                    <a:pt x="0" y="40341"/>
                    <a:pt x="5784" y="26376"/>
                    <a:pt x="16080" y="16080"/>
                  </a:cubicBezTo>
                  <a:cubicBezTo>
                    <a:pt x="26376" y="5784"/>
                    <a:pt x="40341" y="0"/>
                    <a:pt x="54902" y="0"/>
                  </a:cubicBezTo>
                  <a:close/>
                </a:path>
              </a:pathLst>
            </a:custGeom>
            <a:solidFill>
              <a:srgbClr val="000000">
                <a:alpha val="0"/>
              </a:srgbClr>
            </a:solidFill>
            <a:ln w="28575" cap="rnd">
              <a:solidFill>
                <a:srgbClr val="FFFFFF"/>
              </a:solidFill>
              <a:prstDash val="solid"/>
              <a:round/>
            </a:ln>
          </p:spPr>
        </p:sp>
        <p:sp>
          <p:nvSpPr>
            <p:cNvPr name="TextBox 37" id="37"/>
            <p:cNvSpPr txBox="true"/>
            <p:nvPr/>
          </p:nvSpPr>
          <p:spPr>
            <a:xfrm>
              <a:off x="0" y="-66675"/>
              <a:ext cx="2079814" cy="395025"/>
            </a:xfrm>
            <a:prstGeom prst="rect">
              <a:avLst/>
            </a:prstGeom>
          </p:spPr>
          <p:txBody>
            <a:bodyPr anchor="ctr" rtlCol="false" tIns="50800" lIns="50800" bIns="50800" rIns="50800"/>
            <a:lstStyle/>
            <a:p>
              <a:pPr algn="ctr">
                <a:lnSpc>
                  <a:spcPts val="3151"/>
                </a:lnSpc>
              </a:pPr>
            </a:p>
          </p:txBody>
        </p:sp>
      </p:grpSp>
      <p:sp>
        <p:nvSpPr>
          <p:cNvPr name="TextBox 38" id="38"/>
          <p:cNvSpPr txBox="true"/>
          <p:nvPr/>
        </p:nvSpPr>
        <p:spPr>
          <a:xfrm rot="0">
            <a:off x="4342906" y="3210325"/>
            <a:ext cx="3138444" cy="441331"/>
          </a:xfrm>
          <a:prstGeom prst="rect">
            <a:avLst/>
          </a:prstGeom>
        </p:spPr>
        <p:txBody>
          <a:bodyPr anchor="t" rtlCol="false" tIns="0" lIns="0" bIns="0" rIns="0">
            <a:spAutoFit/>
          </a:bodyPr>
          <a:lstStyle/>
          <a:p>
            <a:pPr algn="just">
              <a:lnSpc>
                <a:spcPts val="3499"/>
              </a:lnSpc>
            </a:pPr>
            <a:r>
              <a:rPr lang="en-US" sz="2499">
                <a:solidFill>
                  <a:srgbClr val="FFFFFF"/>
                </a:solidFill>
                <a:latin typeface="Poppins"/>
                <a:ea typeface="Poppins"/>
                <a:cs typeface="Poppins"/>
                <a:sym typeface="Poppins"/>
              </a:rPr>
              <a:t>K Nearest Neighbor</a:t>
            </a:r>
          </a:p>
        </p:txBody>
      </p:sp>
      <p:sp>
        <p:nvSpPr>
          <p:cNvPr name="TextBox 39" id="39"/>
          <p:cNvSpPr txBox="true"/>
          <p:nvPr/>
        </p:nvSpPr>
        <p:spPr>
          <a:xfrm rot="0">
            <a:off x="7574778" y="3210325"/>
            <a:ext cx="3138444" cy="441331"/>
          </a:xfrm>
          <a:prstGeom prst="rect">
            <a:avLst/>
          </a:prstGeom>
        </p:spPr>
        <p:txBody>
          <a:bodyPr anchor="t" rtlCol="false" tIns="0" lIns="0" bIns="0" rIns="0">
            <a:spAutoFit/>
          </a:bodyPr>
          <a:lstStyle/>
          <a:p>
            <a:pPr algn="just">
              <a:lnSpc>
                <a:spcPts val="3499"/>
              </a:lnSpc>
            </a:pPr>
            <a:r>
              <a:rPr lang="en-US" sz="2499" b="true">
                <a:solidFill>
                  <a:srgbClr val="FFFFFF"/>
                </a:solidFill>
                <a:latin typeface="Poppins Bold"/>
                <a:ea typeface="Poppins Bold"/>
                <a:cs typeface="Poppins Bold"/>
                <a:sym typeface="Poppins Bold"/>
              </a:rPr>
              <a:t>0.888</a:t>
            </a:r>
          </a:p>
        </p:txBody>
      </p:sp>
      <p:sp>
        <p:nvSpPr>
          <p:cNvPr name="TextBox 40" id="40"/>
          <p:cNvSpPr txBox="true"/>
          <p:nvPr/>
        </p:nvSpPr>
        <p:spPr>
          <a:xfrm rot="0">
            <a:off x="4342906" y="4617512"/>
            <a:ext cx="3138444" cy="441331"/>
          </a:xfrm>
          <a:prstGeom prst="rect">
            <a:avLst/>
          </a:prstGeom>
        </p:spPr>
        <p:txBody>
          <a:bodyPr anchor="t" rtlCol="false" tIns="0" lIns="0" bIns="0" rIns="0">
            <a:spAutoFit/>
          </a:bodyPr>
          <a:lstStyle/>
          <a:p>
            <a:pPr algn="just">
              <a:lnSpc>
                <a:spcPts val="3499"/>
              </a:lnSpc>
            </a:pPr>
            <a:r>
              <a:rPr lang="en-US" sz="2499">
                <a:solidFill>
                  <a:srgbClr val="FFFFFF"/>
                </a:solidFill>
                <a:latin typeface="Poppins"/>
                <a:ea typeface="Poppins"/>
                <a:cs typeface="Poppins"/>
                <a:sym typeface="Poppins"/>
              </a:rPr>
              <a:t>XGBoost</a:t>
            </a:r>
          </a:p>
        </p:txBody>
      </p:sp>
      <p:sp>
        <p:nvSpPr>
          <p:cNvPr name="TextBox 41" id="41"/>
          <p:cNvSpPr txBox="true"/>
          <p:nvPr/>
        </p:nvSpPr>
        <p:spPr>
          <a:xfrm rot="0">
            <a:off x="7574778" y="4617512"/>
            <a:ext cx="3138444" cy="441331"/>
          </a:xfrm>
          <a:prstGeom prst="rect">
            <a:avLst/>
          </a:prstGeom>
        </p:spPr>
        <p:txBody>
          <a:bodyPr anchor="t" rtlCol="false" tIns="0" lIns="0" bIns="0" rIns="0">
            <a:spAutoFit/>
          </a:bodyPr>
          <a:lstStyle/>
          <a:p>
            <a:pPr algn="just">
              <a:lnSpc>
                <a:spcPts val="3499"/>
              </a:lnSpc>
            </a:pPr>
            <a:r>
              <a:rPr lang="en-US" sz="2499" b="true">
                <a:solidFill>
                  <a:srgbClr val="FFFFFF"/>
                </a:solidFill>
                <a:latin typeface="Poppins Bold"/>
                <a:ea typeface="Poppins Bold"/>
                <a:cs typeface="Poppins Bold"/>
                <a:sym typeface="Poppins Bold"/>
              </a:rPr>
              <a:t>0.806</a:t>
            </a:r>
          </a:p>
        </p:txBody>
      </p:sp>
      <p:sp>
        <p:nvSpPr>
          <p:cNvPr name="TextBox 42" id="42"/>
          <p:cNvSpPr txBox="true"/>
          <p:nvPr/>
        </p:nvSpPr>
        <p:spPr>
          <a:xfrm rot="0">
            <a:off x="1116581" y="2074232"/>
            <a:ext cx="6870494" cy="620723"/>
          </a:xfrm>
          <a:prstGeom prst="rect">
            <a:avLst/>
          </a:prstGeom>
        </p:spPr>
        <p:txBody>
          <a:bodyPr anchor="t" rtlCol="false" tIns="0" lIns="0" bIns="0" rIns="0">
            <a:spAutoFit/>
          </a:bodyPr>
          <a:lstStyle/>
          <a:p>
            <a:pPr algn="l">
              <a:lnSpc>
                <a:spcPts val="4323"/>
              </a:lnSpc>
            </a:pPr>
            <a:r>
              <a:rPr lang="en-US" sz="4238" spc="-190">
                <a:solidFill>
                  <a:srgbClr val="FFFFFF"/>
                </a:solidFill>
                <a:latin typeface="Telegraf"/>
                <a:ea typeface="Telegraf"/>
                <a:cs typeface="Telegraf"/>
                <a:sym typeface="Telegraf"/>
              </a:rPr>
              <a:t>Best Training -Testing Models</a:t>
            </a:r>
          </a:p>
        </p:txBody>
      </p:sp>
      <p:sp>
        <p:nvSpPr>
          <p:cNvPr name="TextBox 43" id="43"/>
          <p:cNvSpPr txBox="true"/>
          <p:nvPr/>
        </p:nvSpPr>
        <p:spPr>
          <a:xfrm rot="0">
            <a:off x="1253414" y="8359521"/>
            <a:ext cx="3138444" cy="566442"/>
          </a:xfrm>
          <a:prstGeom prst="rect">
            <a:avLst/>
          </a:prstGeom>
        </p:spPr>
        <p:txBody>
          <a:bodyPr anchor="t" rtlCol="false" tIns="0" lIns="0" bIns="0" rIns="0">
            <a:spAutoFit/>
          </a:bodyPr>
          <a:lstStyle/>
          <a:p>
            <a:pPr algn="just">
              <a:lnSpc>
                <a:spcPts val="4479"/>
              </a:lnSpc>
            </a:pPr>
            <a:r>
              <a:rPr lang="en-US" sz="3199">
                <a:solidFill>
                  <a:srgbClr val="FFFFFF"/>
                </a:solidFill>
                <a:latin typeface="Poppins"/>
                <a:ea typeface="Poppins"/>
                <a:cs typeface="Poppins"/>
                <a:sym typeface="Poppins"/>
              </a:rPr>
              <a:t>Training: 0.882</a:t>
            </a:r>
          </a:p>
        </p:txBody>
      </p:sp>
      <p:sp>
        <p:nvSpPr>
          <p:cNvPr name="TextBox 44" id="44"/>
          <p:cNvSpPr txBox="true"/>
          <p:nvPr/>
        </p:nvSpPr>
        <p:spPr>
          <a:xfrm rot="0">
            <a:off x="5245033" y="8359521"/>
            <a:ext cx="3984336" cy="566442"/>
          </a:xfrm>
          <a:prstGeom prst="rect">
            <a:avLst/>
          </a:prstGeom>
        </p:spPr>
        <p:txBody>
          <a:bodyPr anchor="t" rtlCol="false" tIns="0" lIns="0" bIns="0" rIns="0">
            <a:spAutoFit/>
          </a:bodyPr>
          <a:lstStyle/>
          <a:p>
            <a:pPr algn="just">
              <a:lnSpc>
                <a:spcPts val="4480"/>
              </a:lnSpc>
            </a:pPr>
            <a:r>
              <a:rPr lang="en-US" sz="3200">
                <a:solidFill>
                  <a:srgbClr val="FFFFFF"/>
                </a:solidFill>
                <a:latin typeface="Poppins"/>
                <a:ea typeface="Poppins"/>
                <a:cs typeface="Poppins"/>
                <a:sym typeface="Poppins"/>
              </a:rPr>
              <a:t>Testing: 0.787</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296111" y="349538"/>
            <a:ext cx="17695777" cy="9587924"/>
            <a:chOff x="0" y="0"/>
            <a:chExt cx="4660616" cy="2525215"/>
          </a:xfrm>
        </p:grpSpPr>
        <p:sp>
          <p:nvSpPr>
            <p:cNvPr name="Freeform 3" id="3"/>
            <p:cNvSpPr/>
            <p:nvPr/>
          </p:nvSpPr>
          <p:spPr>
            <a:xfrm flipH="false" flipV="false" rot="0">
              <a:off x="0" y="0"/>
              <a:ext cx="4660616" cy="2525215"/>
            </a:xfrm>
            <a:custGeom>
              <a:avLst/>
              <a:gdLst/>
              <a:ahLst/>
              <a:cxnLst/>
              <a:rect r="r" b="b" t="t" l="l"/>
              <a:pathLst>
                <a:path h="2525215" w="4660616">
                  <a:moveTo>
                    <a:pt x="24500" y="0"/>
                  </a:moveTo>
                  <a:lnTo>
                    <a:pt x="4636116" y="0"/>
                  </a:lnTo>
                  <a:cubicBezTo>
                    <a:pt x="4649647" y="0"/>
                    <a:pt x="4660616" y="10969"/>
                    <a:pt x="4660616" y="24500"/>
                  </a:cubicBezTo>
                  <a:lnTo>
                    <a:pt x="4660616" y="2500715"/>
                  </a:lnTo>
                  <a:cubicBezTo>
                    <a:pt x="4660616" y="2507212"/>
                    <a:pt x="4658035" y="2513444"/>
                    <a:pt x="4653440" y="2518039"/>
                  </a:cubicBezTo>
                  <a:cubicBezTo>
                    <a:pt x="4648846" y="2522633"/>
                    <a:pt x="4642614" y="2525215"/>
                    <a:pt x="4636116" y="2525215"/>
                  </a:cubicBezTo>
                  <a:lnTo>
                    <a:pt x="24500" y="2525215"/>
                  </a:lnTo>
                  <a:cubicBezTo>
                    <a:pt x="10969" y="2525215"/>
                    <a:pt x="0" y="2514246"/>
                    <a:pt x="0" y="2500715"/>
                  </a:cubicBezTo>
                  <a:lnTo>
                    <a:pt x="0" y="24500"/>
                  </a:lnTo>
                  <a:cubicBezTo>
                    <a:pt x="0" y="10969"/>
                    <a:pt x="10969" y="0"/>
                    <a:pt x="24500" y="0"/>
                  </a:cubicBezTo>
                  <a:close/>
                </a:path>
              </a:pathLst>
            </a:custGeom>
            <a:solidFill>
              <a:srgbClr val="FFFFFF">
                <a:alpha val="21961"/>
              </a:srgbClr>
            </a:solidFill>
          </p:spPr>
        </p:sp>
        <p:sp>
          <p:nvSpPr>
            <p:cNvPr name="TextBox 4" id="4"/>
            <p:cNvSpPr txBox="true"/>
            <p:nvPr/>
          </p:nvSpPr>
          <p:spPr>
            <a:xfrm>
              <a:off x="0" y="-38100"/>
              <a:ext cx="4660616" cy="256331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054412" y="3687473"/>
            <a:ext cx="12179177" cy="2502478"/>
          </a:xfrm>
          <a:prstGeom prst="rect">
            <a:avLst/>
          </a:prstGeom>
        </p:spPr>
        <p:txBody>
          <a:bodyPr anchor="t" rtlCol="false" tIns="0" lIns="0" bIns="0" rIns="0">
            <a:spAutoFit/>
          </a:bodyPr>
          <a:lstStyle/>
          <a:p>
            <a:pPr algn="ctr">
              <a:lnSpc>
                <a:spcPts val="19302"/>
              </a:lnSpc>
              <a:spcBef>
                <a:spcPct val="0"/>
              </a:spcBef>
            </a:pPr>
            <a:r>
              <a:rPr lang="en-US" b="true" sz="13787" spc="-620">
                <a:solidFill>
                  <a:srgbClr val="FFFFFF"/>
                </a:solidFill>
                <a:latin typeface="Telegraf Bold"/>
                <a:ea typeface="Telegraf Bold"/>
                <a:cs typeface="Telegraf Bold"/>
                <a:sym typeface="Telegraf Bold"/>
              </a:rPr>
              <a:t>Thank You</a:t>
            </a:r>
          </a:p>
        </p:txBody>
      </p:sp>
      <p:sp>
        <p:nvSpPr>
          <p:cNvPr name="TextBox 7" id="7"/>
          <p:cNvSpPr txBox="true"/>
          <p:nvPr/>
        </p:nvSpPr>
        <p:spPr>
          <a:xfrm rot="0">
            <a:off x="1363845" y="768097"/>
            <a:ext cx="2685498"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Portfolio</a:t>
            </a:r>
          </a:p>
        </p:txBody>
      </p:sp>
      <p:sp>
        <p:nvSpPr>
          <p:cNvPr name="TextBox 8" id="8"/>
          <p:cNvSpPr txBox="true"/>
          <p:nvPr/>
        </p:nvSpPr>
        <p:spPr>
          <a:xfrm rot="0">
            <a:off x="1005489" y="8309619"/>
            <a:ext cx="8138511" cy="1327851"/>
          </a:xfrm>
          <a:prstGeom prst="rect">
            <a:avLst/>
          </a:prstGeom>
        </p:spPr>
        <p:txBody>
          <a:bodyPr anchor="t" rtlCol="false" tIns="0" lIns="0" bIns="0" rIns="0">
            <a:spAutoFit/>
          </a:bodyPr>
          <a:lstStyle/>
          <a:p>
            <a:pPr algn="l">
              <a:lnSpc>
                <a:spcPts val="3461"/>
              </a:lnSpc>
            </a:pPr>
            <a:r>
              <a:rPr lang="en-US" sz="2472">
                <a:solidFill>
                  <a:srgbClr val="FFFFFF"/>
                </a:solidFill>
                <a:latin typeface="Poppins"/>
                <a:ea typeface="Poppins"/>
                <a:cs typeface="Poppins"/>
                <a:sym typeface="Poppins"/>
              </a:rPr>
              <a:t>Bhima Fairul Rifqi</a:t>
            </a:r>
          </a:p>
          <a:p>
            <a:pPr algn="l">
              <a:lnSpc>
                <a:spcPts val="3461"/>
              </a:lnSpc>
            </a:pPr>
            <a:r>
              <a:rPr lang="en-US" sz="2472">
                <a:solidFill>
                  <a:srgbClr val="FFFFFF"/>
                </a:solidFill>
                <a:latin typeface="Poppins"/>
                <a:ea typeface="Poppins"/>
                <a:cs typeface="Poppins"/>
                <a:sym typeface="Poppins"/>
              </a:rPr>
              <a:t>fairulrifqi962@gmail.com</a:t>
            </a:r>
          </a:p>
          <a:p>
            <a:pPr algn="l">
              <a:lnSpc>
                <a:spcPts val="3461"/>
              </a:lnSpc>
            </a:pPr>
            <a:r>
              <a:rPr lang="en-US" sz="2472">
                <a:solidFill>
                  <a:srgbClr val="FFFFFF"/>
                </a:solidFill>
                <a:latin typeface="Poppins"/>
                <a:ea typeface="Poppins"/>
                <a:cs typeface="Poppins"/>
                <a:sym typeface="Poppins"/>
              </a:rPr>
              <a:t>https://www.linkedin.com/in/fairulrifqi962</a:t>
            </a:r>
          </a:p>
        </p:txBody>
      </p:sp>
      <p:sp>
        <p:nvSpPr>
          <p:cNvPr name="TextBox 9" id="9"/>
          <p:cNvSpPr txBox="true"/>
          <p:nvPr/>
        </p:nvSpPr>
        <p:spPr>
          <a:xfrm rot="0">
            <a:off x="9616803" y="8309619"/>
            <a:ext cx="7642497" cy="1327851"/>
          </a:xfrm>
          <a:prstGeom prst="rect">
            <a:avLst/>
          </a:prstGeom>
        </p:spPr>
        <p:txBody>
          <a:bodyPr anchor="t" rtlCol="false" tIns="0" lIns="0" bIns="0" rIns="0">
            <a:spAutoFit/>
          </a:bodyPr>
          <a:lstStyle/>
          <a:p>
            <a:pPr algn="r">
              <a:lnSpc>
                <a:spcPts val="3461"/>
              </a:lnSpc>
            </a:pPr>
            <a:r>
              <a:rPr lang="en-US" sz="2472">
                <a:solidFill>
                  <a:srgbClr val="FFFFFF"/>
                </a:solidFill>
                <a:latin typeface="Poppins"/>
                <a:ea typeface="Poppins"/>
                <a:cs typeface="Poppins"/>
                <a:sym typeface="Poppins"/>
              </a:rPr>
              <a:t>Hendri Agustono</a:t>
            </a:r>
          </a:p>
          <a:p>
            <a:pPr algn="r">
              <a:lnSpc>
                <a:spcPts val="3461"/>
              </a:lnSpc>
            </a:pPr>
            <a:r>
              <a:rPr lang="en-US" sz="2472">
                <a:solidFill>
                  <a:srgbClr val="FFFFFF"/>
                </a:solidFill>
                <a:latin typeface="Poppins"/>
                <a:ea typeface="Poppins"/>
                <a:cs typeface="Poppins"/>
                <a:sym typeface="Poppins"/>
              </a:rPr>
              <a:t>h1091221058@student.untan.ac.id</a:t>
            </a:r>
          </a:p>
          <a:p>
            <a:pPr algn="r">
              <a:lnSpc>
                <a:spcPts val="3461"/>
              </a:lnSpc>
            </a:pPr>
            <a:r>
              <a:rPr lang="en-US" sz="2472">
                <a:solidFill>
                  <a:srgbClr val="FFFFFF"/>
                </a:solidFill>
                <a:latin typeface="Poppins"/>
                <a:ea typeface="Poppins"/>
                <a:cs typeface="Poppins"/>
                <a:sym typeface="Poppins"/>
              </a:rPr>
              <a:t>https://www.linkedin.com/in/hendri-agustono</a:t>
            </a:r>
          </a:p>
        </p:txBody>
      </p:sp>
      <p:sp>
        <p:nvSpPr>
          <p:cNvPr name="TextBox 10" id="10"/>
          <p:cNvSpPr txBox="true"/>
          <p:nvPr/>
        </p:nvSpPr>
        <p:spPr>
          <a:xfrm rot="0">
            <a:off x="8496029" y="9002119"/>
            <a:ext cx="1274721" cy="451551"/>
          </a:xfrm>
          <a:prstGeom prst="rect">
            <a:avLst/>
          </a:prstGeom>
        </p:spPr>
        <p:txBody>
          <a:bodyPr anchor="t" rtlCol="false" tIns="0" lIns="0" bIns="0" rIns="0">
            <a:spAutoFit/>
          </a:bodyPr>
          <a:lstStyle/>
          <a:p>
            <a:pPr algn="ctr">
              <a:lnSpc>
                <a:spcPts val="3461"/>
              </a:lnSpc>
            </a:pPr>
            <a:r>
              <a:rPr lang="en-US" sz="2472">
                <a:solidFill>
                  <a:srgbClr val="FFFFFF"/>
                </a:solidFill>
                <a:latin typeface="Poppins"/>
                <a:ea typeface="Poppins"/>
                <a:cs typeface="Poppins"/>
                <a:sym typeface="Poppins"/>
              </a:rPr>
              <a:t>-</a:t>
            </a:r>
          </a:p>
        </p:txBody>
      </p:sp>
      <p:sp>
        <p:nvSpPr>
          <p:cNvPr name="TextBox 11" id="11"/>
          <p:cNvSpPr txBox="true"/>
          <p:nvPr/>
        </p:nvSpPr>
        <p:spPr>
          <a:xfrm rot="0">
            <a:off x="9144000" y="841660"/>
            <a:ext cx="1662550"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Home</a:t>
            </a:r>
          </a:p>
        </p:txBody>
      </p:sp>
      <p:sp>
        <p:nvSpPr>
          <p:cNvPr name="TextBox 12" id="12"/>
          <p:cNvSpPr txBox="true"/>
          <p:nvPr/>
        </p:nvSpPr>
        <p:spPr>
          <a:xfrm rot="0">
            <a:off x="11408122" y="843874"/>
            <a:ext cx="1907082" cy="409541"/>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About</a:t>
            </a:r>
          </a:p>
        </p:txBody>
      </p:sp>
      <p:sp>
        <p:nvSpPr>
          <p:cNvPr name="TextBox 13" id="13"/>
          <p:cNvSpPr txBox="true"/>
          <p:nvPr/>
        </p:nvSpPr>
        <p:spPr>
          <a:xfrm rot="0">
            <a:off x="13726729" y="819695"/>
            <a:ext cx="1916881" cy="409541"/>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Content</a:t>
            </a:r>
          </a:p>
        </p:txBody>
      </p:sp>
      <p:sp>
        <p:nvSpPr>
          <p:cNvPr name="TextBox 14" id="14"/>
          <p:cNvSpPr txBox="true"/>
          <p:nvPr/>
        </p:nvSpPr>
        <p:spPr>
          <a:xfrm rot="0">
            <a:off x="15034325" y="841660"/>
            <a:ext cx="2224975" cy="409541"/>
          </a:xfrm>
          <a:prstGeom prst="rect">
            <a:avLst/>
          </a:prstGeom>
        </p:spPr>
        <p:txBody>
          <a:bodyPr anchor="t" rtlCol="false" tIns="0" lIns="0" bIns="0" rIns="0">
            <a:spAutoFit/>
          </a:bodyPr>
          <a:lstStyle/>
          <a:p>
            <a:pPr algn="r" marL="0" indent="0" lvl="0">
              <a:lnSpc>
                <a:spcPts val="3151"/>
              </a:lnSpc>
              <a:spcBef>
                <a:spcPct val="0"/>
              </a:spcBef>
            </a:pPr>
            <a:r>
              <a:rPr lang="en-US" b="true" sz="2251">
                <a:solidFill>
                  <a:srgbClr val="FFFFFF"/>
                </a:solidFill>
                <a:latin typeface="Poppins Bold"/>
                <a:ea typeface="Poppins Bold"/>
                <a:cs typeface="Poppins Bold"/>
                <a:sym typeface="Poppins Bold"/>
              </a:rPr>
              <a:t>Others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9144000" y="841660"/>
            <a:ext cx="1662550"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Home</a:t>
            </a:r>
          </a:p>
        </p:txBody>
      </p:sp>
      <p:sp>
        <p:nvSpPr>
          <p:cNvPr name="TextBox 3" id="3"/>
          <p:cNvSpPr txBox="true"/>
          <p:nvPr/>
        </p:nvSpPr>
        <p:spPr>
          <a:xfrm rot="0">
            <a:off x="11408122" y="843874"/>
            <a:ext cx="1907082" cy="409552"/>
          </a:xfrm>
          <a:prstGeom prst="rect">
            <a:avLst/>
          </a:prstGeom>
        </p:spPr>
        <p:txBody>
          <a:bodyPr anchor="t" rtlCol="false" tIns="0" lIns="0" bIns="0" rIns="0">
            <a:spAutoFit/>
          </a:bodyPr>
          <a:lstStyle/>
          <a:p>
            <a:pPr algn="ctr" marL="0" indent="0" lvl="0">
              <a:lnSpc>
                <a:spcPts val="3151"/>
              </a:lnSpc>
              <a:spcBef>
                <a:spcPct val="0"/>
              </a:spcBef>
            </a:pPr>
            <a:r>
              <a:rPr lang="en-US" b="true" sz="2251">
                <a:solidFill>
                  <a:srgbClr val="FFFFFF"/>
                </a:solidFill>
                <a:latin typeface="Poppins Bold"/>
                <a:ea typeface="Poppins Bold"/>
                <a:cs typeface="Poppins Bold"/>
                <a:sym typeface="Poppins Bold"/>
              </a:rPr>
              <a:t>About</a:t>
            </a:r>
          </a:p>
        </p:txBody>
      </p:sp>
      <p:sp>
        <p:nvSpPr>
          <p:cNvPr name="TextBox 4" id="4"/>
          <p:cNvSpPr txBox="true"/>
          <p:nvPr/>
        </p:nvSpPr>
        <p:spPr>
          <a:xfrm rot="0">
            <a:off x="13726729" y="819695"/>
            <a:ext cx="1916881" cy="409552"/>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Content</a:t>
            </a:r>
          </a:p>
        </p:txBody>
      </p:sp>
      <p:sp>
        <p:nvSpPr>
          <p:cNvPr name="TextBox 5" id="5"/>
          <p:cNvSpPr txBox="true"/>
          <p:nvPr/>
        </p:nvSpPr>
        <p:spPr>
          <a:xfrm rot="0">
            <a:off x="15034325" y="841660"/>
            <a:ext cx="2224975"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Others</a:t>
            </a:r>
          </a:p>
        </p:txBody>
      </p:sp>
      <p:grpSp>
        <p:nvGrpSpPr>
          <p:cNvPr name="Group 6" id="6"/>
          <p:cNvGrpSpPr/>
          <p:nvPr/>
        </p:nvGrpSpPr>
        <p:grpSpPr>
          <a:xfrm rot="0">
            <a:off x="803986" y="1790346"/>
            <a:ext cx="6301476" cy="5911234"/>
            <a:chOff x="0" y="0"/>
            <a:chExt cx="1659648" cy="1556868"/>
          </a:xfrm>
        </p:grpSpPr>
        <p:sp>
          <p:nvSpPr>
            <p:cNvPr name="Freeform 7" id="7"/>
            <p:cNvSpPr/>
            <p:nvPr/>
          </p:nvSpPr>
          <p:spPr>
            <a:xfrm flipH="false" flipV="false" rot="0">
              <a:off x="0" y="0"/>
              <a:ext cx="1659648" cy="1556868"/>
            </a:xfrm>
            <a:custGeom>
              <a:avLst/>
              <a:gdLst/>
              <a:ahLst/>
              <a:cxnLst/>
              <a:rect r="r" b="b" t="t" l="l"/>
              <a:pathLst>
                <a:path h="1556868" w="1659648">
                  <a:moveTo>
                    <a:pt x="68801" y="0"/>
                  </a:moveTo>
                  <a:lnTo>
                    <a:pt x="1590847" y="0"/>
                  </a:lnTo>
                  <a:cubicBezTo>
                    <a:pt x="1609094" y="0"/>
                    <a:pt x="1626594" y="7249"/>
                    <a:pt x="1639497" y="20151"/>
                  </a:cubicBezTo>
                  <a:cubicBezTo>
                    <a:pt x="1652399" y="33054"/>
                    <a:pt x="1659648" y="50554"/>
                    <a:pt x="1659648" y="68801"/>
                  </a:cubicBezTo>
                  <a:lnTo>
                    <a:pt x="1659648" y="1488067"/>
                  </a:lnTo>
                  <a:cubicBezTo>
                    <a:pt x="1659648" y="1506314"/>
                    <a:pt x="1652399" y="1523814"/>
                    <a:pt x="1639497" y="1536717"/>
                  </a:cubicBezTo>
                  <a:cubicBezTo>
                    <a:pt x="1626594" y="1549620"/>
                    <a:pt x="1609094" y="1556868"/>
                    <a:pt x="1590847" y="1556868"/>
                  </a:cubicBezTo>
                  <a:lnTo>
                    <a:pt x="68801" y="1556868"/>
                  </a:lnTo>
                  <a:cubicBezTo>
                    <a:pt x="50554" y="1556868"/>
                    <a:pt x="33054" y="1549620"/>
                    <a:pt x="20151" y="1536717"/>
                  </a:cubicBezTo>
                  <a:cubicBezTo>
                    <a:pt x="7249" y="1523814"/>
                    <a:pt x="0" y="1506314"/>
                    <a:pt x="0" y="1488067"/>
                  </a:cubicBezTo>
                  <a:lnTo>
                    <a:pt x="0" y="68801"/>
                  </a:lnTo>
                  <a:cubicBezTo>
                    <a:pt x="0" y="50554"/>
                    <a:pt x="7249" y="33054"/>
                    <a:pt x="20151" y="20151"/>
                  </a:cubicBezTo>
                  <a:cubicBezTo>
                    <a:pt x="33054" y="7249"/>
                    <a:pt x="50554" y="0"/>
                    <a:pt x="68801" y="0"/>
                  </a:cubicBezTo>
                  <a:close/>
                </a:path>
              </a:pathLst>
            </a:custGeom>
            <a:gradFill rotWithShape="true">
              <a:gsLst>
                <a:gs pos="0">
                  <a:srgbClr val="000000">
                    <a:alpha val="78000"/>
                  </a:srgbClr>
                </a:gs>
                <a:gs pos="100000">
                  <a:srgbClr val="DDDDDD">
                    <a:alpha val="14820"/>
                  </a:srgbClr>
                </a:gs>
              </a:gsLst>
              <a:lin ang="2700000"/>
            </a:gradFill>
          </p:spPr>
        </p:sp>
        <p:sp>
          <p:nvSpPr>
            <p:cNvPr name="TextBox 8" id="8"/>
            <p:cNvSpPr txBox="true"/>
            <p:nvPr/>
          </p:nvSpPr>
          <p:spPr>
            <a:xfrm>
              <a:off x="0" y="-66675"/>
              <a:ext cx="1659648" cy="1623543"/>
            </a:xfrm>
            <a:prstGeom prst="rect">
              <a:avLst/>
            </a:prstGeom>
          </p:spPr>
          <p:txBody>
            <a:bodyPr anchor="ctr" rtlCol="false" tIns="50800" lIns="50800" bIns="50800" rIns="50800"/>
            <a:lstStyle/>
            <a:p>
              <a:pPr algn="ctr">
                <a:lnSpc>
                  <a:spcPts val="3151"/>
                </a:lnSpc>
              </a:pPr>
            </a:p>
          </p:txBody>
        </p:sp>
      </p:grpSp>
      <p:grpSp>
        <p:nvGrpSpPr>
          <p:cNvPr name="Group 9" id="9"/>
          <p:cNvGrpSpPr/>
          <p:nvPr/>
        </p:nvGrpSpPr>
        <p:grpSpPr>
          <a:xfrm rot="0">
            <a:off x="7703689" y="1851792"/>
            <a:ext cx="9783203" cy="5849788"/>
            <a:chOff x="0" y="0"/>
            <a:chExt cx="2576646" cy="1540685"/>
          </a:xfrm>
        </p:grpSpPr>
        <p:sp>
          <p:nvSpPr>
            <p:cNvPr name="Freeform 10" id="10"/>
            <p:cNvSpPr/>
            <p:nvPr/>
          </p:nvSpPr>
          <p:spPr>
            <a:xfrm flipH="false" flipV="false" rot="0">
              <a:off x="0" y="0"/>
              <a:ext cx="2576646" cy="1540685"/>
            </a:xfrm>
            <a:custGeom>
              <a:avLst/>
              <a:gdLst/>
              <a:ahLst/>
              <a:cxnLst/>
              <a:rect r="r" b="b" t="t" l="l"/>
              <a:pathLst>
                <a:path h="1540685" w="2576646">
                  <a:moveTo>
                    <a:pt x="44315" y="0"/>
                  </a:moveTo>
                  <a:lnTo>
                    <a:pt x="2532331" y="0"/>
                  </a:lnTo>
                  <a:cubicBezTo>
                    <a:pt x="2556806" y="0"/>
                    <a:pt x="2576646" y="19841"/>
                    <a:pt x="2576646" y="44315"/>
                  </a:cubicBezTo>
                  <a:lnTo>
                    <a:pt x="2576646" y="1496370"/>
                  </a:lnTo>
                  <a:cubicBezTo>
                    <a:pt x="2576646" y="1508123"/>
                    <a:pt x="2571977" y="1519395"/>
                    <a:pt x="2563667" y="1527705"/>
                  </a:cubicBezTo>
                  <a:cubicBezTo>
                    <a:pt x="2555356" y="1536016"/>
                    <a:pt x="2544084" y="1540685"/>
                    <a:pt x="2532331" y="1540685"/>
                  </a:cubicBezTo>
                  <a:lnTo>
                    <a:pt x="44315" y="1540685"/>
                  </a:lnTo>
                  <a:cubicBezTo>
                    <a:pt x="32562" y="1540685"/>
                    <a:pt x="21290" y="1536016"/>
                    <a:pt x="12980" y="1527705"/>
                  </a:cubicBezTo>
                  <a:cubicBezTo>
                    <a:pt x="4669" y="1519395"/>
                    <a:pt x="0" y="1508123"/>
                    <a:pt x="0" y="1496370"/>
                  </a:cubicBezTo>
                  <a:lnTo>
                    <a:pt x="0" y="44315"/>
                  </a:lnTo>
                  <a:cubicBezTo>
                    <a:pt x="0" y="32562"/>
                    <a:pt x="4669" y="21290"/>
                    <a:pt x="12980" y="12980"/>
                  </a:cubicBezTo>
                  <a:cubicBezTo>
                    <a:pt x="21290" y="4669"/>
                    <a:pt x="32562" y="0"/>
                    <a:pt x="44315"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11" id="11"/>
            <p:cNvSpPr txBox="true"/>
            <p:nvPr/>
          </p:nvSpPr>
          <p:spPr>
            <a:xfrm>
              <a:off x="0" y="-66675"/>
              <a:ext cx="2576646" cy="1607360"/>
            </a:xfrm>
            <a:prstGeom prst="rect">
              <a:avLst/>
            </a:prstGeom>
          </p:spPr>
          <p:txBody>
            <a:bodyPr anchor="ctr" rtlCol="false" tIns="50800" lIns="50800" bIns="50800" rIns="50800"/>
            <a:lstStyle/>
            <a:p>
              <a:pPr algn="ctr">
                <a:lnSpc>
                  <a:spcPts val="3151"/>
                </a:lnSpc>
              </a:pPr>
            </a:p>
          </p:txBody>
        </p:sp>
      </p:grpSp>
      <p:grpSp>
        <p:nvGrpSpPr>
          <p:cNvPr name="Group 12" id="12"/>
          <p:cNvGrpSpPr/>
          <p:nvPr/>
        </p:nvGrpSpPr>
        <p:grpSpPr>
          <a:xfrm rot="0">
            <a:off x="803986" y="8234980"/>
            <a:ext cx="16682906" cy="1233630"/>
            <a:chOff x="0" y="0"/>
            <a:chExt cx="4393852" cy="324907"/>
          </a:xfrm>
        </p:grpSpPr>
        <p:sp>
          <p:nvSpPr>
            <p:cNvPr name="Freeform 13" id="13"/>
            <p:cNvSpPr/>
            <p:nvPr/>
          </p:nvSpPr>
          <p:spPr>
            <a:xfrm flipH="false" flipV="false" rot="0">
              <a:off x="0" y="0"/>
              <a:ext cx="4393852" cy="324907"/>
            </a:xfrm>
            <a:custGeom>
              <a:avLst/>
              <a:gdLst/>
              <a:ahLst/>
              <a:cxnLst/>
              <a:rect r="r" b="b" t="t" l="l"/>
              <a:pathLst>
                <a:path h="324907" w="4393852">
                  <a:moveTo>
                    <a:pt x="21811" y="0"/>
                  </a:moveTo>
                  <a:lnTo>
                    <a:pt x="4372041" y="0"/>
                  </a:lnTo>
                  <a:cubicBezTo>
                    <a:pt x="4384087" y="0"/>
                    <a:pt x="4393852" y="9765"/>
                    <a:pt x="4393852" y="21811"/>
                  </a:cubicBezTo>
                  <a:lnTo>
                    <a:pt x="4393852" y="303096"/>
                  </a:lnTo>
                  <a:cubicBezTo>
                    <a:pt x="4393852" y="315142"/>
                    <a:pt x="4384087" y="324907"/>
                    <a:pt x="4372041" y="324907"/>
                  </a:cubicBezTo>
                  <a:lnTo>
                    <a:pt x="21811" y="324907"/>
                  </a:lnTo>
                  <a:cubicBezTo>
                    <a:pt x="9765" y="324907"/>
                    <a:pt x="0" y="315142"/>
                    <a:pt x="0" y="303096"/>
                  </a:cubicBezTo>
                  <a:lnTo>
                    <a:pt x="0" y="21811"/>
                  </a:lnTo>
                  <a:cubicBezTo>
                    <a:pt x="0" y="9765"/>
                    <a:pt x="9765" y="0"/>
                    <a:pt x="21811" y="0"/>
                  </a:cubicBezTo>
                  <a:close/>
                </a:path>
              </a:pathLst>
            </a:custGeom>
            <a:solidFill>
              <a:srgbClr val="000000">
                <a:alpha val="0"/>
              </a:srgbClr>
            </a:solidFill>
            <a:ln w="28575" cap="rnd">
              <a:solidFill>
                <a:srgbClr val="FFFFFF"/>
              </a:solidFill>
              <a:prstDash val="solid"/>
              <a:round/>
            </a:ln>
          </p:spPr>
        </p:sp>
        <p:sp>
          <p:nvSpPr>
            <p:cNvPr name="TextBox 14" id="14"/>
            <p:cNvSpPr txBox="true"/>
            <p:nvPr/>
          </p:nvSpPr>
          <p:spPr>
            <a:xfrm>
              <a:off x="0" y="-66675"/>
              <a:ext cx="4393852" cy="391582"/>
            </a:xfrm>
            <a:prstGeom prst="rect">
              <a:avLst/>
            </a:prstGeom>
          </p:spPr>
          <p:txBody>
            <a:bodyPr anchor="ctr" rtlCol="false" tIns="50800" lIns="50800" bIns="50800" rIns="50800"/>
            <a:lstStyle/>
            <a:p>
              <a:pPr algn="ctr">
                <a:lnSpc>
                  <a:spcPts val="3151"/>
                </a:lnSpc>
              </a:pPr>
            </a:p>
          </p:txBody>
        </p:sp>
      </p:grpSp>
      <p:sp>
        <p:nvSpPr>
          <p:cNvPr name="TextBox 15" id="15"/>
          <p:cNvSpPr txBox="true"/>
          <p:nvPr/>
        </p:nvSpPr>
        <p:spPr>
          <a:xfrm rot="0">
            <a:off x="8275023" y="5324530"/>
            <a:ext cx="8654280" cy="1263089"/>
          </a:xfrm>
          <a:prstGeom prst="rect">
            <a:avLst/>
          </a:prstGeom>
        </p:spPr>
        <p:txBody>
          <a:bodyPr anchor="t" rtlCol="false" tIns="0" lIns="0" bIns="0" rIns="0">
            <a:spAutoFit/>
          </a:bodyPr>
          <a:lstStyle/>
          <a:p>
            <a:pPr algn="just">
              <a:lnSpc>
                <a:spcPts val="3355"/>
              </a:lnSpc>
            </a:pPr>
            <a:r>
              <a:rPr lang="en-US" sz="2397">
                <a:solidFill>
                  <a:srgbClr val="FFFFFF"/>
                </a:solidFill>
                <a:latin typeface="Poppins"/>
                <a:ea typeface="Poppins"/>
                <a:cs typeface="Poppins"/>
                <a:sym typeface="Poppins"/>
              </a:rPr>
              <a:t>In machine learning, classification assigns specific instances or objects to an already-defined category (Kornyo et al, 2023).</a:t>
            </a:r>
          </a:p>
        </p:txBody>
      </p:sp>
      <p:sp>
        <p:nvSpPr>
          <p:cNvPr name="TextBox 16" id="16"/>
          <p:cNvSpPr txBox="true"/>
          <p:nvPr/>
        </p:nvSpPr>
        <p:spPr>
          <a:xfrm rot="0">
            <a:off x="8275023" y="2545932"/>
            <a:ext cx="8656428" cy="2169182"/>
          </a:xfrm>
          <a:prstGeom prst="rect">
            <a:avLst/>
          </a:prstGeom>
        </p:spPr>
        <p:txBody>
          <a:bodyPr anchor="t" rtlCol="false" tIns="0" lIns="0" bIns="0" rIns="0">
            <a:spAutoFit/>
          </a:bodyPr>
          <a:lstStyle/>
          <a:p>
            <a:pPr algn="l">
              <a:lnSpc>
                <a:spcPts val="8077"/>
              </a:lnSpc>
            </a:pPr>
            <a:r>
              <a:rPr lang="en-US" sz="7919" spc="-356" b="true">
                <a:solidFill>
                  <a:srgbClr val="FFFFFF"/>
                </a:solidFill>
                <a:latin typeface="Telegraf Bold"/>
                <a:ea typeface="Telegraf Bold"/>
                <a:cs typeface="Telegraf Bold"/>
                <a:sym typeface="Telegraf Bold"/>
              </a:rPr>
              <a:t>ML Classification Models</a:t>
            </a:r>
          </a:p>
        </p:txBody>
      </p:sp>
      <p:sp>
        <p:nvSpPr>
          <p:cNvPr name="TextBox 17" id="17"/>
          <p:cNvSpPr txBox="true"/>
          <p:nvPr/>
        </p:nvSpPr>
        <p:spPr>
          <a:xfrm rot="0">
            <a:off x="1455090" y="4003061"/>
            <a:ext cx="4999267" cy="1061786"/>
          </a:xfrm>
          <a:prstGeom prst="rect">
            <a:avLst/>
          </a:prstGeom>
        </p:spPr>
        <p:txBody>
          <a:bodyPr anchor="t" rtlCol="false" tIns="0" lIns="0" bIns="0" rIns="0">
            <a:spAutoFit/>
          </a:bodyPr>
          <a:lstStyle/>
          <a:p>
            <a:pPr algn="l">
              <a:lnSpc>
                <a:spcPts val="8676"/>
              </a:lnSpc>
            </a:pPr>
            <a:r>
              <a:rPr lang="en-US" sz="6197" spc="-272">
                <a:solidFill>
                  <a:srgbClr val="FFFFFF"/>
                </a:solidFill>
                <a:latin typeface="Open Sauce"/>
                <a:ea typeface="Open Sauce"/>
                <a:cs typeface="Open Sauce"/>
                <a:sym typeface="Open Sauce"/>
              </a:rPr>
              <a:t>Methodology</a:t>
            </a:r>
          </a:p>
        </p:txBody>
      </p:sp>
      <p:sp>
        <p:nvSpPr>
          <p:cNvPr name="Freeform 18" id="18"/>
          <p:cNvSpPr/>
          <p:nvPr/>
        </p:nvSpPr>
        <p:spPr>
          <a:xfrm flipH="false" flipV="false" rot="0">
            <a:off x="5219805" y="2244635"/>
            <a:ext cx="1357313" cy="1357313"/>
          </a:xfrm>
          <a:custGeom>
            <a:avLst/>
            <a:gdLst/>
            <a:ahLst/>
            <a:cxnLst/>
            <a:rect r="r" b="b" t="t" l="l"/>
            <a:pathLst>
              <a:path h="1357313" w="1357313">
                <a:moveTo>
                  <a:pt x="0" y="0"/>
                </a:moveTo>
                <a:lnTo>
                  <a:pt x="1357313" y="0"/>
                </a:lnTo>
                <a:lnTo>
                  <a:pt x="1357313" y="1357314"/>
                </a:lnTo>
                <a:lnTo>
                  <a:pt x="0" y="1357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9" id="19"/>
          <p:cNvSpPr txBox="true"/>
          <p:nvPr/>
        </p:nvSpPr>
        <p:spPr>
          <a:xfrm rot="0">
            <a:off x="953913" y="8555038"/>
            <a:ext cx="16383051" cy="622089"/>
          </a:xfrm>
          <a:prstGeom prst="rect">
            <a:avLst/>
          </a:prstGeom>
        </p:spPr>
        <p:txBody>
          <a:bodyPr anchor="t" rtlCol="false" tIns="0" lIns="0" bIns="0" rIns="0">
            <a:spAutoFit/>
          </a:bodyPr>
          <a:lstStyle/>
          <a:p>
            <a:pPr algn="ctr">
              <a:lnSpc>
                <a:spcPts val="4382"/>
              </a:lnSpc>
            </a:pPr>
            <a:r>
              <a:rPr lang="en-US" b="true" sz="4296" spc="-193">
                <a:solidFill>
                  <a:srgbClr val="FFFFFF"/>
                </a:solidFill>
                <a:latin typeface="Telegraf Bold"/>
                <a:ea typeface="Telegraf Bold"/>
                <a:cs typeface="Telegraf Bold"/>
                <a:sym typeface="Telegraf Bold"/>
              </a:rPr>
              <a:t>Data Cleaning - Data Analysis - ML Classification Models</a:t>
            </a:r>
          </a:p>
        </p:txBody>
      </p:sp>
      <p:sp>
        <p:nvSpPr>
          <p:cNvPr name="Freeform 20" id="20"/>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1" id="21"/>
          <p:cNvSpPr txBox="true"/>
          <p:nvPr/>
        </p:nvSpPr>
        <p:spPr>
          <a:xfrm rot="0">
            <a:off x="1363845" y="758572"/>
            <a:ext cx="2979060" cy="494847"/>
          </a:xfrm>
          <a:prstGeom prst="rect">
            <a:avLst/>
          </a:prstGeom>
        </p:spPr>
        <p:txBody>
          <a:bodyPr anchor="t" rtlCol="false" tIns="0" lIns="0" bIns="0" rIns="0">
            <a:spAutoFit/>
          </a:bodyPr>
          <a:lstStyle/>
          <a:p>
            <a:pPr algn="l">
              <a:lnSpc>
                <a:spcPts val="3762"/>
              </a:lnSpc>
              <a:spcBef>
                <a:spcPct val="0"/>
              </a:spcBef>
            </a:pPr>
            <a:r>
              <a:rPr lang="en-US" b="true" sz="2687" spc="-120">
                <a:solidFill>
                  <a:srgbClr val="FFFFFF"/>
                </a:solidFill>
                <a:latin typeface="Telegraf Bold"/>
                <a:ea typeface="Telegraf Bold"/>
                <a:cs typeface="Telegraf Bold"/>
                <a:sym typeface="Telegraf Bold"/>
              </a:rPr>
              <a:t>Portfolio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6700921" y="1986280"/>
            <a:ext cx="10876417" cy="7467954"/>
            <a:chOff x="0" y="0"/>
            <a:chExt cx="2864571" cy="1966869"/>
          </a:xfrm>
        </p:grpSpPr>
        <p:sp>
          <p:nvSpPr>
            <p:cNvPr name="Freeform 3" id="3"/>
            <p:cNvSpPr/>
            <p:nvPr/>
          </p:nvSpPr>
          <p:spPr>
            <a:xfrm flipH="false" flipV="false" rot="0">
              <a:off x="0" y="0"/>
              <a:ext cx="2864571" cy="1966869"/>
            </a:xfrm>
            <a:custGeom>
              <a:avLst/>
              <a:gdLst/>
              <a:ahLst/>
              <a:cxnLst/>
              <a:rect r="r" b="b" t="t" l="l"/>
              <a:pathLst>
                <a:path h="1966869" w="2864571">
                  <a:moveTo>
                    <a:pt x="39861" y="0"/>
                  </a:moveTo>
                  <a:lnTo>
                    <a:pt x="2824709" y="0"/>
                  </a:lnTo>
                  <a:cubicBezTo>
                    <a:pt x="2835281" y="0"/>
                    <a:pt x="2845420" y="4200"/>
                    <a:pt x="2852896" y="11675"/>
                  </a:cubicBezTo>
                  <a:cubicBezTo>
                    <a:pt x="2860371" y="19151"/>
                    <a:pt x="2864571" y="29289"/>
                    <a:pt x="2864571" y="39861"/>
                  </a:cubicBezTo>
                  <a:lnTo>
                    <a:pt x="2864571" y="1927007"/>
                  </a:lnTo>
                  <a:cubicBezTo>
                    <a:pt x="2864571" y="1949022"/>
                    <a:pt x="2846724" y="1966869"/>
                    <a:pt x="2824709" y="1966869"/>
                  </a:cubicBezTo>
                  <a:lnTo>
                    <a:pt x="39861" y="1966869"/>
                  </a:lnTo>
                  <a:cubicBezTo>
                    <a:pt x="17846" y="1966869"/>
                    <a:pt x="0" y="1949022"/>
                    <a:pt x="0" y="1927007"/>
                  </a:cubicBezTo>
                  <a:lnTo>
                    <a:pt x="0" y="39861"/>
                  </a:lnTo>
                  <a:cubicBezTo>
                    <a:pt x="0" y="17846"/>
                    <a:pt x="17846" y="0"/>
                    <a:pt x="39861" y="0"/>
                  </a:cubicBezTo>
                  <a:close/>
                </a:path>
              </a:pathLst>
            </a:custGeom>
            <a:gradFill rotWithShape="true">
              <a:gsLst>
                <a:gs pos="0">
                  <a:srgbClr val="000000">
                    <a:alpha val="78000"/>
                  </a:srgbClr>
                </a:gs>
                <a:gs pos="100000">
                  <a:srgbClr val="DDDDDD">
                    <a:alpha val="14820"/>
                  </a:srgbClr>
                </a:gs>
              </a:gsLst>
              <a:lin ang="2700000"/>
            </a:gradFill>
          </p:spPr>
        </p:sp>
        <p:sp>
          <p:nvSpPr>
            <p:cNvPr name="TextBox 4" id="4"/>
            <p:cNvSpPr txBox="true"/>
            <p:nvPr/>
          </p:nvSpPr>
          <p:spPr>
            <a:xfrm>
              <a:off x="0" y="-66675"/>
              <a:ext cx="2864571" cy="2033544"/>
            </a:xfrm>
            <a:prstGeom prst="rect">
              <a:avLst/>
            </a:prstGeom>
          </p:spPr>
          <p:txBody>
            <a:bodyPr anchor="ctr" rtlCol="false" tIns="50800" lIns="50800" bIns="50800" rIns="50800"/>
            <a:lstStyle/>
            <a:p>
              <a:pPr algn="ctr">
                <a:lnSpc>
                  <a:spcPts val="3151"/>
                </a:lnSpc>
              </a:pPr>
            </a:p>
            <a:p>
              <a:pPr algn="ctr">
                <a:lnSpc>
                  <a:spcPts val="3151"/>
                </a:lnSpc>
              </a:pPr>
            </a:p>
          </p:txBody>
        </p:sp>
      </p:grpSp>
      <p:grpSp>
        <p:nvGrpSpPr>
          <p:cNvPr name="Group 5" id="5"/>
          <p:cNvGrpSpPr/>
          <p:nvPr/>
        </p:nvGrpSpPr>
        <p:grpSpPr>
          <a:xfrm rot="0">
            <a:off x="803986" y="1986280"/>
            <a:ext cx="5264882" cy="7467954"/>
            <a:chOff x="0" y="0"/>
            <a:chExt cx="1386636" cy="1966869"/>
          </a:xfrm>
        </p:grpSpPr>
        <p:sp>
          <p:nvSpPr>
            <p:cNvPr name="Freeform 6" id="6"/>
            <p:cNvSpPr/>
            <p:nvPr/>
          </p:nvSpPr>
          <p:spPr>
            <a:xfrm flipH="false" flipV="false" rot="0">
              <a:off x="0" y="0"/>
              <a:ext cx="1386636" cy="1966869"/>
            </a:xfrm>
            <a:custGeom>
              <a:avLst/>
              <a:gdLst/>
              <a:ahLst/>
              <a:cxnLst/>
              <a:rect r="r" b="b" t="t" l="l"/>
              <a:pathLst>
                <a:path h="1966869" w="1386636">
                  <a:moveTo>
                    <a:pt x="82347" y="0"/>
                  </a:moveTo>
                  <a:lnTo>
                    <a:pt x="1304289" y="0"/>
                  </a:lnTo>
                  <a:cubicBezTo>
                    <a:pt x="1349768" y="0"/>
                    <a:pt x="1386636" y="36868"/>
                    <a:pt x="1386636" y="82347"/>
                  </a:cubicBezTo>
                  <a:lnTo>
                    <a:pt x="1386636" y="1884521"/>
                  </a:lnTo>
                  <a:cubicBezTo>
                    <a:pt x="1386636" y="1906361"/>
                    <a:pt x="1377960" y="1927307"/>
                    <a:pt x="1362517" y="1942750"/>
                  </a:cubicBezTo>
                  <a:cubicBezTo>
                    <a:pt x="1347074" y="1958193"/>
                    <a:pt x="1326128" y="1966869"/>
                    <a:pt x="1304289" y="1966869"/>
                  </a:cubicBezTo>
                  <a:lnTo>
                    <a:pt x="82347" y="1966869"/>
                  </a:lnTo>
                  <a:cubicBezTo>
                    <a:pt x="60507" y="1966869"/>
                    <a:pt x="39562" y="1958193"/>
                    <a:pt x="24119" y="1942750"/>
                  </a:cubicBezTo>
                  <a:cubicBezTo>
                    <a:pt x="8676" y="1927307"/>
                    <a:pt x="0" y="1906361"/>
                    <a:pt x="0" y="1884521"/>
                  </a:cubicBezTo>
                  <a:lnTo>
                    <a:pt x="0" y="82347"/>
                  </a:lnTo>
                  <a:cubicBezTo>
                    <a:pt x="0" y="60507"/>
                    <a:pt x="8676" y="39562"/>
                    <a:pt x="24119" y="24119"/>
                  </a:cubicBezTo>
                  <a:cubicBezTo>
                    <a:pt x="39562" y="8676"/>
                    <a:pt x="60507" y="0"/>
                    <a:pt x="82347"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7" id="7"/>
            <p:cNvSpPr txBox="true"/>
            <p:nvPr/>
          </p:nvSpPr>
          <p:spPr>
            <a:xfrm>
              <a:off x="0" y="-66675"/>
              <a:ext cx="1386636" cy="2033544"/>
            </a:xfrm>
            <a:prstGeom prst="rect">
              <a:avLst/>
            </a:prstGeom>
          </p:spPr>
          <p:txBody>
            <a:bodyPr anchor="ctr" rtlCol="false" tIns="50800" lIns="50800" bIns="50800" rIns="50800"/>
            <a:lstStyle/>
            <a:p>
              <a:pPr algn="ctr">
                <a:lnSpc>
                  <a:spcPts val="3151"/>
                </a:lnSpc>
              </a:pPr>
            </a:p>
          </p:txBody>
        </p:sp>
      </p:grpSp>
      <p:sp>
        <p:nvSpPr>
          <p:cNvPr name="Freeform 8" id="8"/>
          <p:cNvSpPr/>
          <p:nvPr/>
        </p:nvSpPr>
        <p:spPr>
          <a:xfrm flipH="false" flipV="false" rot="0">
            <a:off x="2004417" y="5720257"/>
            <a:ext cx="2831507" cy="2831507"/>
          </a:xfrm>
          <a:custGeom>
            <a:avLst/>
            <a:gdLst/>
            <a:ahLst/>
            <a:cxnLst/>
            <a:rect r="r" b="b" t="t" l="l"/>
            <a:pathLst>
              <a:path h="2831507" w="2831507">
                <a:moveTo>
                  <a:pt x="0" y="0"/>
                </a:moveTo>
                <a:lnTo>
                  <a:pt x="2831507" y="0"/>
                </a:lnTo>
                <a:lnTo>
                  <a:pt x="2831507" y="2831507"/>
                </a:lnTo>
                <a:lnTo>
                  <a:pt x="0" y="28315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6958753" y="4543219"/>
            <a:ext cx="5660045" cy="4008544"/>
          </a:xfrm>
          <a:prstGeom prst="rect">
            <a:avLst/>
          </a:prstGeom>
        </p:spPr>
        <p:txBody>
          <a:bodyPr anchor="t" rtlCol="false" tIns="0" lIns="0" bIns="0" rIns="0">
            <a:spAutoFit/>
          </a:bodyPr>
          <a:lstStyle/>
          <a:p>
            <a:pPr algn="l" marL="1307693" indent="-653846" lvl="1">
              <a:lnSpc>
                <a:spcPts val="6178"/>
              </a:lnSpc>
              <a:buFont typeface="Arial"/>
              <a:buChar char="•"/>
            </a:pPr>
            <a:r>
              <a:rPr lang="en-US" sz="6056" spc="-272">
                <a:solidFill>
                  <a:srgbClr val="FFFFFF"/>
                </a:solidFill>
                <a:latin typeface="Telegraf"/>
                <a:ea typeface="Telegraf"/>
                <a:cs typeface="Telegraf"/>
                <a:sym typeface="Telegraf"/>
              </a:rPr>
              <a:t>Pandas</a:t>
            </a:r>
          </a:p>
          <a:p>
            <a:pPr algn="l" marL="1307693" indent="-653846" lvl="1">
              <a:lnSpc>
                <a:spcPts val="6178"/>
              </a:lnSpc>
              <a:buFont typeface="Arial"/>
              <a:buChar char="•"/>
            </a:pPr>
            <a:r>
              <a:rPr lang="en-US" sz="6056" spc="-272">
                <a:solidFill>
                  <a:srgbClr val="FFFFFF"/>
                </a:solidFill>
                <a:latin typeface="Telegraf"/>
                <a:ea typeface="Telegraf"/>
                <a:cs typeface="Telegraf"/>
                <a:sym typeface="Telegraf"/>
              </a:rPr>
              <a:t>Numpy</a:t>
            </a:r>
          </a:p>
          <a:p>
            <a:pPr algn="l" marL="1307693" indent="-653846" lvl="1">
              <a:lnSpc>
                <a:spcPts val="6178"/>
              </a:lnSpc>
              <a:buFont typeface="Arial"/>
              <a:buChar char="•"/>
            </a:pPr>
            <a:r>
              <a:rPr lang="en-US" sz="6056" spc="-272">
                <a:solidFill>
                  <a:srgbClr val="FFFFFF"/>
                </a:solidFill>
                <a:latin typeface="Telegraf"/>
                <a:ea typeface="Telegraf"/>
                <a:cs typeface="Telegraf"/>
                <a:sym typeface="Telegraf"/>
              </a:rPr>
              <a:t>Sklearn</a:t>
            </a:r>
          </a:p>
          <a:p>
            <a:pPr algn="l" marL="1307693" indent="-653846" lvl="1">
              <a:lnSpc>
                <a:spcPts val="6178"/>
              </a:lnSpc>
              <a:buFont typeface="Arial"/>
              <a:buChar char="•"/>
            </a:pPr>
            <a:r>
              <a:rPr lang="en-US" sz="6056" spc="-272">
                <a:solidFill>
                  <a:srgbClr val="FFFFFF"/>
                </a:solidFill>
                <a:latin typeface="Telegraf"/>
                <a:ea typeface="Telegraf"/>
                <a:cs typeface="Telegraf"/>
                <a:sym typeface="Telegraf"/>
              </a:rPr>
              <a:t>Seaborn</a:t>
            </a:r>
          </a:p>
          <a:p>
            <a:pPr algn="l" marL="1307693" indent="-653846" lvl="1">
              <a:lnSpc>
                <a:spcPts val="6178"/>
              </a:lnSpc>
              <a:buFont typeface="Arial"/>
              <a:buChar char="•"/>
            </a:pPr>
            <a:r>
              <a:rPr lang="en-US" sz="6056" spc="-272">
                <a:solidFill>
                  <a:srgbClr val="FFFFFF"/>
                </a:solidFill>
                <a:latin typeface="Telegraf"/>
                <a:ea typeface="Telegraf"/>
                <a:cs typeface="Telegraf"/>
                <a:sym typeface="Telegraf"/>
              </a:rPr>
              <a:t>Os</a:t>
            </a:r>
          </a:p>
        </p:txBody>
      </p:sp>
      <p:grpSp>
        <p:nvGrpSpPr>
          <p:cNvPr name="Group 11" id="11"/>
          <p:cNvGrpSpPr/>
          <p:nvPr/>
        </p:nvGrpSpPr>
        <p:grpSpPr>
          <a:xfrm rot="0">
            <a:off x="11735093" y="8006083"/>
            <a:ext cx="5524207" cy="1091361"/>
            <a:chOff x="0" y="0"/>
            <a:chExt cx="852156" cy="168352"/>
          </a:xfrm>
        </p:grpSpPr>
        <p:sp>
          <p:nvSpPr>
            <p:cNvPr name="Freeform 12" id="12"/>
            <p:cNvSpPr/>
            <p:nvPr/>
          </p:nvSpPr>
          <p:spPr>
            <a:xfrm flipH="false" flipV="false" rot="0">
              <a:off x="0" y="0"/>
              <a:ext cx="852156" cy="168352"/>
            </a:xfrm>
            <a:custGeom>
              <a:avLst/>
              <a:gdLst/>
              <a:ahLst/>
              <a:cxnLst/>
              <a:rect r="r" b="b" t="t" l="l"/>
              <a:pathLst>
                <a:path h="168352" w="852156">
                  <a:moveTo>
                    <a:pt x="71474" y="0"/>
                  </a:moveTo>
                  <a:lnTo>
                    <a:pt x="780681" y="0"/>
                  </a:lnTo>
                  <a:cubicBezTo>
                    <a:pt x="820155" y="0"/>
                    <a:pt x="852156" y="32000"/>
                    <a:pt x="852156" y="71474"/>
                  </a:cubicBezTo>
                  <a:lnTo>
                    <a:pt x="852156" y="96877"/>
                  </a:lnTo>
                  <a:cubicBezTo>
                    <a:pt x="852156" y="115834"/>
                    <a:pt x="844625" y="134013"/>
                    <a:pt x="831221" y="147417"/>
                  </a:cubicBezTo>
                  <a:cubicBezTo>
                    <a:pt x="817817" y="160821"/>
                    <a:pt x="799638" y="168352"/>
                    <a:pt x="780681" y="168352"/>
                  </a:cubicBezTo>
                  <a:lnTo>
                    <a:pt x="71474" y="168352"/>
                  </a:lnTo>
                  <a:cubicBezTo>
                    <a:pt x="32000" y="168352"/>
                    <a:pt x="0" y="136352"/>
                    <a:pt x="0" y="96877"/>
                  </a:cubicBezTo>
                  <a:lnTo>
                    <a:pt x="0" y="71474"/>
                  </a:lnTo>
                  <a:cubicBezTo>
                    <a:pt x="0" y="32000"/>
                    <a:pt x="32000" y="0"/>
                    <a:pt x="71474" y="0"/>
                  </a:cubicBezTo>
                  <a:close/>
                </a:path>
              </a:pathLst>
            </a:custGeom>
            <a:solidFill>
              <a:srgbClr val="000000">
                <a:alpha val="0"/>
              </a:srgbClr>
            </a:solidFill>
            <a:ln w="38100" cap="rnd">
              <a:solidFill>
                <a:srgbClr val="FFFFFF"/>
              </a:solidFill>
              <a:prstDash val="solid"/>
              <a:round/>
            </a:ln>
          </p:spPr>
        </p:sp>
        <p:sp>
          <p:nvSpPr>
            <p:cNvPr name="TextBox 13" id="13"/>
            <p:cNvSpPr txBox="true"/>
            <p:nvPr/>
          </p:nvSpPr>
          <p:spPr>
            <a:xfrm>
              <a:off x="0" y="-66675"/>
              <a:ext cx="852156" cy="235027"/>
            </a:xfrm>
            <a:prstGeom prst="rect">
              <a:avLst/>
            </a:prstGeom>
          </p:spPr>
          <p:txBody>
            <a:bodyPr anchor="ctr" rtlCol="false" tIns="50800" lIns="50800" bIns="50800" rIns="50800"/>
            <a:lstStyle/>
            <a:p>
              <a:pPr algn="ctr">
                <a:lnSpc>
                  <a:spcPts val="3151"/>
                </a:lnSpc>
              </a:pPr>
            </a:p>
          </p:txBody>
        </p:sp>
      </p:grpSp>
      <p:sp>
        <p:nvSpPr>
          <p:cNvPr name="Freeform 14" id="14"/>
          <p:cNvSpPr/>
          <p:nvPr/>
        </p:nvSpPr>
        <p:spPr>
          <a:xfrm flipH="false" flipV="false" rot="0">
            <a:off x="11962858" y="7983031"/>
            <a:ext cx="1578833" cy="1137466"/>
          </a:xfrm>
          <a:custGeom>
            <a:avLst/>
            <a:gdLst/>
            <a:ahLst/>
            <a:cxnLst/>
            <a:rect r="r" b="b" t="t" l="l"/>
            <a:pathLst>
              <a:path h="1137466" w="1578833">
                <a:moveTo>
                  <a:pt x="0" y="0"/>
                </a:moveTo>
                <a:lnTo>
                  <a:pt x="1578833" y="0"/>
                </a:lnTo>
                <a:lnTo>
                  <a:pt x="1578833" y="1137465"/>
                </a:lnTo>
                <a:lnTo>
                  <a:pt x="0" y="1137465"/>
                </a:lnTo>
                <a:lnTo>
                  <a:pt x="0" y="0"/>
                </a:lnTo>
                <a:close/>
              </a:path>
            </a:pathLst>
          </a:custGeom>
          <a:blipFill>
            <a:blip r:embed="rId6"/>
            <a:stretch>
              <a:fillRect l="-16908" t="0" r="0" b="0"/>
            </a:stretch>
          </a:blipFill>
        </p:spPr>
      </p:sp>
      <p:sp>
        <p:nvSpPr>
          <p:cNvPr name="TextBox 15" id="15"/>
          <p:cNvSpPr txBox="true"/>
          <p:nvPr/>
        </p:nvSpPr>
        <p:spPr>
          <a:xfrm rot="0">
            <a:off x="9144000" y="841660"/>
            <a:ext cx="1662550"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Home</a:t>
            </a:r>
          </a:p>
        </p:txBody>
      </p:sp>
      <p:sp>
        <p:nvSpPr>
          <p:cNvPr name="TextBox 16" id="16"/>
          <p:cNvSpPr txBox="true"/>
          <p:nvPr/>
        </p:nvSpPr>
        <p:spPr>
          <a:xfrm rot="0">
            <a:off x="11408122" y="843874"/>
            <a:ext cx="1907082" cy="409541"/>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About</a:t>
            </a:r>
          </a:p>
        </p:txBody>
      </p:sp>
      <p:sp>
        <p:nvSpPr>
          <p:cNvPr name="TextBox 17" id="17"/>
          <p:cNvSpPr txBox="true"/>
          <p:nvPr/>
        </p:nvSpPr>
        <p:spPr>
          <a:xfrm rot="0">
            <a:off x="13726729" y="819695"/>
            <a:ext cx="1916881" cy="409541"/>
          </a:xfrm>
          <a:prstGeom prst="rect">
            <a:avLst/>
          </a:prstGeom>
        </p:spPr>
        <p:txBody>
          <a:bodyPr anchor="t" rtlCol="false" tIns="0" lIns="0" bIns="0" rIns="0">
            <a:spAutoFit/>
          </a:bodyPr>
          <a:lstStyle/>
          <a:p>
            <a:pPr algn="ctr" marL="0" indent="0" lvl="0">
              <a:lnSpc>
                <a:spcPts val="3151"/>
              </a:lnSpc>
              <a:spcBef>
                <a:spcPct val="0"/>
              </a:spcBef>
            </a:pPr>
            <a:r>
              <a:rPr lang="en-US" b="true" sz="2251">
                <a:solidFill>
                  <a:srgbClr val="FFFFFF"/>
                </a:solidFill>
                <a:latin typeface="Poppins Bold"/>
                <a:ea typeface="Poppins Bold"/>
                <a:cs typeface="Poppins Bold"/>
                <a:sym typeface="Poppins Bold"/>
              </a:rPr>
              <a:t>Content</a:t>
            </a:r>
          </a:p>
        </p:txBody>
      </p:sp>
      <p:sp>
        <p:nvSpPr>
          <p:cNvPr name="TextBox 18" id="18"/>
          <p:cNvSpPr txBox="true"/>
          <p:nvPr/>
        </p:nvSpPr>
        <p:spPr>
          <a:xfrm rot="0">
            <a:off x="15034325" y="841660"/>
            <a:ext cx="2224975"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Others</a:t>
            </a:r>
          </a:p>
        </p:txBody>
      </p:sp>
      <p:sp>
        <p:nvSpPr>
          <p:cNvPr name="TextBox 19" id="19"/>
          <p:cNvSpPr txBox="true"/>
          <p:nvPr/>
        </p:nvSpPr>
        <p:spPr>
          <a:xfrm rot="0">
            <a:off x="1253414" y="2509389"/>
            <a:ext cx="5282666" cy="1850118"/>
          </a:xfrm>
          <a:prstGeom prst="rect">
            <a:avLst/>
          </a:prstGeom>
        </p:spPr>
        <p:txBody>
          <a:bodyPr anchor="t" rtlCol="false" tIns="0" lIns="0" bIns="0" rIns="0">
            <a:spAutoFit/>
          </a:bodyPr>
          <a:lstStyle/>
          <a:p>
            <a:pPr algn="l">
              <a:lnSpc>
                <a:spcPts val="7410"/>
              </a:lnSpc>
            </a:pPr>
            <a:r>
              <a:rPr lang="en-US" sz="5293" spc="-232">
                <a:solidFill>
                  <a:srgbClr val="FFFFFF"/>
                </a:solidFill>
                <a:latin typeface="Open Sauce"/>
                <a:ea typeface="Open Sauce"/>
                <a:cs typeface="Open Sauce"/>
                <a:sym typeface="Open Sauce"/>
              </a:rPr>
              <a:t>About The </a:t>
            </a:r>
          </a:p>
          <a:p>
            <a:pPr algn="l">
              <a:lnSpc>
                <a:spcPts val="7410"/>
              </a:lnSpc>
            </a:pPr>
            <a:r>
              <a:rPr lang="en-US" sz="5293" spc="-232">
                <a:solidFill>
                  <a:srgbClr val="FFFFFF"/>
                </a:solidFill>
                <a:latin typeface="Open Sauce"/>
                <a:ea typeface="Open Sauce"/>
                <a:cs typeface="Open Sauce"/>
                <a:sym typeface="Open Sauce"/>
              </a:rPr>
              <a:t>Tools &amp; Library</a:t>
            </a:r>
          </a:p>
        </p:txBody>
      </p:sp>
      <p:sp>
        <p:nvSpPr>
          <p:cNvPr name="TextBox 20" id="20"/>
          <p:cNvSpPr txBox="true"/>
          <p:nvPr/>
        </p:nvSpPr>
        <p:spPr>
          <a:xfrm rot="0">
            <a:off x="7655160" y="2601035"/>
            <a:ext cx="8967939" cy="1559222"/>
          </a:xfrm>
          <a:prstGeom prst="rect">
            <a:avLst/>
          </a:prstGeom>
        </p:spPr>
        <p:txBody>
          <a:bodyPr anchor="t" rtlCol="false" tIns="0" lIns="0" bIns="0" rIns="0">
            <a:spAutoFit/>
          </a:bodyPr>
          <a:lstStyle/>
          <a:p>
            <a:pPr algn="l">
              <a:lnSpc>
                <a:spcPts val="10975"/>
              </a:lnSpc>
            </a:pPr>
            <a:r>
              <a:rPr lang="en-US" sz="10759" spc="-484" b="true">
                <a:solidFill>
                  <a:srgbClr val="FFFFFF"/>
                </a:solidFill>
                <a:latin typeface="Telegraf Bold"/>
                <a:ea typeface="Telegraf Bold"/>
                <a:cs typeface="Telegraf Bold"/>
                <a:sym typeface="Telegraf Bold"/>
              </a:rPr>
              <a:t>Library List</a:t>
            </a:r>
          </a:p>
        </p:txBody>
      </p:sp>
      <p:sp>
        <p:nvSpPr>
          <p:cNvPr name="TextBox 21" id="21"/>
          <p:cNvSpPr txBox="true"/>
          <p:nvPr/>
        </p:nvSpPr>
        <p:spPr>
          <a:xfrm rot="0">
            <a:off x="1363845" y="758572"/>
            <a:ext cx="2979060" cy="494847"/>
          </a:xfrm>
          <a:prstGeom prst="rect">
            <a:avLst/>
          </a:prstGeom>
        </p:spPr>
        <p:txBody>
          <a:bodyPr anchor="t" rtlCol="false" tIns="0" lIns="0" bIns="0" rIns="0">
            <a:spAutoFit/>
          </a:bodyPr>
          <a:lstStyle/>
          <a:p>
            <a:pPr algn="l">
              <a:lnSpc>
                <a:spcPts val="3762"/>
              </a:lnSpc>
              <a:spcBef>
                <a:spcPct val="0"/>
              </a:spcBef>
            </a:pPr>
            <a:r>
              <a:rPr lang="en-US" b="true" sz="2687" spc="-120">
                <a:solidFill>
                  <a:srgbClr val="FFFFFF"/>
                </a:solidFill>
                <a:latin typeface="Telegraf Bold"/>
                <a:ea typeface="Telegraf Bold"/>
                <a:cs typeface="Telegraf Bold"/>
                <a:sym typeface="Telegraf Bold"/>
              </a:rPr>
              <a:t>Portfolio</a:t>
            </a:r>
          </a:p>
        </p:txBody>
      </p:sp>
      <p:sp>
        <p:nvSpPr>
          <p:cNvPr name="TextBox 22" id="22"/>
          <p:cNvSpPr txBox="true"/>
          <p:nvPr/>
        </p:nvSpPr>
        <p:spPr>
          <a:xfrm rot="0">
            <a:off x="13253909" y="8108103"/>
            <a:ext cx="3739691" cy="763496"/>
          </a:xfrm>
          <a:prstGeom prst="rect">
            <a:avLst/>
          </a:prstGeom>
        </p:spPr>
        <p:txBody>
          <a:bodyPr anchor="t" rtlCol="false" tIns="0" lIns="0" bIns="0" rIns="0">
            <a:spAutoFit/>
          </a:bodyPr>
          <a:lstStyle/>
          <a:p>
            <a:pPr algn="ctr">
              <a:lnSpc>
                <a:spcPts val="5975"/>
              </a:lnSpc>
            </a:pPr>
            <a:r>
              <a:rPr lang="en-US" sz="4268">
                <a:solidFill>
                  <a:srgbClr val="FFFFFF"/>
                </a:solidFill>
                <a:latin typeface="Poppins"/>
                <a:ea typeface="Poppins"/>
                <a:cs typeface="Poppins"/>
                <a:sym typeface="Poppins"/>
              </a:rPr>
              <a:t>Google Colab</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6700921" y="1986280"/>
            <a:ext cx="10876417" cy="7467954"/>
            <a:chOff x="0" y="0"/>
            <a:chExt cx="2864571" cy="1966869"/>
          </a:xfrm>
        </p:grpSpPr>
        <p:sp>
          <p:nvSpPr>
            <p:cNvPr name="Freeform 3" id="3"/>
            <p:cNvSpPr/>
            <p:nvPr/>
          </p:nvSpPr>
          <p:spPr>
            <a:xfrm flipH="false" flipV="false" rot="0">
              <a:off x="0" y="0"/>
              <a:ext cx="2864571" cy="1966869"/>
            </a:xfrm>
            <a:custGeom>
              <a:avLst/>
              <a:gdLst/>
              <a:ahLst/>
              <a:cxnLst/>
              <a:rect r="r" b="b" t="t" l="l"/>
              <a:pathLst>
                <a:path h="1966869" w="2864571">
                  <a:moveTo>
                    <a:pt x="39861" y="0"/>
                  </a:moveTo>
                  <a:lnTo>
                    <a:pt x="2824709" y="0"/>
                  </a:lnTo>
                  <a:cubicBezTo>
                    <a:pt x="2835281" y="0"/>
                    <a:pt x="2845420" y="4200"/>
                    <a:pt x="2852896" y="11675"/>
                  </a:cubicBezTo>
                  <a:cubicBezTo>
                    <a:pt x="2860371" y="19151"/>
                    <a:pt x="2864571" y="29289"/>
                    <a:pt x="2864571" y="39861"/>
                  </a:cubicBezTo>
                  <a:lnTo>
                    <a:pt x="2864571" y="1927007"/>
                  </a:lnTo>
                  <a:cubicBezTo>
                    <a:pt x="2864571" y="1949022"/>
                    <a:pt x="2846724" y="1966869"/>
                    <a:pt x="2824709" y="1966869"/>
                  </a:cubicBezTo>
                  <a:lnTo>
                    <a:pt x="39861" y="1966869"/>
                  </a:lnTo>
                  <a:cubicBezTo>
                    <a:pt x="17846" y="1966869"/>
                    <a:pt x="0" y="1949022"/>
                    <a:pt x="0" y="1927007"/>
                  </a:cubicBezTo>
                  <a:lnTo>
                    <a:pt x="0" y="39861"/>
                  </a:lnTo>
                  <a:cubicBezTo>
                    <a:pt x="0" y="17846"/>
                    <a:pt x="17846" y="0"/>
                    <a:pt x="39861" y="0"/>
                  </a:cubicBezTo>
                  <a:close/>
                </a:path>
              </a:pathLst>
            </a:custGeom>
            <a:gradFill rotWithShape="true">
              <a:gsLst>
                <a:gs pos="0">
                  <a:srgbClr val="000000">
                    <a:alpha val="78000"/>
                  </a:srgbClr>
                </a:gs>
                <a:gs pos="100000">
                  <a:srgbClr val="DDDDDD">
                    <a:alpha val="14820"/>
                  </a:srgbClr>
                </a:gs>
              </a:gsLst>
              <a:lin ang="2700000"/>
            </a:gradFill>
          </p:spPr>
        </p:sp>
        <p:sp>
          <p:nvSpPr>
            <p:cNvPr name="TextBox 4" id="4"/>
            <p:cNvSpPr txBox="true"/>
            <p:nvPr/>
          </p:nvSpPr>
          <p:spPr>
            <a:xfrm>
              <a:off x="0" y="-66675"/>
              <a:ext cx="2864571" cy="2033544"/>
            </a:xfrm>
            <a:prstGeom prst="rect">
              <a:avLst/>
            </a:prstGeom>
          </p:spPr>
          <p:txBody>
            <a:bodyPr anchor="ctr" rtlCol="false" tIns="50800" lIns="50800" bIns="50800" rIns="50800"/>
            <a:lstStyle/>
            <a:p>
              <a:pPr algn="ctr">
                <a:lnSpc>
                  <a:spcPts val="3151"/>
                </a:lnSpc>
              </a:pPr>
            </a:p>
          </p:txBody>
        </p:sp>
      </p:grpSp>
      <p:grpSp>
        <p:nvGrpSpPr>
          <p:cNvPr name="Group 5" id="5"/>
          <p:cNvGrpSpPr/>
          <p:nvPr/>
        </p:nvGrpSpPr>
        <p:grpSpPr>
          <a:xfrm rot="0">
            <a:off x="803986" y="1986280"/>
            <a:ext cx="5264882" cy="7467954"/>
            <a:chOff x="0" y="0"/>
            <a:chExt cx="1386636" cy="1966869"/>
          </a:xfrm>
        </p:grpSpPr>
        <p:sp>
          <p:nvSpPr>
            <p:cNvPr name="Freeform 6" id="6"/>
            <p:cNvSpPr/>
            <p:nvPr/>
          </p:nvSpPr>
          <p:spPr>
            <a:xfrm flipH="false" flipV="false" rot="0">
              <a:off x="0" y="0"/>
              <a:ext cx="1386636" cy="1966869"/>
            </a:xfrm>
            <a:custGeom>
              <a:avLst/>
              <a:gdLst/>
              <a:ahLst/>
              <a:cxnLst/>
              <a:rect r="r" b="b" t="t" l="l"/>
              <a:pathLst>
                <a:path h="1966869" w="1386636">
                  <a:moveTo>
                    <a:pt x="82347" y="0"/>
                  </a:moveTo>
                  <a:lnTo>
                    <a:pt x="1304289" y="0"/>
                  </a:lnTo>
                  <a:cubicBezTo>
                    <a:pt x="1349768" y="0"/>
                    <a:pt x="1386636" y="36868"/>
                    <a:pt x="1386636" y="82347"/>
                  </a:cubicBezTo>
                  <a:lnTo>
                    <a:pt x="1386636" y="1884521"/>
                  </a:lnTo>
                  <a:cubicBezTo>
                    <a:pt x="1386636" y="1906361"/>
                    <a:pt x="1377960" y="1927307"/>
                    <a:pt x="1362517" y="1942750"/>
                  </a:cubicBezTo>
                  <a:cubicBezTo>
                    <a:pt x="1347074" y="1958193"/>
                    <a:pt x="1326128" y="1966869"/>
                    <a:pt x="1304289" y="1966869"/>
                  </a:cubicBezTo>
                  <a:lnTo>
                    <a:pt x="82347" y="1966869"/>
                  </a:lnTo>
                  <a:cubicBezTo>
                    <a:pt x="60507" y="1966869"/>
                    <a:pt x="39562" y="1958193"/>
                    <a:pt x="24119" y="1942750"/>
                  </a:cubicBezTo>
                  <a:cubicBezTo>
                    <a:pt x="8676" y="1927307"/>
                    <a:pt x="0" y="1906361"/>
                    <a:pt x="0" y="1884521"/>
                  </a:cubicBezTo>
                  <a:lnTo>
                    <a:pt x="0" y="82347"/>
                  </a:lnTo>
                  <a:cubicBezTo>
                    <a:pt x="0" y="60507"/>
                    <a:pt x="8676" y="39562"/>
                    <a:pt x="24119" y="24119"/>
                  </a:cubicBezTo>
                  <a:cubicBezTo>
                    <a:pt x="39562" y="8676"/>
                    <a:pt x="60507" y="0"/>
                    <a:pt x="82347"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7" id="7"/>
            <p:cNvSpPr txBox="true"/>
            <p:nvPr/>
          </p:nvSpPr>
          <p:spPr>
            <a:xfrm>
              <a:off x="0" y="-66675"/>
              <a:ext cx="1386636" cy="2033544"/>
            </a:xfrm>
            <a:prstGeom prst="rect">
              <a:avLst/>
            </a:prstGeom>
          </p:spPr>
          <p:txBody>
            <a:bodyPr anchor="ctr" rtlCol="false" tIns="50800" lIns="50800" bIns="50800" rIns="50800"/>
            <a:lstStyle/>
            <a:p>
              <a:pPr algn="ctr">
                <a:lnSpc>
                  <a:spcPts val="3151"/>
                </a:lnSpc>
              </a:pPr>
            </a:p>
          </p:txBody>
        </p:sp>
      </p:grpSp>
      <p:sp>
        <p:nvSpPr>
          <p:cNvPr name="Freeform 8" id="8"/>
          <p:cNvSpPr/>
          <p:nvPr/>
        </p:nvSpPr>
        <p:spPr>
          <a:xfrm flipH="false" flipV="false" rot="0">
            <a:off x="2004417" y="5720257"/>
            <a:ext cx="2831507" cy="2831507"/>
          </a:xfrm>
          <a:custGeom>
            <a:avLst/>
            <a:gdLst/>
            <a:ahLst/>
            <a:cxnLst/>
            <a:rect r="r" b="b" t="t" l="l"/>
            <a:pathLst>
              <a:path h="2831507" w="2831507">
                <a:moveTo>
                  <a:pt x="0" y="0"/>
                </a:moveTo>
                <a:lnTo>
                  <a:pt x="2831507" y="0"/>
                </a:lnTo>
                <a:lnTo>
                  <a:pt x="2831507" y="2831507"/>
                </a:lnTo>
                <a:lnTo>
                  <a:pt x="0" y="28315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7738413" y="8044831"/>
            <a:ext cx="1788208" cy="639210"/>
            <a:chOff x="0" y="0"/>
            <a:chExt cx="470968" cy="168352"/>
          </a:xfrm>
        </p:grpSpPr>
        <p:sp>
          <p:nvSpPr>
            <p:cNvPr name="Freeform 11" id="11"/>
            <p:cNvSpPr/>
            <p:nvPr/>
          </p:nvSpPr>
          <p:spPr>
            <a:xfrm flipH="false" flipV="false" rot="0">
              <a:off x="0" y="0"/>
              <a:ext cx="470968" cy="168352"/>
            </a:xfrm>
            <a:custGeom>
              <a:avLst/>
              <a:gdLst/>
              <a:ahLst/>
              <a:cxnLst/>
              <a:rect r="r" b="b" t="t" l="l"/>
              <a:pathLst>
                <a:path h="168352" w="470968">
                  <a:moveTo>
                    <a:pt x="84176" y="0"/>
                  </a:moveTo>
                  <a:lnTo>
                    <a:pt x="386792" y="0"/>
                  </a:lnTo>
                  <a:cubicBezTo>
                    <a:pt x="433281" y="0"/>
                    <a:pt x="470968" y="37687"/>
                    <a:pt x="470968" y="84176"/>
                  </a:cubicBezTo>
                  <a:lnTo>
                    <a:pt x="470968" y="84176"/>
                  </a:lnTo>
                  <a:cubicBezTo>
                    <a:pt x="470968" y="106501"/>
                    <a:pt x="462100" y="127911"/>
                    <a:pt x="446314" y="143697"/>
                  </a:cubicBezTo>
                  <a:cubicBezTo>
                    <a:pt x="430528" y="159483"/>
                    <a:pt x="409117" y="168352"/>
                    <a:pt x="386792" y="168352"/>
                  </a:cubicBezTo>
                  <a:lnTo>
                    <a:pt x="84176" y="168352"/>
                  </a:lnTo>
                  <a:cubicBezTo>
                    <a:pt x="61851" y="168352"/>
                    <a:pt x="40441" y="159483"/>
                    <a:pt x="24655" y="143697"/>
                  </a:cubicBezTo>
                  <a:cubicBezTo>
                    <a:pt x="8868" y="127911"/>
                    <a:pt x="0" y="106501"/>
                    <a:pt x="0" y="84176"/>
                  </a:cubicBezTo>
                  <a:lnTo>
                    <a:pt x="0" y="84176"/>
                  </a:lnTo>
                  <a:cubicBezTo>
                    <a:pt x="0" y="61851"/>
                    <a:pt x="8868" y="40441"/>
                    <a:pt x="24655" y="24655"/>
                  </a:cubicBezTo>
                  <a:cubicBezTo>
                    <a:pt x="40441" y="8868"/>
                    <a:pt x="61851" y="0"/>
                    <a:pt x="84176" y="0"/>
                  </a:cubicBezTo>
                  <a:close/>
                </a:path>
              </a:pathLst>
            </a:custGeom>
            <a:solidFill>
              <a:srgbClr val="000000">
                <a:alpha val="0"/>
              </a:srgbClr>
            </a:solidFill>
            <a:ln w="38100" cap="rnd">
              <a:solidFill>
                <a:srgbClr val="FFFFFF"/>
              </a:solidFill>
              <a:prstDash val="solid"/>
              <a:round/>
            </a:ln>
          </p:spPr>
        </p:sp>
        <p:sp>
          <p:nvSpPr>
            <p:cNvPr name="TextBox 12" id="12"/>
            <p:cNvSpPr txBox="true"/>
            <p:nvPr/>
          </p:nvSpPr>
          <p:spPr>
            <a:xfrm>
              <a:off x="0" y="-66675"/>
              <a:ext cx="470968" cy="235027"/>
            </a:xfrm>
            <a:prstGeom prst="rect">
              <a:avLst/>
            </a:prstGeom>
          </p:spPr>
          <p:txBody>
            <a:bodyPr anchor="ctr" rtlCol="false" tIns="50800" lIns="50800" bIns="50800" rIns="50800"/>
            <a:lstStyle/>
            <a:p>
              <a:pPr algn="ctr">
                <a:lnSpc>
                  <a:spcPts val="3151"/>
                </a:lnSpc>
              </a:pPr>
            </a:p>
          </p:txBody>
        </p:sp>
      </p:grpSp>
      <p:sp>
        <p:nvSpPr>
          <p:cNvPr name="TextBox 13" id="13"/>
          <p:cNvSpPr txBox="true"/>
          <p:nvPr/>
        </p:nvSpPr>
        <p:spPr>
          <a:xfrm rot="0">
            <a:off x="9144000" y="841660"/>
            <a:ext cx="1662550"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Home</a:t>
            </a:r>
          </a:p>
        </p:txBody>
      </p:sp>
      <p:sp>
        <p:nvSpPr>
          <p:cNvPr name="TextBox 14" id="14"/>
          <p:cNvSpPr txBox="true"/>
          <p:nvPr/>
        </p:nvSpPr>
        <p:spPr>
          <a:xfrm rot="0">
            <a:off x="11408122" y="843874"/>
            <a:ext cx="1907082" cy="409541"/>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About</a:t>
            </a:r>
          </a:p>
        </p:txBody>
      </p:sp>
      <p:sp>
        <p:nvSpPr>
          <p:cNvPr name="TextBox 15" id="15"/>
          <p:cNvSpPr txBox="true"/>
          <p:nvPr/>
        </p:nvSpPr>
        <p:spPr>
          <a:xfrm rot="0">
            <a:off x="13726729" y="819695"/>
            <a:ext cx="1916881" cy="409541"/>
          </a:xfrm>
          <a:prstGeom prst="rect">
            <a:avLst/>
          </a:prstGeom>
        </p:spPr>
        <p:txBody>
          <a:bodyPr anchor="t" rtlCol="false" tIns="0" lIns="0" bIns="0" rIns="0">
            <a:spAutoFit/>
          </a:bodyPr>
          <a:lstStyle/>
          <a:p>
            <a:pPr algn="ctr" marL="0" indent="0" lvl="0">
              <a:lnSpc>
                <a:spcPts val="3151"/>
              </a:lnSpc>
              <a:spcBef>
                <a:spcPct val="0"/>
              </a:spcBef>
            </a:pPr>
            <a:r>
              <a:rPr lang="en-US" b="true" sz="2251">
                <a:solidFill>
                  <a:srgbClr val="FFFFFF"/>
                </a:solidFill>
                <a:latin typeface="Poppins Bold"/>
                <a:ea typeface="Poppins Bold"/>
                <a:cs typeface="Poppins Bold"/>
                <a:sym typeface="Poppins Bold"/>
              </a:rPr>
              <a:t>Content</a:t>
            </a:r>
          </a:p>
        </p:txBody>
      </p:sp>
      <p:sp>
        <p:nvSpPr>
          <p:cNvPr name="TextBox 16" id="16"/>
          <p:cNvSpPr txBox="true"/>
          <p:nvPr/>
        </p:nvSpPr>
        <p:spPr>
          <a:xfrm rot="0">
            <a:off x="15034325" y="841660"/>
            <a:ext cx="2224975"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Others</a:t>
            </a:r>
          </a:p>
        </p:txBody>
      </p:sp>
      <p:sp>
        <p:nvSpPr>
          <p:cNvPr name="TextBox 17" id="17"/>
          <p:cNvSpPr txBox="true"/>
          <p:nvPr/>
        </p:nvSpPr>
        <p:spPr>
          <a:xfrm rot="0">
            <a:off x="7738413" y="5413119"/>
            <a:ext cx="9246502" cy="2193952"/>
          </a:xfrm>
          <a:prstGeom prst="rect">
            <a:avLst/>
          </a:prstGeom>
        </p:spPr>
        <p:txBody>
          <a:bodyPr anchor="t" rtlCol="false" tIns="0" lIns="0" bIns="0" rIns="0">
            <a:spAutoFit/>
          </a:bodyPr>
          <a:lstStyle/>
          <a:p>
            <a:pPr algn="just">
              <a:lnSpc>
                <a:spcPts val="3499"/>
              </a:lnSpc>
            </a:pPr>
            <a:r>
              <a:rPr lang="en-US" sz="2499">
                <a:solidFill>
                  <a:srgbClr val="FFFFFF"/>
                </a:solidFill>
                <a:latin typeface="Poppins"/>
                <a:ea typeface="Poppins"/>
                <a:cs typeface="Poppins"/>
                <a:sym typeface="Poppins"/>
              </a:rPr>
              <a:t>This dataset dates from 19888 and consist of four databases: Cleveland, Hungary, Switzerland, and Long Beach V. It contains 76 attributes, including the predicted attribute, but all published experiments refer to using a subset of 14 of them. </a:t>
            </a:r>
          </a:p>
        </p:txBody>
      </p:sp>
      <p:sp>
        <p:nvSpPr>
          <p:cNvPr name="TextBox 18" id="18"/>
          <p:cNvSpPr txBox="true"/>
          <p:nvPr/>
        </p:nvSpPr>
        <p:spPr>
          <a:xfrm rot="0">
            <a:off x="1526340" y="2391485"/>
            <a:ext cx="4172287" cy="2386722"/>
          </a:xfrm>
          <a:prstGeom prst="rect">
            <a:avLst/>
          </a:prstGeom>
        </p:spPr>
        <p:txBody>
          <a:bodyPr anchor="t" rtlCol="false" tIns="0" lIns="0" bIns="0" rIns="0">
            <a:spAutoFit/>
          </a:bodyPr>
          <a:lstStyle/>
          <a:p>
            <a:pPr algn="just">
              <a:lnSpc>
                <a:spcPts val="9616"/>
              </a:lnSpc>
            </a:pPr>
            <a:r>
              <a:rPr lang="en-US" sz="6868" spc="-302">
                <a:solidFill>
                  <a:srgbClr val="FFFFFF"/>
                </a:solidFill>
                <a:latin typeface="Open Sauce"/>
                <a:ea typeface="Open Sauce"/>
                <a:cs typeface="Open Sauce"/>
                <a:sym typeface="Open Sauce"/>
              </a:rPr>
              <a:t>About The Dataset</a:t>
            </a:r>
          </a:p>
        </p:txBody>
      </p:sp>
      <p:sp>
        <p:nvSpPr>
          <p:cNvPr name="TextBox 19" id="19"/>
          <p:cNvSpPr txBox="true"/>
          <p:nvPr/>
        </p:nvSpPr>
        <p:spPr>
          <a:xfrm rot="0">
            <a:off x="7655160" y="2601035"/>
            <a:ext cx="8967939" cy="1559222"/>
          </a:xfrm>
          <a:prstGeom prst="rect">
            <a:avLst/>
          </a:prstGeom>
        </p:spPr>
        <p:txBody>
          <a:bodyPr anchor="t" rtlCol="false" tIns="0" lIns="0" bIns="0" rIns="0">
            <a:spAutoFit/>
          </a:bodyPr>
          <a:lstStyle/>
          <a:p>
            <a:pPr algn="l">
              <a:lnSpc>
                <a:spcPts val="10975"/>
              </a:lnSpc>
            </a:pPr>
            <a:r>
              <a:rPr lang="en-US" sz="10759" spc="-484" b="true">
                <a:solidFill>
                  <a:srgbClr val="FFFFFF"/>
                </a:solidFill>
                <a:latin typeface="Telegraf Bold"/>
                <a:ea typeface="Telegraf Bold"/>
                <a:cs typeface="Telegraf Bold"/>
                <a:sym typeface="Telegraf Bold"/>
              </a:rPr>
              <a:t>Heart Disease</a:t>
            </a:r>
          </a:p>
        </p:txBody>
      </p:sp>
      <p:sp>
        <p:nvSpPr>
          <p:cNvPr name="TextBox 20" id="20"/>
          <p:cNvSpPr txBox="true"/>
          <p:nvPr/>
        </p:nvSpPr>
        <p:spPr>
          <a:xfrm rot="0">
            <a:off x="7681027" y="4042112"/>
            <a:ext cx="7353298" cy="1241252"/>
          </a:xfrm>
          <a:prstGeom prst="rect">
            <a:avLst/>
          </a:prstGeom>
        </p:spPr>
        <p:txBody>
          <a:bodyPr anchor="t" rtlCol="false" tIns="0" lIns="0" bIns="0" rIns="0">
            <a:spAutoFit/>
          </a:bodyPr>
          <a:lstStyle/>
          <a:p>
            <a:pPr algn="l">
              <a:lnSpc>
                <a:spcPts val="8636"/>
              </a:lnSpc>
            </a:pPr>
            <a:r>
              <a:rPr lang="en-US" sz="8467" spc="-381">
                <a:solidFill>
                  <a:srgbClr val="FFFFFF"/>
                </a:solidFill>
                <a:latin typeface="Telegraf"/>
                <a:ea typeface="Telegraf"/>
                <a:cs typeface="Telegraf"/>
                <a:sym typeface="Telegraf"/>
              </a:rPr>
              <a:t>Dataset</a:t>
            </a:r>
          </a:p>
        </p:txBody>
      </p:sp>
      <p:sp>
        <p:nvSpPr>
          <p:cNvPr name="TextBox 21" id="21"/>
          <p:cNvSpPr txBox="true"/>
          <p:nvPr/>
        </p:nvSpPr>
        <p:spPr>
          <a:xfrm rot="0">
            <a:off x="1363845" y="758572"/>
            <a:ext cx="2979060" cy="494847"/>
          </a:xfrm>
          <a:prstGeom prst="rect">
            <a:avLst/>
          </a:prstGeom>
        </p:spPr>
        <p:txBody>
          <a:bodyPr anchor="t" rtlCol="false" tIns="0" lIns="0" bIns="0" rIns="0">
            <a:spAutoFit/>
          </a:bodyPr>
          <a:lstStyle/>
          <a:p>
            <a:pPr algn="l">
              <a:lnSpc>
                <a:spcPts val="3762"/>
              </a:lnSpc>
              <a:spcBef>
                <a:spcPct val="0"/>
              </a:spcBef>
            </a:pPr>
            <a:r>
              <a:rPr lang="en-US" b="true" sz="2687" spc="-120">
                <a:solidFill>
                  <a:srgbClr val="FFFFFF"/>
                </a:solidFill>
                <a:latin typeface="Telegraf Bold"/>
                <a:ea typeface="Telegraf Bold"/>
                <a:cs typeface="Telegraf Bold"/>
                <a:sym typeface="Telegraf Bold"/>
              </a:rPr>
              <a:t>Portfolio</a:t>
            </a:r>
          </a:p>
        </p:txBody>
      </p:sp>
      <p:sp>
        <p:nvSpPr>
          <p:cNvPr name="TextBox 22" id="22"/>
          <p:cNvSpPr txBox="true"/>
          <p:nvPr/>
        </p:nvSpPr>
        <p:spPr>
          <a:xfrm rot="0">
            <a:off x="7990391" y="8110433"/>
            <a:ext cx="1284251" cy="441331"/>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Health</a:t>
            </a:r>
          </a:p>
        </p:txBody>
      </p:sp>
      <p:grpSp>
        <p:nvGrpSpPr>
          <p:cNvPr name="Group 23" id="23"/>
          <p:cNvGrpSpPr/>
          <p:nvPr/>
        </p:nvGrpSpPr>
        <p:grpSpPr>
          <a:xfrm rot="0">
            <a:off x="9745216" y="8044831"/>
            <a:ext cx="1662907" cy="639210"/>
            <a:chOff x="0" y="0"/>
            <a:chExt cx="437967" cy="168352"/>
          </a:xfrm>
        </p:grpSpPr>
        <p:sp>
          <p:nvSpPr>
            <p:cNvPr name="Freeform 24" id="24"/>
            <p:cNvSpPr/>
            <p:nvPr/>
          </p:nvSpPr>
          <p:spPr>
            <a:xfrm flipH="false" flipV="false" rot="0">
              <a:off x="0" y="0"/>
              <a:ext cx="437967" cy="168352"/>
            </a:xfrm>
            <a:custGeom>
              <a:avLst/>
              <a:gdLst/>
              <a:ahLst/>
              <a:cxnLst/>
              <a:rect r="r" b="b" t="t" l="l"/>
              <a:pathLst>
                <a:path h="168352" w="437967">
                  <a:moveTo>
                    <a:pt x="84176" y="0"/>
                  </a:moveTo>
                  <a:lnTo>
                    <a:pt x="353791" y="0"/>
                  </a:lnTo>
                  <a:cubicBezTo>
                    <a:pt x="376116" y="0"/>
                    <a:pt x="397527" y="8868"/>
                    <a:pt x="413313" y="24655"/>
                  </a:cubicBezTo>
                  <a:cubicBezTo>
                    <a:pt x="429099" y="40441"/>
                    <a:pt x="437967" y="61851"/>
                    <a:pt x="437967" y="84176"/>
                  </a:cubicBezTo>
                  <a:lnTo>
                    <a:pt x="437967" y="84176"/>
                  </a:lnTo>
                  <a:cubicBezTo>
                    <a:pt x="437967" y="106501"/>
                    <a:pt x="429099" y="127911"/>
                    <a:pt x="413313" y="143697"/>
                  </a:cubicBezTo>
                  <a:cubicBezTo>
                    <a:pt x="397527" y="159483"/>
                    <a:pt x="376116" y="168352"/>
                    <a:pt x="353791" y="168352"/>
                  </a:cubicBezTo>
                  <a:lnTo>
                    <a:pt x="84176" y="168352"/>
                  </a:lnTo>
                  <a:cubicBezTo>
                    <a:pt x="61851" y="168352"/>
                    <a:pt x="40441" y="159483"/>
                    <a:pt x="24655" y="143697"/>
                  </a:cubicBezTo>
                  <a:cubicBezTo>
                    <a:pt x="8868" y="127911"/>
                    <a:pt x="0" y="106501"/>
                    <a:pt x="0" y="84176"/>
                  </a:cubicBezTo>
                  <a:lnTo>
                    <a:pt x="0" y="84176"/>
                  </a:lnTo>
                  <a:cubicBezTo>
                    <a:pt x="0" y="61851"/>
                    <a:pt x="8868" y="40441"/>
                    <a:pt x="24655" y="24655"/>
                  </a:cubicBezTo>
                  <a:cubicBezTo>
                    <a:pt x="40441" y="8868"/>
                    <a:pt x="61851" y="0"/>
                    <a:pt x="84176" y="0"/>
                  </a:cubicBezTo>
                  <a:close/>
                </a:path>
              </a:pathLst>
            </a:custGeom>
            <a:solidFill>
              <a:srgbClr val="000000">
                <a:alpha val="0"/>
              </a:srgbClr>
            </a:solidFill>
            <a:ln w="38100" cap="rnd">
              <a:solidFill>
                <a:srgbClr val="FFFFFF"/>
              </a:solidFill>
              <a:prstDash val="solid"/>
              <a:round/>
            </a:ln>
          </p:spPr>
        </p:sp>
        <p:sp>
          <p:nvSpPr>
            <p:cNvPr name="TextBox 25" id="25"/>
            <p:cNvSpPr txBox="true"/>
            <p:nvPr/>
          </p:nvSpPr>
          <p:spPr>
            <a:xfrm>
              <a:off x="0" y="-66675"/>
              <a:ext cx="437967" cy="235027"/>
            </a:xfrm>
            <a:prstGeom prst="rect">
              <a:avLst/>
            </a:prstGeom>
          </p:spPr>
          <p:txBody>
            <a:bodyPr anchor="ctr" rtlCol="false" tIns="50800" lIns="50800" bIns="50800" rIns="50800"/>
            <a:lstStyle/>
            <a:p>
              <a:pPr algn="ctr">
                <a:lnSpc>
                  <a:spcPts val="3151"/>
                </a:lnSpc>
              </a:pPr>
            </a:p>
          </p:txBody>
        </p:sp>
      </p:grpSp>
      <p:sp>
        <p:nvSpPr>
          <p:cNvPr name="TextBox 26" id="26"/>
          <p:cNvSpPr txBox="true"/>
          <p:nvPr/>
        </p:nvSpPr>
        <p:spPr>
          <a:xfrm rot="0">
            <a:off x="9934544" y="8110433"/>
            <a:ext cx="1284251" cy="441331"/>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Kaggle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803986" y="1986280"/>
            <a:ext cx="16773352" cy="7467954"/>
            <a:chOff x="0" y="0"/>
            <a:chExt cx="4417673" cy="1966869"/>
          </a:xfrm>
        </p:grpSpPr>
        <p:sp>
          <p:nvSpPr>
            <p:cNvPr name="Freeform 3" id="3"/>
            <p:cNvSpPr/>
            <p:nvPr/>
          </p:nvSpPr>
          <p:spPr>
            <a:xfrm flipH="false" flipV="false" rot="0">
              <a:off x="0" y="0"/>
              <a:ext cx="4417673" cy="1966869"/>
            </a:xfrm>
            <a:custGeom>
              <a:avLst/>
              <a:gdLst/>
              <a:ahLst/>
              <a:cxnLst/>
              <a:rect r="r" b="b" t="t" l="l"/>
              <a:pathLst>
                <a:path h="1966869" w="4417673">
                  <a:moveTo>
                    <a:pt x="25847" y="0"/>
                  </a:moveTo>
                  <a:lnTo>
                    <a:pt x="4391826" y="0"/>
                  </a:lnTo>
                  <a:cubicBezTo>
                    <a:pt x="4406101" y="0"/>
                    <a:pt x="4417673" y="11572"/>
                    <a:pt x="4417673" y="25847"/>
                  </a:cubicBezTo>
                  <a:lnTo>
                    <a:pt x="4417673" y="1941021"/>
                  </a:lnTo>
                  <a:cubicBezTo>
                    <a:pt x="4417673" y="1955296"/>
                    <a:pt x="4406101" y="1966869"/>
                    <a:pt x="4391826" y="1966869"/>
                  </a:cubicBezTo>
                  <a:lnTo>
                    <a:pt x="25847" y="1966869"/>
                  </a:lnTo>
                  <a:cubicBezTo>
                    <a:pt x="18992" y="1966869"/>
                    <a:pt x="12418" y="1964145"/>
                    <a:pt x="7571" y="1959298"/>
                  </a:cubicBezTo>
                  <a:cubicBezTo>
                    <a:pt x="2723" y="1954451"/>
                    <a:pt x="0" y="1947876"/>
                    <a:pt x="0" y="1941021"/>
                  </a:cubicBezTo>
                  <a:lnTo>
                    <a:pt x="0" y="25847"/>
                  </a:lnTo>
                  <a:cubicBezTo>
                    <a:pt x="0" y="18992"/>
                    <a:pt x="2723" y="12418"/>
                    <a:pt x="7571" y="7571"/>
                  </a:cubicBezTo>
                  <a:cubicBezTo>
                    <a:pt x="12418" y="2723"/>
                    <a:pt x="18992" y="0"/>
                    <a:pt x="25847" y="0"/>
                  </a:cubicBezTo>
                  <a:close/>
                </a:path>
              </a:pathLst>
            </a:custGeom>
            <a:gradFill rotWithShape="true">
              <a:gsLst>
                <a:gs pos="0">
                  <a:srgbClr val="000000">
                    <a:alpha val="78000"/>
                  </a:srgbClr>
                </a:gs>
                <a:gs pos="100000">
                  <a:srgbClr val="DDDDDD">
                    <a:alpha val="14820"/>
                  </a:srgbClr>
                </a:gs>
              </a:gsLst>
              <a:lin ang="2700000"/>
            </a:gradFill>
          </p:spPr>
        </p:sp>
        <p:sp>
          <p:nvSpPr>
            <p:cNvPr name="TextBox 4" id="4"/>
            <p:cNvSpPr txBox="true"/>
            <p:nvPr/>
          </p:nvSpPr>
          <p:spPr>
            <a:xfrm>
              <a:off x="0" y="-66675"/>
              <a:ext cx="4417673" cy="2033544"/>
            </a:xfrm>
            <a:prstGeom prst="rect">
              <a:avLst/>
            </a:prstGeom>
          </p:spPr>
          <p:txBody>
            <a:bodyPr anchor="ctr" rtlCol="false" tIns="50800" lIns="50800" bIns="50800" rIns="50800"/>
            <a:lstStyle/>
            <a:p>
              <a:pPr algn="ctr">
                <a:lnSpc>
                  <a:spcPts val="3151"/>
                </a:lnSpc>
              </a:pPr>
            </a:p>
          </p:txBody>
        </p:sp>
      </p:grpSp>
      <p:grpSp>
        <p:nvGrpSpPr>
          <p:cNvPr name="Group 5" id="5"/>
          <p:cNvGrpSpPr/>
          <p:nvPr/>
        </p:nvGrpSpPr>
        <p:grpSpPr>
          <a:xfrm rot="0">
            <a:off x="803986" y="1986280"/>
            <a:ext cx="5829972" cy="1286488"/>
            <a:chOff x="0" y="0"/>
            <a:chExt cx="1697563" cy="374598"/>
          </a:xfrm>
        </p:grpSpPr>
        <p:sp>
          <p:nvSpPr>
            <p:cNvPr name="Freeform 6" id="6"/>
            <p:cNvSpPr/>
            <p:nvPr/>
          </p:nvSpPr>
          <p:spPr>
            <a:xfrm flipH="false" flipV="false" rot="0">
              <a:off x="0" y="0"/>
              <a:ext cx="1697563" cy="374598"/>
            </a:xfrm>
            <a:custGeom>
              <a:avLst/>
              <a:gdLst/>
              <a:ahLst/>
              <a:cxnLst/>
              <a:rect r="r" b="b" t="t" l="l"/>
              <a:pathLst>
                <a:path h="374598" w="1697563">
                  <a:moveTo>
                    <a:pt x="74365" y="0"/>
                  </a:moveTo>
                  <a:lnTo>
                    <a:pt x="1623198" y="0"/>
                  </a:lnTo>
                  <a:cubicBezTo>
                    <a:pt x="1642921" y="0"/>
                    <a:pt x="1661836" y="7835"/>
                    <a:pt x="1675782" y="21781"/>
                  </a:cubicBezTo>
                  <a:cubicBezTo>
                    <a:pt x="1689728" y="35727"/>
                    <a:pt x="1697563" y="54642"/>
                    <a:pt x="1697563" y="74365"/>
                  </a:cubicBezTo>
                  <a:lnTo>
                    <a:pt x="1697563" y="300232"/>
                  </a:lnTo>
                  <a:cubicBezTo>
                    <a:pt x="1697563" y="319955"/>
                    <a:pt x="1689728" y="338870"/>
                    <a:pt x="1675782" y="352817"/>
                  </a:cubicBezTo>
                  <a:cubicBezTo>
                    <a:pt x="1661836" y="366763"/>
                    <a:pt x="1642921" y="374598"/>
                    <a:pt x="1623198" y="374598"/>
                  </a:cubicBezTo>
                  <a:lnTo>
                    <a:pt x="74365" y="374598"/>
                  </a:lnTo>
                  <a:cubicBezTo>
                    <a:pt x="54642" y="374598"/>
                    <a:pt x="35727" y="366763"/>
                    <a:pt x="21781" y="352817"/>
                  </a:cubicBezTo>
                  <a:cubicBezTo>
                    <a:pt x="7835" y="338870"/>
                    <a:pt x="0" y="319955"/>
                    <a:pt x="0" y="300232"/>
                  </a:cubicBezTo>
                  <a:lnTo>
                    <a:pt x="0" y="74365"/>
                  </a:lnTo>
                  <a:cubicBezTo>
                    <a:pt x="0" y="54642"/>
                    <a:pt x="7835" y="35727"/>
                    <a:pt x="21781" y="21781"/>
                  </a:cubicBezTo>
                  <a:cubicBezTo>
                    <a:pt x="35727" y="7835"/>
                    <a:pt x="54642" y="0"/>
                    <a:pt x="74365"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7" id="7"/>
            <p:cNvSpPr txBox="true"/>
            <p:nvPr/>
          </p:nvSpPr>
          <p:spPr>
            <a:xfrm>
              <a:off x="0" y="-66675"/>
              <a:ext cx="1697563" cy="441273"/>
            </a:xfrm>
            <a:prstGeom prst="rect">
              <a:avLst/>
            </a:prstGeom>
          </p:spPr>
          <p:txBody>
            <a:bodyPr anchor="ctr" rtlCol="false" tIns="50800" lIns="50800" bIns="50800" rIns="50800"/>
            <a:lstStyle/>
            <a:p>
              <a:pPr algn="ctr">
                <a:lnSpc>
                  <a:spcPts val="3151"/>
                </a:lnSpc>
              </a:pPr>
            </a:p>
          </p:txBody>
        </p:sp>
      </p:grpSp>
      <p:sp>
        <p:nvSpPr>
          <p:cNvPr name="TextBox 8" id="8"/>
          <p:cNvSpPr txBox="true"/>
          <p:nvPr/>
        </p:nvSpPr>
        <p:spPr>
          <a:xfrm rot="0">
            <a:off x="9144000" y="841660"/>
            <a:ext cx="1662550"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Home</a:t>
            </a:r>
          </a:p>
        </p:txBody>
      </p:sp>
      <p:sp>
        <p:nvSpPr>
          <p:cNvPr name="TextBox 9" id="9"/>
          <p:cNvSpPr txBox="true"/>
          <p:nvPr/>
        </p:nvSpPr>
        <p:spPr>
          <a:xfrm rot="0">
            <a:off x="11408122" y="843874"/>
            <a:ext cx="1907082" cy="409541"/>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About</a:t>
            </a:r>
          </a:p>
        </p:txBody>
      </p:sp>
      <p:sp>
        <p:nvSpPr>
          <p:cNvPr name="TextBox 10" id="10"/>
          <p:cNvSpPr txBox="true"/>
          <p:nvPr/>
        </p:nvSpPr>
        <p:spPr>
          <a:xfrm rot="0">
            <a:off x="13726729" y="819695"/>
            <a:ext cx="1916881" cy="409541"/>
          </a:xfrm>
          <a:prstGeom prst="rect">
            <a:avLst/>
          </a:prstGeom>
        </p:spPr>
        <p:txBody>
          <a:bodyPr anchor="t" rtlCol="false" tIns="0" lIns="0" bIns="0" rIns="0">
            <a:spAutoFit/>
          </a:bodyPr>
          <a:lstStyle/>
          <a:p>
            <a:pPr algn="ctr" marL="0" indent="0" lvl="0">
              <a:lnSpc>
                <a:spcPts val="3151"/>
              </a:lnSpc>
              <a:spcBef>
                <a:spcPct val="0"/>
              </a:spcBef>
            </a:pPr>
            <a:r>
              <a:rPr lang="en-US" b="true" sz="2251">
                <a:solidFill>
                  <a:srgbClr val="FFFFFF"/>
                </a:solidFill>
                <a:latin typeface="Poppins Bold"/>
                <a:ea typeface="Poppins Bold"/>
                <a:cs typeface="Poppins Bold"/>
                <a:sym typeface="Poppins Bold"/>
              </a:rPr>
              <a:t>Content</a:t>
            </a:r>
          </a:p>
        </p:txBody>
      </p:sp>
      <p:sp>
        <p:nvSpPr>
          <p:cNvPr name="TextBox 11" id="11"/>
          <p:cNvSpPr txBox="true"/>
          <p:nvPr/>
        </p:nvSpPr>
        <p:spPr>
          <a:xfrm rot="0">
            <a:off x="15034325" y="841660"/>
            <a:ext cx="2224975"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Others</a:t>
            </a:r>
          </a:p>
        </p:txBody>
      </p:sp>
      <p:sp>
        <p:nvSpPr>
          <p:cNvPr name="TextBox 12" id="12"/>
          <p:cNvSpPr txBox="true"/>
          <p:nvPr/>
        </p:nvSpPr>
        <p:spPr>
          <a:xfrm rot="0">
            <a:off x="1268243" y="2293414"/>
            <a:ext cx="4901457" cy="605543"/>
          </a:xfrm>
          <a:prstGeom prst="rect">
            <a:avLst/>
          </a:prstGeom>
        </p:spPr>
        <p:txBody>
          <a:bodyPr anchor="t" rtlCol="false" tIns="0" lIns="0" bIns="0" rIns="0">
            <a:spAutoFit/>
          </a:bodyPr>
          <a:lstStyle/>
          <a:p>
            <a:pPr algn="ctr">
              <a:lnSpc>
                <a:spcPts val="4960"/>
              </a:lnSpc>
            </a:pPr>
            <a:r>
              <a:rPr lang="en-US" sz="3543" spc="-155">
                <a:solidFill>
                  <a:srgbClr val="FFFFFF"/>
                </a:solidFill>
                <a:latin typeface="Open Sauce"/>
                <a:ea typeface="Open Sauce"/>
                <a:cs typeface="Open Sauce"/>
                <a:sym typeface="Open Sauce"/>
              </a:rPr>
              <a:t>14 Attributes Information</a:t>
            </a:r>
          </a:p>
        </p:txBody>
      </p:sp>
      <p:sp>
        <p:nvSpPr>
          <p:cNvPr name="Freeform 13" id="13"/>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1363845" y="758572"/>
            <a:ext cx="2979060" cy="494847"/>
          </a:xfrm>
          <a:prstGeom prst="rect">
            <a:avLst/>
          </a:prstGeom>
        </p:spPr>
        <p:txBody>
          <a:bodyPr anchor="t" rtlCol="false" tIns="0" lIns="0" bIns="0" rIns="0">
            <a:spAutoFit/>
          </a:bodyPr>
          <a:lstStyle/>
          <a:p>
            <a:pPr algn="l">
              <a:lnSpc>
                <a:spcPts val="3762"/>
              </a:lnSpc>
              <a:spcBef>
                <a:spcPct val="0"/>
              </a:spcBef>
            </a:pPr>
            <a:r>
              <a:rPr lang="en-US" b="true" sz="2687" spc="-120">
                <a:solidFill>
                  <a:srgbClr val="FFFFFF"/>
                </a:solidFill>
                <a:latin typeface="Telegraf Bold"/>
                <a:ea typeface="Telegraf Bold"/>
                <a:cs typeface="Telegraf Bold"/>
                <a:sym typeface="Telegraf Bold"/>
              </a:rPr>
              <a:t>Portfolio</a:t>
            </a:r>
          </a:p>
        </p:txBody>
      </p:sp>
      <p:sp>
        <p:nvSpPr>
          <p:cNvPr name="TextBox 15" id="15"/>
          <p:cNvSpPr txBox="true"/>
          <p:nvPr/>
        </p:nvSpPr>
        <p:spPr>
          <a:xfrm rot="0">
            <a:off x="1028700" y="3463686"/>
            <a:ext cx="16230600" cy="5711726"/>
          </a:xfrm>
          <a:prstGeom prst="rect">
            <a:avLst/>
          </a:prstGeom>
        </p:spPr>
        <p:txBody>
          <a:bodyPr anchor="t" rtlCol="false" tIns="0" lIns="0" bIns="0" rIns="0">
            <a:spAutoFit/>
          </a:bodyPr>
          <a:lstStyle/>
          <a:p>
            <a:pPr algn="just" marL="502754" indent="-251377" lvl="1">
              <a:lnSpc>
                <a:spcPts val="3260"/>
              </a:lnSpc>
              <a:buFont typeface="Arial"/>
              <a:buChar char="•"/>
            </a:pPr>
            <a:r>
              <a:rPr lang="en-US" sz="2328">
                <a:solidFill>
                  <a:srgbClr val="FFFFFF"/>
                </a:solidFill>
                <a:latin typeface="Poppins"/>
                <a:ea typeface="Poppins"/>
                <a:cs typeface="Poppins"/>
                <a:sym typeface="Poppins"/>
              </a:rPr>
              <a:t>Age</a:t>
            </a:r>
          </a:p>
          <a:p>
            <a:pPr algn="just" marL="502754" indent="-251377" lvl="1">
              <a:lnSpc>
                <a:spcPts val="3260"/>
              </a:lnSpc>
              <a:buFont typeface="Arial"/>
              <a:buChar char="•"/>
            </a:pPr>
            <a:r>
              <a:rPr lang="en-US" sz="2328">
                <a:solidFill>
                  <a:srgbClr val="FFFFFF"/>
                </a:solidFill>
                <a:latin typeface="Poppins"/>
                <a:ea typeface="Poppins"/>
                <a:cs typeface="Poppins"/>
                <a:sym typeface="Poppins"/>
              </a:rPr>
              <a:t>Sex ( 0 = female, 1 = male )</a:t>
            </a:r>
          </a:p>
          <a:p>
            <a:pPr algn="just" marL="502754" indent="-251377" lvl="1">
              <a:lnSpc>
                <a:spcPts val="3260"/>
              </a:lnSpc>
              <a:buFont typeface="Arial"/>
              <a:buChar char="•"/>
            </a:pPr>
            <a:r>
              <a:rPr lang="en-US" sz="2328">
                <a:solidFill>
                  <a:srgbClr val="FFFFFF"/>
                </a:solidFill>
                <a:latin typeface="Poppins"/>
                <a:ea typeface="Poppins"/>
                <a:cs typeface="Poppins"/>
                <a:sym typeface="Poppins"/>
              </a:rPr>
              <a:t>Chest Pain Type ( 0 = typical angina, 1 = atypical angina, 2 = non-anginal pain, 3 = asymptomatic )</a:t>
            </a:r>
          </a:p>
          <a:p>
            <a:pPr algn="just" marL="502754" indent="-251377" lvl="1">
              <a:lnSpc>
                <a:spcPts val="3260"/>
              </a:lnSpc>
              <a:buFont typeface="Arial"/>
              <a:buChar char="•"/>
            </a:pPr>
            <a:r>
              <a:rPr lang="en-US" sz="2328">
                <a:solidFill>
                  <a:srgbClr val="FFFFFF"/>
                </a:solidFill>
                <a:latin typeface="Poppins"/>
                <a:ea typeface="Poppins"/>
                <a:cs typeface="Poppins"/>
                <a:sym typeface="Poppins"/>
              </a:rPr>
              <a:t>Trestbps ( Resting blood pressure [ mm Hg ] )</a:t>
            </a:r>
          </a:p>
          <a:p>
            <a:pPr algn="just" marL="502754" indent="-251377" lvl="1">
              <a:lnSpc>
                <a:spcPts val="3260"/>
              </a:lnSpc>
              <a:buFont typeface="Arial"/>
              <a:buChar char="•"/>
            </a:pPr>
            <a:r>
              <a:rPr lang="en-US" sz="2328">
                <a:solidFill>
                  <a:srgbClr val="FFFFFF"/>
                </a:solidFill>
                <a:latin typeface="Poppins"/>
                <a:ea typeface="Poppins"/>
                <a:cs typeface="Poppins"/>
                <a:sym typeface="Poppins"/>
              </a:rPr>
              <a:t>Chol ( Serum cholestrol [mm/dl]</a:t>
            </a:r>
          </a:p>
          <a:p>
            <a:pPr algn="just" marL="502754" indent="-251377" lvl="1">
              <a:lnSpc>
                <a:spcPts val="3260"/>
              </a:lnSpc>
              <a:buFont typeface="Arial"/>
              <a:buChar char="•"/>
            </a:pPr>
            <a:r>
              <a:rPr lang="en-US" sz="2328">
                <a:solidFill>
                  <a:srgbClr val="FFFFFF"/>
                </a:solidFill>
                <a:latin typeface="Poppins"/>
                <a:ea typeface="Poppins"/>
                <a:cs typeface="Poppins"/>
                <a:sym typeface="Poppins"/>
              </a:rPr>
              <a:t>Fbs ( Fasting blood sugar &gt; 120mg/dl (0 = false, 1 = true))</a:t>
            </a:r>
          </a:p>
          <a:p>
            <a:pPr algn="just" marL="502754" indent="-251377" lvl="1">
              <a:lnSpc>
                <a:spcPts val="3260"/>
              </a:lnSpc>
              <a:buFont typeface="Arial"/>
              <a:buChar char="•"/>
            </a:pPr>
            <a:r>
              <a:rPr lang="en-US" sz="2328">
                <a:solidFill>
                  <a:srgbClr val="FFFFFF"/>
                </a:solidFill>
                <a:latin typeface="Poppins"/>
                <a:ea typeface="Poppins"/>
                <a:cs typeface="Poppins"/>
                <a:sym typeface="Poppins"/>
              </a:rPr>
              <a:t>Restecg ( Resting electrocardiographic results (0 = normal, 1 = ST-T abnormal, 2 = Portable criteria) )</a:t>
            </a:r>
          </a:p>
          <a:p>
            <a:pPr algn="just" marL="502754" indent="-251377" lvl="1">
              <a:lnSpc>
                <a:spcPts val="3260"/>
              </a:lnSpc>
              <a:buFont typeface="Arial"/>
              <a:buChar char="•"/>
            </a:pPr>
            <a:r>
              <a:rPr lang="en-US" sz="2328">
                <a:solidFill>
                  <a:srgbClr val="FFFFFF"/>
                </a:solidFill>
                <a:latin typeface="Poppins"/>
                <a:ea typeface="Poppins"/>
                <a:cs typeface="Poppins"/>
                <a:sym typeface="Poppins"/>
              </a:rPr>
              <a:t>Thalach ( Maimum heart rate achieved )</a:t>
            </a:r>
          </a:p>
          <a:p>
            <a:pPr algn="just" marL="502754" indent="-251377" lvl="1">
              <a:lnSpc>
                <a:spcPts val="3260"/>
              </a:lnSpc>
              <a:buFont typeface="Arial"/>
              <a:buChar char="•"/>
            </a:pPr>
            <a:r>
              <a:rPr lang="en-US" sz="2328">
                <a:solidFill>
                  <a:srgbClr val="FFFFFF"/>
                </a:solidFill>
                <a:latin typeface="Poppins"/>
                <a:ea typeface="Poppins"/>
                <a:cs typeface="Poppins"/>
                <a:sym typeface="Poppins"/>
              </a:rPr>
              <a:t>Exang ( Exercise induced angina (0 = no, 1  = yes)</a:t>
            </a:r>
          </a:p>
          <a:p>
            <a:pPr algn="just" marL="502754" indent="-251377" lvl="1">
              <a:lnSpc>
                <a:spcPts val="3260"/>
              </a:lnSpc>
              <a:buFont typeface="Arial"/>
              <a:buChar char="•"/>
            </a:pPr>
            <a:r>
              <a:rPr lang="en-US" sz="2328">
                <a:solidFill>
                  <a:srgbClr val="FFFFFF"/>
                </a:solidFill>
                <a:latin typeface="Poppins"/>
                <a:ea typeface="Poppins"/>
                <a:cs typeface="Poppins"/>
                <a:sym typeface="Poppins"/>
              </a:rPr>
              <a:t>Oldpeak ( ST depression induced by exercise relative to rest )</a:t>
            </a:r>
          </a:p>
          <a:p>
            <a:pPr algn="just" marL="502754" indent="-251377" lvl="1">
              <a:lnSpc>
                <a:spcPts val="3260"/>
              </a:lnSpc>
              <a:buFont typeface="Arial"/>
              <a:buChar char="•"/>
            </a:pPr>
            <a:r>
              <a:rPr lang="en-US" sz="2328">
                <a:solidFill>
                  <a:srgbClr val="FFFFFF"/>
                </a:solidFill>
                <a:latin typeface="Poppins"/>
                <a:ea typeface="Poppins"/>
                <a:cs typeface="Poppins"/>
                <a:sym typeface="Poppins"/>
              </a:rPr>
              <a:t>Slope ( The slope of the peak exercise ST segment (1 = upsloping, 2 = flat, 3 = downloping) )</a:t>
            </a:r>
          </a:p>
          <a:p>
            <a:pPr algn="just" marL="502754" indent="-251377" lvl="1">
              <a:lnSpc>
                <a:spcPts val="3260"/>
              </a:lnSpc>
              <a:buFont typeface="Arial"/>
              <a:buChar char="•"/>
            </a:pPr>
            <a:r>
              <a:rPr lang="en-US" sz="2328">
                <a:solidFill>
                  <a:srgbClr val="FFFFFF"/>
                </a:solidFill>
                <a:latin typeface="Poppins"/>
                <a:ea typeface="Poppins"/>
                <a:cs typeface="Poppins"/>
                <a:sym typeface="Poppins"/>
              </a:rPr>
              <a:t>Ca ( Number of major vessels colored by flourosopy )</a:t>
            </a:r>
          </a:p>
          <a:p>
            <a:pPr algn="just" marL="502754" indent="-251377" lvl="1">
              <a:lnSpc>
                <a:spcPts val="3260"/>
              </a:lnSpc>
              <a:buFont typeface="Arial"/>
              <a:buChar char="•"/>
            </a:pPr>
            <a:r>
              <a:rPr lang="en-US" sz="2328">
                <a:solidFill>
                  <a:srgbClr val="FFFFFF"/>
                </a:solidFill>
                <a:latin typeface="Poppins"/>
                <a:ea typeface="Poppins"/>
                <a:cs typeface="Poppins"/>
                <a:sym typeface="Poppins"/>
              </a:rPr>
              <a:t>Thal ( 3 = normal, 6 = fixed defect, 7 = reversable defect )</a:t>
            </a:r>
          </a:p>
          <a:p>
            <a:pPr algn="just" marL="502754" indent="-251377" lvl="1">
              <a:lnSpc>
                <a:spcPts val="3260"/>
              </a:lnSpc>
              <a:buFont typeface="Arial"/>
              <a:buChar char="•"/>
            </a:pPr>
            <a:r>
              <a:rPr lang="en-US" sz="2328">
                <a:solidFill>
                  <a:srgbClr val="FFFFFF"/>
                </a:solidFill>
                <a:latin typeface="Poppins"/>
                <a:ea typeface="Poppins"/>
                <a:cs typeface="Poppins"/>
                <a:sym typeface="Poppins"/>
              </a:rPr>
              <a:t>Target ( 0 = Less chance of heart attach, 1 = more chance of heart attack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6399145" y="1986280"/>
            <a:ext cx="11178193" cy="7480942"/>
            <a:chOff x="0" y="0"/>
            <a:chExt cx="2944051" cy="1970289"/>
          </a:xfrm>
        </p:grpSpPr>
        <p:sp>
          <p:nvSpPr>
            <p:cNvPr name="Freeform 3" id="3"/>
            <p:cNvSpPr/>
            <p:nvPr/>
          </p:nvSpPr>
          <p:spPr>
            <a:xfrm flipH="false" flipV="false" rot="0">
              <a:off x="0" y="0"/>
              <a:ext cx="2944051" cy="1970289"/>
            </a:xfrm>
            <a:custGeom>
              <a:avLst/>
              <a:gdLst/>
              <a:ahLst/>
              <a:cxnLst/>
              <a:rect r="r" b="b" t="t" l="l"/>
              <a:pathLst>
                <a:path h="1970289" w="2944051">
                  <a:moveTo>
                    <a:pt x="38785" y="0"/>
                  </a:moveTo>
                  <a:lnTo>
                    <a:pt x="2905266" y="0"/>
                  </a:lnTo>
                  <a:cubicBezTo>
                    <a:pt x="2915552" y="0"/>
                    <a:pt x="2925417" y="4086"/>
                    <a:pt x="2932691" y="11360"/>
                  </a:cubicBezTo>
                  <a:cubicBezTo>
                    <a:pt x="2939965" y="18634"/>
                    <a:pt x="2944051" y="28499"/>
                    <a:pt x="2944051" y="38785"/>
                  </a:cubicBezTo>
                  <a:lnTo>
                    <a:pt x="2944051" y="1931504"/>
                  </a:lnTo>
                  <a:cubicBezTo>
                    <a:pt x="2944051" y="1941791"/>
                    <a:pt x="2939965" y="1951656"/>
                    <a:pt x="2932691" y="1958929"/>
                  </a:cubicBezTo>
                  <a:cubicBezTo>
                    <a:pt x="2925417" y="1966203"/>
                    <a:pt x="2915552" y="1970289"/>
                    <a:pt x="2905266" y="1970289"/>
                  </a:cubicBezTo>
                  <a:lnTo>
                    <a:pt x="38785" y="1970289"/>
                  </a:lnTo>
                  <a:cubicBezTo>
                    <a:pt x="17365" y="1970289"/>
                    <a:pt x="0" y="1952925"/>
                    <a:pt x="0" y="1931504"/>
                  </a:cubicBezTo>
                  <a:lnTo>
                    <a:pt x="0" y="38785"/>
                  </a:lnTo>
                  <a:cubicBezTo>
                    <a:pt x="0" y="28499"/>
                    <a:pt x="4086" y="18634"/>
                    <a:pt x="11360" y="11360"/>
                  </a:cubicBezTo>
                  <a:cubicBezTo>
                    <a:pt x="18634" y="4086"/>
                    <a:pt x="28499" y="0"/>
                    <a:pt x="38785" y="0"/>
                  </a:cubicBezTo>
                  <a:close/>
                </a:path>
              </a:pathLst>
            </a:custGeom>
            <a:gradFill rotWithShape="true">
              <a:gsLst>
                <a:gs pos="0">
                  <a:srgbClr val="000000">
                    <a:alpha val="78000"/>
                  </a:srgbClr>
                </a:gs>
                <a:gs pos="100000">
                  <a:srgbClr val="DDDDDD">
                    <a:alpha val="14820"/>
                  </a:srgbClr>
                </a:gs>
              </a:gsLst>
              <a:lin ang="2700000"/>
            </a:gradFill>
          </p:spPr>
        </p:sp>
        <p:sp>
          <p:nvSpPr>
            <p:cNvPr name="TextBox 4" id="4"/>
            <p:cNvSpPr txBox="true"/>
            <p:nvPr/>
          </p:nvSpPr>
          <p:spPr>
            <a:xfrm>
              <a:off x="0" y="-66675"/>
              <a:ext cx="2944051" cy="2036964"/>
            </a:xfrm>
            <a:prstGeom prst="rect">
              <a:avLst/>
            </a:prstGeom>
          </p:spPr>
          <p:txBody>
            <a:bodyPr anchor="ctr" rtlCol="false" tIns="50800" lIns="50800" bIns="50800" rIns="50800"/>
            <a:lstStyle/>
            <a:p>
              <a:pPr algn="ctr">
                <a:lnSpc>
                  <a:spcPts val="3151"/>
                </a:lnSpc>
              </a:pPr>
            </a:p>
          </p:txBody>
        </p:sp>
      </p:grpSp>
      <p:grpSp>
        <p:nvGrpSpPr>
          <p:cNvPr name="Group 5" id="5"/>
          <p:cNvGrpSpPr/>
          <p:nvPr/>
        </p:nvGrpSpPr>
        <p:grpSpPr>
          <a:xfrm rot="0">
            <a:off x="803986" y="1986280"/>
            <a:ext cx="5264882" cy="3157220"/>
            <a:chOff x="0" y="0"/>
            <a:chExt cx="1386636" cy="831531"/>
          </a:xfrm>
        </p:grpSpPr>
        <p:sp>
          <p:nvSpPr>
            <p:cNvPr name="Freeform 6" id="6"/>
            <p:cNvSpPr/>
            <p:nvPr/>
          </p:nvSpPr>
          <p:spPr>
            <a:xfrm flipH="false" flipV="false" rot="0">
              <a:off x="0" y="0"/>
              <a:ext cx="1386636" cy="831531"/>
            </a:xfrm>
            <a:custGeom>
              <a:avLst/>
              <a:gdLst/>
              <a:ahLst/>
              <a:cxnLst/>
              <a:rect r="r" b="b" t="t" l="l"/>
              <a:pathLst>
                <a:path h="831531" w="1386636">
                  <a:moveTo>
                    <a:pt x="82347" y="0"/>
                  </a:moveTo>
                  <a:lnTo>
                    <a:pt x="1304289" y="0"/>
                  </a:lnTo>
                  <a:cubicBezTo>
                    <a:pt x="1349768" y="0"/>
                    <a:pt x="1386636" y="36868"/>
                    <a:pt x="1386636" y="82347"/>
                  </a:cubicBezTo>
                  <a:lnTo>
                    <a:pt x="1386636" y="749184"/>
                  </a:lnTo>
                  <a:cubicBezTo>
                    <a:pt x="1386636" y="771024"/>
                    <a:pt x="1377960" y="791969"/>
                    <a:pt x="1362517" y="807412"/>
                  </a:cubicBezTo>
                  <a:cubicBezTo>
                    <a:pt x="1347074" y="822855"/>
                    <a:pt x="1326128" y="831531"/>
                    <a:pt x="1304289" y="831531"/>
                  </a:cubicBezTo>
                  <a:lnTo>
                    <a:pt x="82347" y="831531"/>
                  </a:lnTo>
                  <a:cubicBezTo>
                    <a:pt x="60507" y="831531"/>
                    <a:pt x="39562" y="822855"/>
                    <a:pt x="24119" y="807412"/>
                  </a:cubicBezTo>
                  <a:cubicBezTo>
                    <a:pt x="8676" y="791969"/>
                    <a:pt x="0" y="771024"/>
                    <a:pt x="0" y="749184"/>
                  </a:cubicBezTo>
                  <a:lnTo>
                    <a:pt x="0" y="82347"/>
                  </a:lnTo>
                  <a:cubicBezTo>
                    <a:pt x="0" y="60507"/>
                    <a:pt x="8676" y="39562"/>
                    <a:pt x="24119" y="24119"/>
                  </a:cubicBezTo>
                  <a:cubicBezTo>
                    <a:pt x="39562" y="8676"/>
                    <a:pt x="60507" y="0"/>
                    <a:pt x="82347"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7" id="7"/>
            <p:cNvSpPr txBox="true"/>
            <p:nvPr/>
          </p:nvSpPr>
          <p:spPr>
            <a:xfrm>
              <a:off x="0" y="-66675"/>
              <a:ext cx="1386636" cy="898206"/>
            </a:xfrm>
            <a:prstGeom prst="rect">
              <a:avLst/>
            </a:prstGeom>
          </p:spPr>
          <p:txBody>
            <a:bodyPr anchor="ctr" rtlCol="false" tIns="50800" lIns="50800" bIns="50800" rIns="50800"/>
            <a:lstStyle/>
            <a:p>
              <a:pPr algn="ctr">
                <a:lnSpc>
                  <a:spcPts val="3151"/>
                </a:lnSpc>
              </a:pPr>
            </a:p>
          </p:txBody>
        </p:sp>
      </p:grpSp>
      <p:sp>
        <p:nvSpPr>
          <p:cNvPr name="Freeform 8" id="8"/>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803986" y="5458366"/>
            <a:ext cx="5264882" cy="4008856"/>
            <a:chOff x="0" y="0"/>
            <a:chExt cx="1386636" cy="1055830"/>
          </a:xfrm>
        </p:grpSpPr>
        <p:sp>
          <p:nvSpPr>
            <p:cNvPr name="Freeform 10" id="10"/>
            <p:cNvSpPr/>
            <p:nvPr/>
          </p:nvSpPr>
          <p:spPr>
            <a:xfrm flipH="false" flipV="false" rot="0">
              <a:off x="0" y="0"/>
              <a:ext cx="1386636" cy="1055830"/>
            </a:xfrm>
            <a:custGeom>
              <a:avLst/>
              <a:gdLst/>
              <a:ahLst/>
              <a:cxnLst/>
              <a:rect r="r" b="b" t="t" l="l"/>
              <a:pathLst>
                <a:path h="1055830" w="1386636">
                  <a:moveTo>
                    <a:pt x="82347" y="0"/>
                  </a:moveTo>
                  <a:lnTo>
                    <a:pt x="1304289" y="0"/>
                  </a:lnTo>
                  <a:cubicBezTo>
                    <a:pt x="1349768" y="0"/>
                    <a:pt x="1386636" y="36868"/>
                    <a:pt x="1386636" y="82347"/>
                  </a:cubicBezTo>
                  <a:lnTo>
                    <a:pt x="1386636" y="973483"/>
                  </a:lnTo>
                  <a:cubicBezTo>
                    <a:pt x="1386636" y="995323"/>
                    <a:pt x="1377960" y="1016268"/>
                    <a:pt x="1362517" y="1031712"/>
                  </a:cubicBezTo>
                  <a:cubicBezTo>
                    <a:pt x="1347074" y="1047155"/>
                    <a:pt x="1326128" y="1055830"/>
                    <a:pt x="1304289" y="1055830"/>
                  </a:cubicBezTo>
                  <a:lnTo>
                    <a:pt x="82347" y="1055830"/>
                  </a:lnTo>
                  <a:cubicBezTo>
                    <a:pt x="60507" y="1055830"/>
                    <a:pt x="39562" y="1047155"/>
                    <a:pt x="24119" y="1031712"/>
                  </a:cubicBezTo>
                  <a:cubicBezTo>
                    <a:pt x="8676" y="1016268"/>
                    <a:pt x="0" y="995323"/>
                    <a:pt x="0" y="973483"/>
                  </a:cubicBezTo>
                  <a:lnTo>
                    <a:pt x="0" y="82347"/>
                  </a:lnTo>
                  <a:cubicBezTo>
                    <a:pt x="0" y="60507"/>
                    <a:pt x="8676" y="39562"/>
                    <a:pt x="24119" y="24119"/>
                  </a:cubicBezTo>
                  <a:cubicBezTo>
                    <a:pt x="39562" y="8676"/>
                    <a:pt x="60507" y="0"/>
                    <a:pt x="82347" y="0"/>
                  </a:cubicBezTo>
                  <a:close/>
                </a:path>
              </a:pathLst>
            </a:custGeom>
            <a:gradFill rotWithShape="true">
              <a:gsLst>
                <a:gs pos="0">
                  <a:srgbClr val="000000">
                    <a:alpha val="78000"/>
                  </a:srgbClr>
                </a:gs>
                <a:gs pos="100000">
                  <a:srgbClr val="DDDDDD">
                    <a:alpha val="14820"/>
                  </a:srgbClr>
                </a:gs>
              </a:gsLst>
              <a:lin ang="2700000"/>
            </a:gradFill>
          </p:spPr>
        </p:sp>
        <p:sp>
          <p:nvSpPr>
            <p:cNvPr name="TextBox 11" id="11"/>
            <p:cNvSpPr txBox="true"/>
            <p:nvPr/>
          </p:nvSpPr>
          <p:spPr>
            <a:xfrm>
              <a:off x="0" y="-66675"/>
              <a:ext cx="1386636" cy="1122505"/>
            </a:xfrm>
            <a:prstGeom prst="rect">
              <a:avLst/>
            </a:prstGeom>
          </p:spPr>
          <p:txBody>
            <a:bodyPr anchor="ctr" rtlCol="false" tIns="50800" lIns="50800" bIns="50800" rIns="50800"/>
            <a:lstStyle/>
            <a:p>
              <a:pPr algn="ctr">
                <a:lnSpc>
                  <a:spcPts val="3151"/>
                </a:lnSpc>
              </a:pPr>
            </a:p>
          </p:txBody>
        </p:sp>
      </p:grpSp>
      <p:sp>
        <p:nvSpPr>
          <p:cNvPr name="Freeform 12" id="12"/>
          <p:cNvSpPr/>
          <p:nvPr/>
        </p:nvSpPr>
        <p:spPr>
          <a:xfrm flipH="false" flipV="false" rot="0">
            <a:off x="6638945" y="3166681"/>
            <a:ext cx="10698592" cy="2682069"/>
          </a:xfrm>
          <a:custGeom>
            <a:avLst/>
            <a:gdLst/>
            <a:ahLst/>
            <a:cxnLst/>
            <a:rect r="r" b="b" t="t" l="l"/>
            <a:pathLst>
              <a:path h="2682069" w="10698592">
                <a:moveTo>
                  <a:pt x="0" y="0"/>
                </a:moveTo>
                <a:lnTo>
                  <a:pt x="10698592" y="0"/>
                </a:lnTo>
                <a:lnTo>
                  <a:pt x="10698592" y="2682069"/>
                </a:lnTo>
                <a:lnTo>
                  <a:pt x="0" y="2682069"/>
                </a:lnTo>
                <a:lnTo>
                  <a:pt x="0" y="0"/>
                </a:lnTo>
                <a:close/>
              </a:path>
            </a:pathLst>
          </a:custGeom>
          <a:blipFill>
            <a:blip r:embed="rId4"/>
            <a:stretch>
              <a:fillRect l="0" t="0" r="0" b="-4971"/>
            </a:stretch>
          </a:blipFill>
          <a:ln cap="sq">
            <a:noFill/>
            <a:prstDash val="solid"/>
            <a:miter/>
          </a:ln>
        </p:spPr>
      </p:sp>
      <p:grpSp>
        <p:nvGrpSpPr>
          <p:cNvPr name="Group 13" id="13"/>
          <p:cNvGrpSpPr/>
          <p:nvPr/>
        </p:nvGrpSpPr>
        <p:grpSpPr>
          <a:xfrm rot="0">
            <a:off x="6638945" y="2355702"/>
            <a:ext cx="2876729" cy="639210"/>
            <a:chOff x="0" y="0"/>
            <a:chExt cx="757657" cy="168352"/>
          </a:xfrm>
        </p:grpSpPr>
        <p:sp>
          <p:nvSpPr>
            <p:cNvPr name="Freeform 14" id="14"/>
            <p:cNvSpPr/>
            <p:nvPr/>
          </p:nvSpPr>
          <p:spPr>
            <a:xfrm flipH="false" flipV="false" rot="0">
              <a:off x="0" y="0"/>
              <a:ext cx="757657" cy="168352"/>
            </a:xfrm>
            <a:custGeom>
              <a:avLst/>
              <a:gdLst/>
              <a:ahLst/>
              <a:cxnLst/>
              <a:rect r="r" b="b" t="t" l="l"/>
              <a:pathLst>
                <a:path h="168352" w="757657">
                  <a:moveTo>
                    <a:pt x="84176" y="0"/>
                  </a:moveTo>
                  <a:lnTo>
                    <a:pt x="673481" y="0"/>
                  </a:lnTo>
                  <a:cubicBezTo>
                    <a:pt x="695806" y="0"/>
                    <a:pt x="717216" y="8868"/>
                    <a:pt x="733002" y="24655"/>
                  </a:cubicBezTo>
                  <a:cubicBezTo>
                    <a:pt x="748788" y="40441"/>
                    <a:pt x="757657" y="61851"/>
                    <a:pt x="757657" y="84176"/>
                  </a:cubicBezTo>
                  <a:lnTo>
                    <a:pt x="757657" y="84176"/>
                  </a:lnTo>
                  <a:cubicBezTo>
                    <a:pt x="757657" y="106501"/>
                    <a:pt x="748788" y="127911"/>
                    <a:pt x="733002" y="143697"/>
                  </a:cubicBezTo>
                  <a:cubicBezTo>
                    <a:pt x="717216" y="159483"/>
                    <a:pt x="695806" y="168352"/>
                    <a:pt x="673481" y="168352"/>
                  </a:cubicBezTo>
                  <a:lnTo>
                    <a:pt x="84176" y="168352"/>
                  </a:lnTo>
                  <a:cubicBezTo>
                    <a:pt x="61851" y="168352"/>
                    <a:pt x="40441" y="159483"/>
                    <a:pt x="24655" y="143697"/>
                  </a:cubicBezTo>
                  <a:cubicBezTo>
                    <a:pt x="8868" y="127911"/>
                    <a:pt x="0" y="106501"/>
                    <a:pt x="0" y="84176"/>
                  </a:cubicBezTo>
                  <a:lnTo>
                    <a:pt x="0" y="84176"/>
                  </a:lnTo>
                  <a:cubicBezTo>
                    <a:pt x="0" y="61851"/>
                    <a:pt x="8868" y="40441"/>
                    <a:pt x="24655" y="24655"/>
                  </a:cubicBezTo>
                  <a:cubicBezTo>
                    <a:pt x="40441" y="8868"/>
                    <a:pt x="61851" y="0"/>
                    <a:pt x="84176" y="0"/>
                  </a:cubicBezTo>
                  <a:close/>
                </a:path>
              </a:pathLst>
            </a:custGeom>
            <a:solidFill>
              <a:srgbClr val="000000">
                <a:alpha val="0"/>
              </a:srgbClr>
            </a:solidFill>
            <a:ln w="38100" cap="rnd">
              <a:solidFill>
                <a:srgbClr val="FFFFFF"/>
              </a:solidFill>
              <a:prstDash val="solid"/>
              <a:round/>
            </a:ln>
          </p:spPr>
        </p:sp>
        <p:sp>
          <p:nvSpPr>
            <p:cNvPr name="TextBox 15" id="15"/>
            <p:cNvSpPr txBox="true"/>
            <p:nvPr/>
          </p:nvSpPr>
          <p:spPr>
            <a:xfrm>
              <a:off x="0" y="-66675"/>
              <a:ext cx="757657" cy="235027"/>
            </a:xfrm>
            <a:prstGeom prst="rect">
              <a:avLst/>
            </a:prstGeom>
          </p:spPr>
          <p:txBody>
            <a:bodyPr anchor="ctr" rtlCol="false" tIns="50800" lIns="50800" bIns="50800" rIns="50800"/>
            <a:lstStyle/>
            <a:p>
              <a:pPr algn="ctr">
                <a:lnSpc>
                  <a:spcPts val="3151"/>
                </a:lnSpc>
              </a:pPr>
            </a:p>
          </p:txBody>
        </p:sp>
      </p:grpSp>
      <p:grpSp>
        <p:nvGrpSpPr>
          <p:cNvPr name="Group 16" id="16"/>
          <p:cNvGrpSpPr/>
          <p:nvPr/>
        </p:nvGrpSpPr>
        <p:grpSpPr>
          <a:xfrm rot="0">
            <a:off x="6638945" y="6153550"/>
            <a:ext cx="8510117" cy="639210"/>
            <a:chOff x="0" y="0"/>
            <a:chExt cx="2241348" cy="168352"/>
          </a:xfrm>
        </p:grpSpPr>
        <p:sp>
          <p:nvSpPr>
            <p:cNvPr name="Freeform 17" id="17"/>
            <p:cNvSpPr/>
            <p:nvPr/>
          </p:nvSpPr>
          <p:spPr>
            <a:xfrm flipH="false" flipV="false" rot="0">
              <a:off x="0" y="0"/>
              <a:ext cx="2241348" cy="168352"/>
            </a:xfrm>
            <a:custGeom>
              <a:avLst/>
              <a:gdLst/>
              <a:ahLst/>
              <a:cxnLst/>
              <a:rect r="r" b="b" t="t" l="l"/>
              <a:pathLst>
                <a:path h="168352" w="2241348">
                  <a:moveTo>
                    <a:pt x="46396" y="0"/>
                  </a:moveTo>
                  <a:lnTo>
                    <a:pt x="2194951" y="0"/>
                  </a:lnTo>
                  <a:cubicBezTo>
                    <a:pt x="2220575" y="0"/>
                    <a:pt x="2241348" y="20772"/>
                    <a:pt x="2241348" y="46396"/>
                  </a:cubicBezTo>
                  <a:lnTo>
                    <a:pt x="2241348" y="121955"/>
                  </a:lnTo>
                  <a:cubicBezTo>
                    <a:pt x="2241348" y="147579"/>
                    <a:pt x="2220575" y="168352"/>
                    <a:pt x="2194951" y="168352"/>
                  </a:cubicBezTo>
                  <a:lnTo>
                    <a:pt x="46396" y="168352"/>
                  </a:lnTo>
                  <a:cubicBezTo>
                    <a:pt x="20772" y="168352"/>
                    <a:pt x="0" y="147579"/>
                    <a:pt x="0" y="121955"/>
                  </a:cubicBezTo>
                  <a:lnTo>
                    <a:pt x="0" y="46396"/>
                  </a:lnTo>
                  <a:cubicBezTo>
                    <a:pt x="0" y="20772"/>
                    <a:pt x="20772" y="0"/>
                    <a:pt x="46396" y="0"/>
                  </a:cubicBezTo>
                  <a:close/>
                </a:path>
              </a:pathLst>
            </a:custGeom>
            <a:solidFill>
              <a:srgbClr val="000000">
                <a:alpha val="0"/>
              </a:srgbClr>
            </a:solidFill>
            <a:ln w="38100" cap="rnd">
              <a:solidFill>
                <a:srgbClr val="FFFFFF"/>
              </a:solidFill>
              <a:prstDash val="solid"/>
              <a:round/>
            </a:ln>
          </p:spPr>
        </p:sp>
        <p:sp>
          <p:nvSpPr>
            <p:cNvPr name="TextBox 18" id="18"/>
            <p:cNvSpPr txBox="true"/>
            <p:nvPr/>
          </p:nvSpPr>
          <p:spPr>
            <a:xfrm>
              <a:off x="0" y="-66675"/>
              <a:ext cx="2241348" cy="235027"/>
            </a:xfrm>
            <a:prstGeom prst="rect">
              <a:avLst/>
            </a:prstGeom>
          </p:spPr>
          <p:txBody>
            <a:bodyPr anchor="ctr" rtlCol="false" tIns="50800" lIns="50800" bIns="50800" rIns="50800"/>
            <a:lstStyle/>
            <a:p>
              <a:pPr algn="ctr">
                <a:lnSpc>
                  <a:spcPts val="3151"/>
                </a:lnSpc>
              </a:pPr>
            </a:p>
          </p:txBody>
        </p:sp>
      </p:grpSp>
      <p:sp>
        <p:nvSpPr>
          <p:cNvPr name="Freeform 19" id="19"/>
          <p:cNvSpPr/>
          <p:nvPr/>
        </p:nvSpPr>
        <p:spPr>
          <a:xfrm flipH="false" flipV="false" rot="0">
            <a:off x="10213672" y="6991815"/>
            <a:ext cx="3549139" cy="678506"/>
          </a:xfrm>
          <a:custGeom>
            <a:avLst/>
            <a:gdLst/>
            <a:ahLst/>
            <a:cxnLst/>
            <a:rect r="r" b="b" t="t" l="l"/>
            <a:pathLst>
              <a:path h="678506" w="3549139">
                <a:moveTo>
                  <a:pt x="0" y="0"/>
                </a:moveTo>
                <a:lnTo>
                  <a:pt x="3549138" y="0"/>
                </a:lnTo>
                <a:lnTo>
                  <a:pt x="3549138" y="678506"/>
                </a:lnTo>
                <a:lnTo>
                  <a:pt x="0" y="678506"/>
                </a:lnTo>
                <a:lnTo>
                  <a:pt x="0" y="0"/>
                </a:lnTo>
                <a:close/>
              </a:path>
            </a:pathLst>
          </a:custGeom>
          <a:blipFill>
            <a:blip r:embed="rId5"/>
            <a:stretch>
              <a:fillRect l="0" t="-4068" r="0" b="0"/>
            </a:stretch>
          </a:blipFill>
          <a:ln cap="sq">
            <a:noFill/>
            <a:prstDash val="solid"/>
            <a:miter/>
          </a:ln>
        </p:spPr>
      </p:sp>
      <p:grpSp>
        <p:nvGrpSpPr>
          <p:cNvPr name="Group 20" id="20"/>
          <p:cNvGrpSpPr/>
          <p:nvPr/>
        </p:nvGrpSpPr>
        <p:grpSpPr>
          <a:xfrm rot="0">
            <a:off x="6638945" y="7841771"/>
            <a:ext cx="4916906" cy="639210"/>
            <a:chOff x="0" y="0"/>
            <a:chExt cx="1294988" cy="168352"/>
          </a:xfrm>
        </p:grpSpPr>
        <p:sp>
          <p:nvSpPr>
            <p:cNvPr name="Freeform 21" id="21"/>
            <p:cNvSpPr/>
            <p:nvPr/>
          </p:nvSpPr>
          <p:spPr>
            <a:xfrm flipH="false" flipV="false" rot="0">
              <a:off x="0" y="0"/>
              <a:ext cx="1294988" cy="168352"/>
            </a:xfrm>
            <a:custGeom>
              <a:avLst/>
              <a:gdLst/>
              <a:ahLst/>
              <a:cxnLst/>
              <a:rect r="r" b="b" t="t" l="l"/>
              <a:pathLst>
                <a:path h="168352" w="1294988">
                  <a:moveTo>
                    <a:pt x="80302" y="0"/>
                  </a:moveTo>
                  <a:lnTo>
                    <a:pt x="1214686" y="0"/>
                  </a:lnTo>
                  <a:cubicBezTo>
                    <a:pt x="1235983" y="0"/>
                    <a:pt x="1256408" y="8460"/>
                    <a:pt x="1271468" y="23520"/>
                  </a:cubicBezTo>
                  <a:cubicBezTo>
                    <a:pt x="1286527" y="38580"/>
                    <a:pt x="1294988" y="59005"/>
                    <a:pt x="1294988" y="80302"/>
                  </a:cubicBezTo>
                  <a:lnTo>
                    <a:pt x="1294988" y="88049"/>
                  </a:lnTo>
                  <a:cubicBezTo>
                    <a:pt x="1294988" y="132399"/>
                    <a:pt x="1259035" y="168352"/>
                    <a:pt x="1214686" y="168352"/>
                  </a:cubicBezTo>
                  <a:lnTo>
                    <a:pt x="80302" y="168352"/>
                  </a:lnTo>
                  <a:cubicBezTo>
                    <a:pt x="35952" y="168352"/>
                    <a:pt x="0" y="132399"/>
                    <a:pt x="0" y="88049"/>
                  </a:cubicBezTo>
                  <a:lnTo>
                    <a:pt x="0" y="80302"/>
                  </a:lnTo>
                  <a:cubicBezTo>
                    <a:pt x="0" y="35952"/>
                    <a:pt x="35952" y="0"/>
                    <a:pt x="80302" y="0"/>
                  </a:cubicBezTo>
                  <a:close/>
                </a:path>
              </a:pathLst>
            </a:custGeom>
            <a:solidFill>
              <a:srgbClr val="000000">
                <a:alpha val="0"/>
              </a:srgbClr>
            </a:solidFill>
            <a:ln w="38100" cap="rnd">
              <a:solidFill>
                <a:srgbClr val="FFFFFF"/>
              </a:solidFill>
              <a:prstDash val="solid"/>
              <a:round/>
            </a:ln>
          </p:spPr>
        </p:sp>
        <p:sp>
          <p:nvSpPr>
            <p:cNvPr name="TextBox 22" id="22"/>
            <p:cNvSpPr txBox="true"/>
            <p:nvPr/>
          </p:nvSpPr>
          <p:spPr>
            <a:xfrm>
              <a:off x="0" y="-66675"/>
              <a:ext cx="1294988" cy="235027"/>
            </a:xfrm>
            <a:prstGeom prst="rect">
              <a:avLst/>
            </a:prstGeom>
          </p:spPr>
          <p:txBody>
            <a:bodyPr anchor="ctr" rtlCol="false" tIns="50800" lIns="50800" bIns="50800" rIns="50800"/>
            <a:lstStyle/>
            <a:p>
              <a:pPr algn="ctr">
                <a:lnSpc>
                  <a:spcPts val="3151"/>
                </a:lnSpc>
              </a:pPr>
            </a:p>
          </p:txBody>
        </p:sp>
      </p:grpSp>
      <p:sp>
        <p:nvSpPr>
          <p:cNvPr name="Freeform 23" id="23"/>
          <p:cNvSpPr/>
          <p:nvPr/>
        </p:nvSpPr>
        <p:spPr>
          <a:xfrm flipH="false" flipV="false" rot="0">
            <a:off x="10493767" y="8652431"/>
            <a:ext cx="2988947" cy="685364"/>
          </a:xfrm>
          <a:custGeom>
            <a:avLst/>
            <a:gdLst/>
            <a:ahLst/>
            <a:cxnLst/>
            <a:rect r="r" b="b" t="t" l="l"/>
            <a:pathLst>
              <a:path h="685364" w="2988947">
                <a:moveTo>
                  <a:pt x="0" y="0"/>
                </a:moveTo>
                <a:lnTo>
                  <a:pt x="2988948" y="0"/>
                </a:lnTo>
                <a:lnTo>
                  <a:pt x="2988948" y="685364"/>
                </a:lnTo>
                <a:lnTo>
                  <a:pt x="0" y="685364"/>
                </a:lnTo>
                <a:lnTo>
                  <a:pt x="0" y="0"/>
                </a:lnTo>
                <a:close/>
              </a:path>
            </a:pathLst>
          </a:custGeom>
          <a:blipFill>
            <a:blip r:embed="rId6"/>
            <a:stretch>
              <a:fillRect l="0" t="0" r="0" b="0"/>
            </a:stretch>
          </a:blipFill>
          <a:ln cap="sq">
            <a:noFill/>
            <a:prstDash val="solid"/>
            <a:miter/>
          </a:ln>
        </p:spPr>
      </p:sp>
      <p:sp>
        <p:nvSpPr>
          <p:cNvPr name="Freeform 24" id="24"/>
          <p:cNvSpPr/>
          <p:nvPr/>
        </p:nvSpPr>
        <p:spPr>
          <a:xfrm flipH="false" flipV="false" rot="0">
            <a:off x="1154784" y="6680646"/>
            <a:ext cx="4563286" cy="2322251"/>
          </a:xfrm>
          <a:custGeom>
            <a:avLst/>
            <a:gdLst/>
            <a:ahLst/>
            <a:cxnLst/>
            <a:rect r="r" b="b" t="t" l="l"/>
            <a:pathLst>
              <a:path h="2322251" w="4563286">
                <a:moveTo>
                  <a:pt x="0" y="0"/>
                </a:moveTo>
                <a:lnTo>
                  <a:pt x="4563286" y="0"/>
                </a:lnTo>
                <a:lnTo>
                  <a:pt x="4563286" y="2322251"/>
                </a:lnTo>
                <a:lnTo>
                  <a:pt x="0" y="2322251"/>
                </a:lnTo>
                <a:lnTo>
                  <a:pt x="0" y="0"/>
                </a:lnTo>
                <a:close/>
              </a:path>
            </a:pathLst>
          </a:custGeom>
          <a:blipFill>
            <a:blip r:embed="rId7"/>
            <a:stretch>
              <a:fillRect l="-1258" t="0" r="-1258" b="0"/>
            </a:stretch>
          </a:blipFill>
        </p:spPr>
      </p:sp>
      <p:sp>
        <p:nvSpPr>
          <p:cNvPr name="TextBox 25" id="25"/>
          <p:cNvSpPr txBox="true"/>
          <p:nvPr/>
        </p:nvSpPr>
        <p:spPr>
          <a:xfrm rot="0">
            <a:off x="9144000" y="841660"/>
            <a:ext cx="1662550"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Home</a:t>
            </a:r>
          </a:p>
        </p:txBody>
      </p:sp>
      <p:sp>
        <p:nvSpPr>
          <p:cNvPr name="TextBox 26" id="26"/>
          <p:cNvSpPr txBox="true"/>
          <p:nvPr/>
        </p:nvSpPr>
        <p:spPr>
          <a:xfrm rot="0">
            <a:off x="11408122" y="843874"/>
            <a:ext cx="1907082" cy="409541"/>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About</a:t>
            </a:r>
          </a:p>
        </p:txBody>
      </p:sp>
      <p:sp>
        <p:nvSpPr>
          <p:cNvPr name="TextBox 27" id="27"/>
          <p:cNvSpPr txBox="true"/>
          <p:nvPr/>
        </p:nvSpPr>
        <p:spPr>
          <a:xfrm rot="0">
            <a:off x="13726729" y="819695"/>
            <a:ext cx="1916881" cy="409541"/>
          </a:xfrm>
          <a:prstGeom prst="rect">
            <a:avLst/>
          </a:prstGeom>
        </p:spPr>
        <p:txBody>
          <a:bodyPr anchor="t" rtlCol="false" tIns="0" lIns="0" bIns="0" rIns="0">
            <a:spAutoFit/>
          </a:bodyPr>
          <a:lstStyle/>
          <a:p>
            <a:pPr algn="ctr" marL="0" indent="0" lvl="0">
              <a:lnSpc>
                <a:spcPts val="3151"/>
              </a:lnSpc>
              <a:spcBef>
                <a:spcPct val="0"/>
              </a:spcBef>
            </a:pPr>
            <a:r>
              <a:rPr lang="en-US" b="true" sz="2251">
                <a:solidFill>
                  <a:srgbClr val="FFFFFF"/>
                </a:solidFill>
                <a:latin typeface="Poppins Bold"/>
                <a:ea typeface="Poppins Bold"/>
                <a:cs typeface="Poppins Bold"/>
                <a:sym typeface="Poppins Bold"/>
              </a:rPr>
              <a:t>Content</a:t>
            </a:r>
          </a:p>
        </p:txBody>
      </p:sp>
      <p:sp>
        <p:nvSpPr>
          <p:cNvPr name="TextBox 28" id="28"/>
          <p:cNvSpPr txBox="true"/>
          <p:nvPr/>
        </p:nvSpPr>
        <p:spPr>
          <a:xfrm rot="0">
            <a:off x="15034325" y="841660"/>
            <a:ext cx="2224975"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Others</a:t>
            </a:r>
          </a:p>
        </p:txBody>
      </p:sp>
      <p:sp>
        <p:nvSpPr>
          <p:cNvPr name="TextBox 29" id="29"/>
          <p:cNvSpPr txBox="true"/>
          <p:nvPr/>
        </p:nvSpPr>
        <p:spPr>
          <a:xfrm rot="0">
            <a:off x="1363845" y="2212827"/>
            <a:ext cx="4477802" cy="2561250"/>
          </a:xfrm>
          <a:prstGeom prst="rect">
            <a:avLst/>
          </a:prstGeom>
        </p:spPr>
        <p:txBody>
          <a:bodyPr anchor="t" rtlCol="false" tIns="0" lIns="0" bIns="0" rIns="0">
            <a:spAutoFit/>
          </a:bodyPr>
          <a:lstStyle/>
          <a:p>
            <a:pPr algn="just">
              <a:lnSpc>
                <a:spcPts val="10320"/>
              </a:lnSpc>
            </a:pPr>
            <a:r>
              <a:rPr lang="en-US" sz="7371" spc="-324">
                <a:solidFill>
                  <a:srgbClr val="FFFFFF"/>
                </a:solidFill>
                <a:latin typeface="Open Sauce"/>
                <a:ea typeface="Open Sauce"/>
                <a:cs typeface="Open Sauce"/>
                <a:sym typeface="Open Sauce"/>
              </a:rPr>
              <a:t>Data Cleaning</a:t>
            </a:r>
          </a:p>
        </p:txBody>
      </p:sp>
      <p:sp>
        <p:nvSpPr>
          <p:cNvPr name="TextBox 30" id="30"/>
          <p:cNvSpPr txBox="true"/>
          <p:nvPr/>
        </p:nvSpPr>
        <p:spPr>
          <a:xfrm rot="0">
            <a:off x="1363845" y="758572"/>
            <a:ext cx="2979060" cy="494847"/>
          </a:xfrm>
          <a:prstGeom prst="rect">
            <a:avLst/>
          </a:prstGeom>
        </p:spPr>
        <p:txBody>
          <a:bodyPr anchor="t" rtlCol="false" tIns="0" lIns="0" bIns="0" rIns="0">
            <a:spAutoFit/>
          </a:bodyPr>
          <a:lstStyle/>
          <a:p>
            <a:pPr algn="l">
              <a:lnSpc>
                <a:spcPts val="3762"/>
              </a:lnSpc>
              <a:spcBef>
                <a:spcPct val="0"/>
              </a:spcBef>
            </a:pPr>
            <a:r>
              <a:rPr lang="en-US" b="true" sz="2687" spc="-120">
                <a:solidFill>
                  <a:srgbClr val="FFFFFF"/>
                </a:solidFill>
                <a:latin typeface="Telegraf Bold"/>
                <a:ea typeface="Telegraf Bold"/>
                <a:cs typeface="Telegraf Bold"/>
                <a:sym typeface="Telegraf Bold"/>
              </a:rPr>
              <a:t>Portfolio</a:t>
            </a:r>
          </a:p>
        </p:txBody>
      </p:sp>
      <p:sp>
        <p:nvSpPr>
          <p:cNvPr name="TextBox 31" id="31"/>
          <p:cNvSpPr txBox="true"/>
          <p:nvPr/>
        </p:nvSpPr>
        <p:spPr>
          <a:xfrm rot="0">
            <a:off x="7033033" y="2421305"/>
            <a:ext cx="2088553" cy="441331"/>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df.head(5)</a:t>
            </a:r>
          </a:p>
        </p:txBody>
      </p:sp>
      <p:sp>
        <p:nvSpPr>
          <p:cNvPr name="TextBox 32" id="32"/>
          <p:cNvSpPr txBox="true"/>
          <p:nvPr/>
        </p:nvSpPr>
        <p:spPr>
          <a:xfrm rot="0">
            <a:off x="6999467" y="6219152"/>
            <a:ext cx="7789073" cy="441331"/>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print("Duplicate rows : ", df.duplicated().sum())</a:t>
            </a:r>
          </a:p>
        </p:txBody>
      </p:sp>
      <p:sp>
        <p:nvSpPr>
          <p:cNvPr name="TextBox 33" id="33"/>
          <p:cNvSpPr txBox="true"/>
          <p:nvPr/>
        </p:nvSpPr>
        <p:spPr>
          <a:xfrm rot="0">
            <a:off x="6926366" y="7907374"/>
            <a:ext cx="4342063" cy="441331"/>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df = df.drop_duplicates()</a:t>
            </a:r>
          </a:p>
        </p:txBody>
      </p:sp>
      <p:sp>
        <p:nvSpPr>
          <p:cNvPr name="TextBox 34" id="34"/>
          <p:cNvSpPr txBox="true"/>
          <p:nvPr/>
        </p:nvSpPr>
        <p:spPr>
          <a:xfrm rot="0">
            <a:off x="1154784" y="5791200"/>
            <a:ext cx="3548183" cy="720558"/>
          </a:xfrm>
          <a:prstGeom prst="rect">
            <a:avLst/>
          </a:prstGeom>
        </p:spPr>
        <p:txBody>
          <a:bodyPr anchor="t" rtlCol="false" tIns="0" lIns="0" bIns="0" rIns="0">
            <a:spAutoFit/>
          </a:bodyPr>
          <a:lstStyle/>
          <a:p>
            <a:pPr algn="just">
              <a:lnSpc>
                <a:spcPts val="5873"/>
              </a:lnSpc>
            </a:pPr>
            <a:r>
              <a:rPr lang="en-US" sz="4195" spc="-184">
                <a:solidFill>
                  <a:srgbClr val="FFFFFF"/>
                </a:solidFill>
                <a:latin typeface="Open Sauce"/>
                <a:ea typeface="Open Sauce"/>
                <a:cs typeface="Open Sauce"/>
                <a:sym typeface="Open Sauce"/>
              </a:rPr>
              <a:t>Data Overview</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803986" y="1986280"/>
            <a:ext cx="16773352" cy="7480942"/>
            <a:chOff x="0" y="0"/>
            <a:chExt cx="4417673" cy="1970289"/>
          </a:xfrm>
        </p:grpSpPr>
        <p:sp>
          <p:nvSpPr>
            <p:cNvPr name="Freeform 3" id="3"/>
            <p:cNvSpPr/>
            <p:nvPr/>
          </p:nvSpPr>
          <p:spPr>
            <a:xfrm flipH="false" flipV="false" rot="0">
              <a:off x="0" y="0"/>
              <a:ext cx="4417673" cy="1970289"/>
            </a:xfrm>
            <a:custGeom>
              <a:avLst/>
              <a:gdLst/>
              <a:ahLst/>
              <a:cxnLst/>
              <a:rect r="r" b="b" t="t" l="l"/>
              <a:pathLst>
                <a:path h="1970289" w="4417673">
                  <a:moveTo>
                    <a:pt x="25847" y="0"/>
                  </a:moveTo>
                  <a:lnTo>
                    <a:pt x="4391826" y="0"/>
                  </a:lnTo>
                  <a:cubicBezTo>
                    <a:pt x="4406101" y="0"/>
                    <a:pt x="4417673" y="11572"/>
                    <a:pt x="4417673" y="25847"/>
                  </a:cubicBezTo>
                  <a:lnTo>
                    <a:pt x="4417673" y="1944442"/>
                  </a:lnTo>
                  <a:cubicBezTo>
                    <a:pt x="4417673" y="1951297"/>
                    <a:pt x="4414950" y="1957872"/>
                    <a:pt x="4410103" y="1962719"/>
                  </a:cubicBezTo>
                  <a:cubicBezTo>
                    <a:pt x="4405255" y="1967566"/>
                    <a:pt x="4398681" y="1970289"/>
                    <a:pt x="4391826" y="1970289"/>
                  </a:cubicBezTo>
                  <a:lnTo>
                    <a:pt x="25847" y="1970289"/>
                  </a:lnTo>
                  <a:cubicBezTo>
                    <a:pt x="11572" y="1970289"/>
                    <a:pt x="0" y="1958717"/>
                    <a:pt x="0" y="1944442"/>
                  </a:cubicBezTo>
                  <a:lnTo>
                    <a:pt x="0" y="25847"/>
                  </a:lnTo>
                  <a:cubicBezTo>
                    <a:pt x="0" y="18992"/>
                    <a:pt x="2723" y="12418"/>
                    <a:pt x="7571" y="7571"/>
                  </a:cubicBezTo>
                  <a:cubicBezTo>
                    <a:pt x="12418" y="2723"/>
                    <a:pt x="18992" y="0"/>
                    <a:pt x="25847" y="0"/>
                  </a:cubicBezTo>
                  <a:close/>
                </a:path>
              </a:pathLst>
            </a:custGeom>
            <a:gradFill rotWithShape="true">
              <a:gsLst>
                <a:gs pos="0">
                  <a:srgbClr val="000000">
                    <a:alpha val="78000"/>
                  </a:srgbClr>
                </a:gs>
                <a:gs pos="100000">
                  <a:srgbClr val="DDDDDD">
                    <a:alpha val="14820"/>
                  </a:srgbClr>
                </a:gs>
              </a:gsLst>
              <a:lin ang="2700000"/>
            </a:gradFill>
          </p:spPr>
        </p:sp>
        <p:sp>
          <p:nvSpPr>
            <p:cNvPr name="TextBox 4" id="4"/>
            <p:cNvSpPr txBox="true"/>
            <p:nvPr/>
          </p:nvSpPr>
          <p:spPr>
            <a:xfrm>
              <a:off x="0" y="-66675"/>
              <a:ext cx="4417673" cy="2036964"/>
            </a:xfrm>
            <a:prstGeom prst="rect">
              <a:avLst/>
            </a:prstGeom>
          </p:spPr>
          <p:txBody>
            <a:bodyPr anchor="ctr" rtlCol="false" tIns="50800" lIns="50800" bIns="50800" rIns="50800"/>
            <a:lstStyle/>
            <a:p>
              <a:pPr algn="ctr">
                <a:lnSpc>
                  <a:spcPts val="3151"/>
                </a:lnSpc>
              </a:pPr>
            </a:p>
          </p:txBody>
        </p:sp>
      </p:grpSp>
      <p:grpSp>
        <p:nvGrpSpPr>
          <p:cNvPr name="Group 5" id="5"/>
          <p:cNvGrpSpPr/>
          <p:nvPr/>
        </p:nvGrpSpPr>
        <p:grpSpPr>
          <a:xfrm rot="0">
            <a:off x="803986" y="1986280"/>
            <a:ext cx="16773352" cy="1500877"/>
            <a:chOff x="0" y="0"/>
            <a:chExt cx="4417673" cy="395293"/>
          </a:xfrm>
        </p:grpSpPr>
        <p:sp>
          <p:nvSpPr>
            <p:cNvPr name="Freeform 6" id="6"/>
            <p:cNvSpPr/>
            <p:nvPr/>
          </p:nvSpPr>
          <p:spPr>
            <a:xfrm flipH="false" flipV="false" rot="0">
              <a:off x="0" y="0"/>
              <a:ext cx="4417673" cy="395293"/>
            </a:xfrm>
            <a:custGeom>
              <a:avLst/>
              <a:gdLst/>
              <a:ahLst/>
              <a:cxnLst/>
              <a:rect r="r" b="b" t="t" l="l"/>
              <a:pathLst>
                <a:path h="395293" w="4417673">
                  <a:moveTo>
                    <a:pt x="25847" y="0"/>
                  </a:moveTo>
                  <a:lnTo>
                    <a:pt x="4391826" y="0"/>
                  </a:lnTo>
                  <a:cubicBezTo>
                    <a:pt x="4406101" y="0"/>
                    <a:pt x="4417673" y="11572"/>
                    <a:pt x="4417673" y="25847"/>
                  </a:cubicBezTo>
                  <a:lnTo>
                    <a:pt x="4417673" y="369445"/>
                  </a:lnTo>
                  <a:cubicBezTo>
                    <a:pt x="4417673" y="383720"/>
                    <a:pt x="4406101" y="395293"/>
                    <a:pt x="4391826" y="395293"/>
                  </a:cubicBezTo>
                  <a:lnTo>
                    <a:pt x="25847" y="395293"/>
                  </a:lnTo>
                  <a:cubicBezTo>
                    <a:pt x="18992" y="395293"/>
                    <a:pt x="12418" y="392569"/>
                    <a:pt x="7571" y="387722"/>
                  </a:cubicBezTo>
                  <a:cubicBezTo>
                    <a:pt x="2723" y="382875"/>
                    <a:pt x="0" y="376300"/>
                    <a:pt x="0" y="369445"/>
                  </a:cubicBezTo>
                  <a:lnTo>
                    <a:pt x="0" y="25847"/>
                  </a:lnTo>
                  <a:cubicBezTo>
                    <a:pt x="0" y="18992"/>
                    <a:pt x="2723" y="12418"/>
                    <a:pt x="7571" y="7571"/>
                  </a:cubicBezTo>
                  <a:cubicBezTo>
                    <a:pt x="12418" y="2723"/>
                    <a:pt x="18992" y="0"/>
                    <a:pt x="25847"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7" id="7"/>
            <p:cNvSpPr txBox="true"/>
            <p:nvPr/>
          </p:nvSpPr>
          <p:spPr>
            <a:xfrm>
              <a:off x="0" y="-66675"/>
              <a:ext cx="4417673" cy="461968"/>
            </a:xfrm>
            <a:prstGeom prst="rect">
              <a:avLst/>
            </a:prstGeom>
          </p:spPr>
          <p:txBody>
            <a:bodyPr anchor="ctr" rtlCol="false" tIns="50800" lIns="50800" bIns="50800" rIns="50800"/>
            <a:lstStyle/>
            <a:p>
              <a:pPr algn="ctr">
                <a:lnSpc>
                  <a:spcPts val="3151"/>
                </a:lnSpc>
              </a:pPr>
            </a:p>
          </p:txBody>
        </p:sp>
      </p:grpSp>
      <p:sp>
        <p:nvSpPr>
          <p:cNvPr name="Freeform 8" id="8"/>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028700" y="3796926"/>
            <a:ext cx="9553135" cy="639210"/>
            <a:chOff x="0" y="0"/>
            <a:chExt cx="2516052" cy="168352"/>
          </a:xfrm>
        </p:grpSpPr>
        <p:sp>
          <p:nvSpPr>
            <p:cNvPr name="Freeform 10" id="10"/>
            <p:cNvSpPr/>
            <p:nvPr/>
          </p:nvSpPr>
          <p:spPr>
            <a:xfrm flipH="false" flipV="false" rot="0">
              <a:off x="0" y="0"/>
              <a:ext cx="2516052" cy="168352"/>
            </a:xfrm>
            <a:custGeom>
              <a:avLst/>
              <a:gdLst/>
              <a:ahLst/>
              <a:cxnLst/>
              <a:rect r="r" b="b" t="t" l="l"/>
              <a:pathLst>
                <a:path h="168352" w="2516052">
                  <a:moveTo>
                    <a:pt x="41331" y="0"/>
                  </a:moveTo>
                  <a:lnTo>
                    <a:pt x="2474721" y="0"/>
                  </a:lnTo>
                  <a:cubicBezTo>
                    <a:pt x="2485683" y="0"/>
                    <a:pt x="2496196" y="4354"/>
                    <a:pt x="2503947" y="12105"/>
                  </a:cubicBezTo>
                  <a:cubicBezTo>
                    <a:pt x="2511698" y="19856"/>
                    <a:pt x="2516052" y="30369"/>
                    <a:pt x="2516052" y="41331"/>
                  </a:cubicBezTo>
                  <a:lnTo>
                    <a:pt x="2516052" y="127021"/>
                  </a:lnTo>
                  <a:cubicBezTo>
                    <a:pt x="2516052" y="137982"/>
                    <a:pt x="2511698" y="148495"/>
                    <a:pt x="2503947" y="156246"/>
                  </a:cubicBezTo>
                  <a:cubicBezTo>
                    <a:pt x="2496196" y="163997"/>
                    <a:pt x="2485683" y="168352"/>
                    <a:pt x="2474721" y="168352"/>
                  </a:cubicBezTo>
                  <a:lnTo>
                    <a:pt x="41331" y="168352"/>
                  </a:lnTo>
                  <a:cubicBezTo>
                    <a:pt x="30369" y="168352"/>
                    <a:pt x="19856" y="163997"/>
                    <a:pt x="12105" y="156246"/>
                  </a:cubicBezTo>
                  <a:cubicBezTo>
                    <a:pt x="4354" y="148495"/>
                    <a:pt x="0" y="137982"/>
                    <a:pt x="0" y="127021"/>
                  </a:cubicBezTo>
                  <a:lnTo>
                    <a:pt x="0" y="41331"/>
                  </a:lnTo>
                  <a:cubicBezTo>
                    <a:pt x="0" y="30369"/>
                    <a:pt x="4354" y="19856"/>
                    <a:pt x="12105" y="12105"/>
                  </a:cubicBezTo>
                  <a:cubicBezTo>
                    <a:pt x="19856" y="4354"/>
                    <a:pt x="30369" y="0"/>
                    <a:pt x="41331" y="0"/>
                  </a:cubicBezTo>
                  <a:close/>
                </a:path>
              </a:pathLst>
            </a:custGeom>
            <a:solidFill>
              <a:srgbClr val="000000">
                <a:alpha val="0"/>
              </a:srgbClr>
            </a:solidFill>
            <a:ln w="38100" cap="rnd">
              <a:solidFill>
                <a:srgbClr val="FFFFFF"/>
              </a:solidFill>
              <a:prstDash val="solid"/>
              <a:round/>
            </a:ln>
          </p:spPr>
        </p:sp>
        <p:sp>
          <p:nvSpPr>
            <p:cNvPr name="TextBox 11" id="11"/>
            <p:cNvSpPr txBox="true"/>
            <p:nvPr/>
          </p:nvSpPr>
          <p:spPr>
            <a:xfrm>
              <a:off x="0" y="-66675"/>
              <a:ext cx="2516052" cy="235027"/>
            </a:xfrm>
            <a:prstGeom prst="rect">
              <a:avLst/>
            </a:prstGeom>
          </p:spPr>
          <p:txBody>
            <a:bodyPr anchor="ctr" rtlCol="false" tIns="50800" lIns="50800" bIns="50800" rIns="50800"/>
            <a:lstStyle/>
            <a:p>
              <a:pPr algn="ctr">
                <a:lnSpc>
                  <a:spcPts val="3151"/>
                </a:lnSpc>
              </a:pPr>
            </a:p>
          </p:txBody>
        </p:sp>
      </p:grpSp>
      <p:sp>
        <p:nvSpPr>
          <p:cNvPr name="Freeform 12" id="12"/>
          <p:cNvSpPr/>
          <p:nvPr/>
        </p:nvSpPr>
        <p:spPr>
          <a:xfrm flipH="false" flipV="false" rot="0">
            <a:off x="1253414" y="4750460"/>
            <a:ext cx="6187639" cy="4417075"/>
          </a:xfrm>
          <a:custGeom>
            <a:avLst/>
            <a:gdLst/>
            <a:ahLst/>
            <a:cxnLst/>
            <a:rect r="r" b="b" t="t" l="l"/>
            <a:pathLst>
              <a:path h="4417075" w="6187639">
                <a:moveTo>
                  <a:pt x="0" y="0"/>
                </a:moveTo>
                <a:lnTo>
                  <a:pt x="6187640" y="0"/>
                </a:lnTo>
                <a:lnTo>
                  <a:pt x="6187640" y="4417075"/>
                </a:lnTo>
                <a:lnTo>
                  <a:pt x="0" y="4417075"/>
                </a:lnTo>
                <a:lnTo>
                  <a:pt x="0" y="0"/>
                </a:lnTo>
                <a:close/>
              </a:path>
            </a:pathLst>
          </a:custGeom>
          <a:blipFill>
            <a:blip r:embed="rId4"/>
            <a:stretch>
              <a:fillRect l="0" t="0" r="-22082" b="0"/>
            </a:stretch>
          </a:blipFill>
        </p:spPr>
      </p:sp>
      <p:sp>
        <p:nvSpPr>
          <p:cNvPr name="TextBox 13" id="13"/>
          <p:cNvSpPr txBox="true"/>
          <p:nvPr/>
        </p:nvSpPr>
        <p:spPr>
          <a:xfrm rot="0">
            <a:off x="9144000" y="841660"/>
            <a:ext cx="1662550"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Home</a:t>
            </a:r>
          </a:p>
        </p:txBody>
      </p:sp>
      <p:sp>
        <p:nvSpPr>
          <p:cNvPr name="TextBox 14" id="14"/>
          <p:cNvSpPr txBox="true"/>
          <p:nvPr/>
        </p:nvSpPr>
        <p:spPr>
          <a:xfrm rot="0">
            <a:off x="11408122" y="843874"/>
            <a:ext cx="1907082" cy="409541"/>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About</a:t>
            </a:r>
          </a:p>
        </p:txBody>
      </p:sp>
      <p:sp>
        <p:nvSpPr>
          <p:cNvPr name="TextBox 15" id="15"/>
          <p:cNvSpPr txBox="true"/>
          <p:nvPr/>
        </p:nvSpPr>
        <p:spPr>
          <a:xfrm rot="0">
            <a:off x="13726729" y="819695"/>
            <a:ext cx="1916881" cy="409541"/>
          </a:xfrm>
          <a:prstGeom prst="rect">
            <a:avLst/>
          </a:prstGeom>
        </p:spPr>
        <p:txBody>
          <a:bodyPr anchor="t" rtlCol="false" tIns="0" lIns="0" bIns="0" rIns="0">
            <a:spAutoFit/>
          </a:bodyPr>
          <a:lstStyle/>
          <a:p>
            <a:pPr algn="ctr" marL="0" indent="0" lvl="0">
              <a:lnSpc>
                <a:spcPts val="3151"/>
              </a:lnSpc>
              <a:spcBef>
                <a:spcPct val="0"/>
              </a:spcBef>
            </a:pPr>
            <a:r>
              <a:rPr lang="en-US" b="true" sz="2251">
                <a:solidFill>
                  <a:srgbClr val="FFFFFF"/>
                </a:solidFill>
                <a:latin typeface="Poppins Bold"/>
                <a:ea typeface="Poppins Bold"/>
                <a:cs typeface="Poppins Bold"/>
                <a:sym typeface="Poppins Bold"/>
              </a:rPr>
              <a:t>Content</a:t>
            </a:r>
          </a:p>
        </p:txBody>
      </p:sp>
      <p:sp>
        <p:nvSpPr>
          <p:cNvPr name="TextBox 16" id="16"/>
          <p:cNvSpPr txBox="true"/>
          <p:nvPr/>
        </p:nvSpPr>
        <p:spPr>
          <a:xfrm rot="0">
            <a:off x="15034325" y="841660"/>
            <a:ext cx="2224975"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Others</a:t>
            </a:r>
          </a:p>
        </p:txBody>
      </p:sp>
      <p:sp>
        <p:nvSpPr>
          <p:cNvPr name="TextBox 17" id="17"/>
          <p:cNvSpPr txBox="true"/>
          <p:nvPr/>
        </p:nvSpPr>
        <p:spPr>
          <a:xfrm rot="0">
            <a:off x="1363845" y="2255079"/>
            <a:ext cx="11611050" cy="877553"/>
          </a:xfrm>
          <a:prstGeom prst="rect">
            <a:avLst/>
          </a:prstGeom>
        </p:spPr>
        <p:txBody>
          <a:bodyPr anchor="t" rtlCol="false" tIns="0" lIns="0" bIns="0" rIns="0">
            <a:spAutoFit/>
          </a:bodyPr>
          <a:lstStyle/>
          <a:p>
            <a:pPr algn="l">
              <a:lnSpc>
                <a:spcPts val="7283"/>
              </a:lnSpc>
            </a:pPr>
            <a:r>
              <a:rPr lang="en-US" sz="5202" spc="-228">
                <a:solidFill>
                  <a:srgbClr val="FFFFFF"/>
                </a:solidFill>
                <a:latin typeface="Open Sauce"/>
                <a:ea typeface="Open Sauce"/>
                <a:cs typeface="Open Sauce"/>
                <a:sym typeface="Open Sauce"/>
              </a:rPr>
              <a:t>Data Analysis: Descriptive Statistics</a:t>
            </a:r>
          </a:p>
        </p:txBody>
      </p:sp>
      <p:sp>
        <p:nvSpPr>
          <p:cNvPr name="TextBox 18" id="18"/>
          <p:cNvSpPr txBox="true"/>
          <p:nvPr/>
        </p:nvSpPr>
        <p:spPr>
          <a:xfrm rot="0">
            <a:off x="1363845" y="758572"/>
            <a:ext cx="2979060" cy="494847"/>
          </a:xfrm>
          <a:prstGeom prst="rect">
            <a:avLst/>
          </a:prstGeom>
        </p:spPr>
        <p:txBody>
          <a:bodyPr anchor="t" rtlCol="false" tIns="0" lIns="0" bIns="0" rIns="0">
            <a:spAutoFit/>
          </a:bodyPr>
          <a:lstStyle/>
          <a:p>
            <a:pPr algn="l">
              <a:lnSpc>
                <a:spcPts val="3762"/>
              </a:lnSpc>
              <a:spcBef>
                <a:spcPct val="0"/>
              </a:spcBef>
            </a:pPr>
            <a:r>
              <a:rPr lang="en-US" b="true" sz="2687" spc="-120">
                <a:solidFill>
                  <a:srgbClr val="FFFFFF"/>
                </a:solidFill>
                <a:latin typeface="Telegraf Bold"/>
                <a:ea typeface="Telegraf Bold"/>
                <a:cs typeface="Telegraf Bold"/>
                <a:sym typeface="Telegraf Bold"/>
              </a:rPr>
              <a:t>Portfolio</a:t>
            </a:r>
          </a:p>
        </p:txBody>
      </p:sp>
      <p:sp>
        <p:nvSpPr>
          <p:cNvPr name="TextBox 19" id="19"/>
          <p:cNvSpPr txBox="true"/>
          <p:nvPr/>
        </p:nvSpPr>
        <p:spPr>
          <a:xfrm rot="0">
            <a:off x="1325057" y="3862528"/>
            <a:ext cx="8959767" cy="441331"/>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df[['age','trestbps', 'chol', 'thalach’]].describe()</a:t>
            </a:r>
          </a:p>
        </p:txBody>
      </p:sp>
      <p:sp>
        <p:nvSpPr>
          <p:cNvPr name="TextBox 20" id="20"/>
          <p:cNvSpPr txBox="true"/>
          <p:nvPr/>
        </p:nvSpPr>
        <p:spPr>
          <a:xfrm rot="0">
            <a:off x="7995193" y="5171451"/>
            <a:ext cx="9082105" cy="3508419"/>
          </a:xfrm>
          <a:prstGeom prst="rect">
            <a:avLst/>
          </a:prstGeom>
        </p:spPr>
        <p:txBody>
          <a:bodyPr anchor="t" rtlCol="false" tIns="0" lIns="0" bIns="0" rIns="0">
            <a:spAutoFit/>
          </a:bodyPr>
          <a:lstStyle/>
          <a:p>
            <a:pPr algn="just">
              <a:lnSpc>
                <a:spcPts val="3499"/>
              </a:lnSpc>
            </a:pPr>
            <a:r>
              <a:rPr lang="en-US" sz="2499">
                <a:solidFill>
                  <a:srgbClr val="FFFFFF"/>
                </a:solidFill>
                <a:latin typeface="Poppins"/>
                <a:ea typeface="Poppins"/>
                <a:cs typeface="Poppins"/>
                <a:sym typeface="Poppins"/>
              </a:rPr>
              <a:t>We selected numerical ratio data that can be analyzed using descriptive statistics, then obtained 302 rows of data and can be seen that the average attribute age is 54 years, then trestbps ranges at 131.60 mmhg, chol at 246.5mm/dl, and thalach at 149.56bpm.</a:t>
            </a:r>
          </a:p>
          <a:p>
            <a:pPr algn="just">
              <a:lnSpc>
                <a:spcPts val="3499"/>
              </a:lnSpc>
            </a:pPr>
          </a:p>
          <a:p>
            <a:pPr algn="just">
              <a:lnSpc>
                <a:spcPts val="3499"/>
              </a:lnSpc>
            </a:pPr>
            <a:r>
              <a:rPr lang="en-US" sz="2499">
                <a:solidFill>
                  <a:srgbClr val="FFFFFF"/>
                </a:solidFill>
                <a:latin typeface="Poppins"/>
                <a:ea typeface="Poppins"/>
                <a:cs typeface="Poppins"/>
                <a:sym typeface="Poppins"/>
              </a:rPr>
              <a:t>We also can see the youngest observatioin age is 29 and the oldest observation is at 77.</a:t>
            </a:r>
          </a:p>
        </p:txBody>
      </p:sp>
      <p:grpSp>
        <p:nvGrpSpPr>
          <p:cNvPr name="Group 21" id="21"/>
          <p:cNvGrpSpPr/>
          <p:nvPr/>
        </p:nvGrpSpPr>
        <p:grpSpPr>
          <a:xfrm rot="0">
            <a:off x="7766936" y="4874285"/>
            <a:ext cx="9538620" cy="4212892"/>
            <a:chOff x="0" y="0"/>
            <a:chExt cx="2512229" cy="1109568"/>
          </a:xfrm>
        </p:grpSpPr>
        <p:sp>
          <p:nvSpPr>
            <p:cNvPr name="Freeform 22" id="22"/>
            <p:cNvSpPr/>
            <p:nvPr/>
          </p:nvSpPr>
          <p:spPr>
            <a:xfrm flipH="false" flipV="false" rot="0">
              <a:off x="0" y="0"/>
              <a:ext cx="2512229" cy="1109568"/>
            </a:xfrm>
            <a:custGeom>
              <a:avLst/>
              <a:gdLst/>
              <a:ahLst/>
              <a:cxnLst/>
              <a:rect r="r" b="b" t="t" l="l"/>
              <a:pathLst>
                <a:path h="1109568" w="2512229">
                  <a:moveTo>
                    <a:pt x="41394" y="0"/>
                  </a:moveTo>
                  <a:lnTo>
                    <a:pt x="2470836" y="0"/>
                  </a:lnTo>
                  <a:cubicBezTo>
                    <a:pt x="2493697" y="0"/>
                    <a:pt x="2512229" y="18533"/>
                    <a:pt x="2512229" y="41394"/>
                  </a:cubicBezTo>
                  <a:lnTo>
                    <a:pt x="2512229" y="1068175"/>
                  </a:lnTo>
                  <a:cubicBezTo>
                    <a:pt x="2512229" y="1079153"/>
                    <a:pt x="2507868" y="1089682"/>
                    <a:pt x="2500105" y="1097444"/>
                  </a:cubicBezTo>
                  <a:cubicBezTo>
                    <a:pt x="2492342" y="1105207"/>
                    <a:pt x="2481814" y="1109568"/>
                    <a:pt x="2470836" y="1109568"/>
                  </a:cubicBezTo>
                  <a:lnTo>
                    <a:pt x="41394" y="1109568"/>
                  </a:lnTo>
                  <a:cubicBezTo>
                    <a:pt x="30415" y="1109568"/>
                    <a:pt x="19887" y="1105207"/>
                    <a:pt x="12124" y="1097444"/>
                  </a:cubicBezTo>
                  <a:cubicBezTo>
                    <a:pt x="4361" y="1089682"/>
                    <a:pt x="0" y="1079153"/>
                    <a:pt x="0" y="1068175"/>
                  </a:cubicBezTo>
                  <a:lnTo>
                    <a:pt x="0" y="41394"/>
                  </a:lnTo>
                  <a:cubicBezTo>
                    <a:pt x="0" y="30415"/>
                    <a:pt x="4361" y="19887"/>
                    <a:pt x="12124" y="12124"/>
                  </a:cubicBezTo>
                  <a:cubicBezTo>
                    <a:pt x="19887" y="4361"/>
                    <a:pt x="30415" y="0"/>
                    <a:pt x="41394" y="0"/>
                  </a:cubicBezTo>
                  <a:close/>
                </a:path>
              </a:pathLst>
            </a:custGeom>
            <a:solidFill>
              <a:srgbClr val="000000">
                <a:alpha val="0"/>
              </a:srgbClr>
            </a:solidFill>
            <a:ln w="38100" cap="rnd">
              <a:solidFill>
                <a:srgbClr val="FFFFFF"/>
              </a:solidFill>
              <a:prstDash val="solid"/>
              <a:round/>
            </a:ln>
          </p:spPr>
        </p:sp>
        <p:sp>
          <p:nvSpPr>
            <p:cNvPr name="TextBox 23" id="23"/>
            <p:cNvSpPr txBox="true"/>
            <p:nvPr/>
          </p:nvSpPr>
          <p:spPr>
            <a:xfrm>
              <a:off x="0" y="-66675"/>
              <a:ext cx="2512229" cy="1176243"/>
            </a:xfrm>
            <a:prstGeom prst="rect">
              <a:avLst/>
            </a:prstGeom>
          </p:spPr>
          <p:txBody>
            <a:bodyPr anchor="ctr" rtlCol="false" tIns="50800" lIns="50800" bIns="50800" rIns="50800"/>
            <a:lstStyle/>
            <a:p>
              <a:pPr algn="ctr">
                <a:lnSpc>
                  <a:spcPts val="3151"/>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803986" y="1986280"/>
            <a:ext cx="16773352" cy="7480942"/>
            <a:chOff x="0" y="0"/>
            <a:chExt cx="4417673" cy="1970289"/>
          </a:xfrm>
        </p:grpSpPr>
        <p:sp>
          <p:nvSpPr>
            <p:cNvPr name="Freeform 3" id="3"/>
            <p:cNvSpPr/>
            <p:nvPr/>
          </p:nvSpPr>
          <p:spPr>
            <a:xfrm flipH="false" flipV="false" rot="0">
              <a:off x="0" y="0"/>
              <a:ext cx="4417673" cy="1970289"/>
            </a:xfrm>
            <a:custGeom>
              <a:avLst/>
              <a:gdLst/>
              <a:ahLst/>
              <a:cxnLst/>
              <a:rect r="r" b="b" t="t" l="l"/>
              <a:pathLst>
                <a:path h="1970289" w="4417673">
                  <a:moveTo>
                    <a:pt x="25847" y="0"/>
                  </a:moveTo>
                  <a:lnTo>
                    <a:pt x="4391826" y="0"/>
                  </a:lnTo>
                  <a:cubicBezTo>
                    <a:pt x="4406101" y="0"/>
                    <a:pt x="4417673" y="11572"/>
                    <a:pt x="4417673" y="25847"/>
                  </a:cubicBezTo>
                  <a:lnTo>
                    <a:pt x="4417673" y="1944442"/>
                  </a:lnTo>
                  <a:cubicBezTo>
                    <a:pt x="4417673" y="1951297"/>
                    <a:pt x="4414950" y="1957872"/>
                    <a:pt x="4410103" y="1962719"/>
                  </a:cubicBezTo>
                  <a:cubicBezTo>
                    <a:pt x="4405255" y="1967566"/>
                    <a:pt x="4398681" y="1970289"/>
                    <a:pt x="4391826" y="1970289"/>
                  </a:cubicBezTo>
                  <a:lnTo>
                    <a:pt x="25847" y="1970289"/>
                  </a:lnTo>
                  <a:cubicBezTo>
                    <a:pt x="11572" y="1970289"/>
                    <a:pt x="0" y="1958717"/>
                    <a:pt x="0" y="1944442"/>
                  </a:cubicBezTo>
                  <a:lnTo>
                    <a:pt x="0" y="25847"/>
                  </a:lnTo>
                  <a:cubicBezTo>
                    <a:pt x="0" y="18992"/>
                    <a:pt x="2723" y="12418"/>
                    <a:pt x="7571" y="7571"/>
                  </a:cubicBezTo>
                  <a:cubicBezTo>
                    <a:pt x="12418" y="2723"/>
                    <a:pt x="18992" y="0"/>
                    <a:pt x="25847" y="0"/>
                  </a:cubicBezTo>
                  <a:close/>
                </a:path>
              </a:pathLst>
            </a:custGeom>
            <a:gradFill rotWithShape="true">
              <a:gsLst>
                <a:gs pos="0">
                  <a:srgbClr val="000000">
                    <a:alpha val="78000"/>
                  </a:srgbClr>
                </a:gs>
                <a:gs pos="100000">
                  <a:srgbClr val="DDDDDD">
                    <a:alpha val="14820"/>
                  </a:srgbClr>
                </a:gs>
              </a:gsLst>
              <a:lin ang="2700000"/>
            </a:gradFill>
          </p:spPr>
        </p:sp>
        <p:sp>
          <p:nvSpPr>
            <p:cNvPr name="TextBox 4" id="4"/>
            <p:cNvSpPr txBox="true"/>
            <p:nvPr/>
          </p:nvSpPr>
          <p:spPr>
            <a:xfrm>
              <a:off x="0" y="-66675"/>
              <a:ext cx="4417673" cy="2036964"/>
            </a:xfrm>
            <a:prstGeom prst="rect">
              <a:avLst/>
            </a:prstGeom>
          </p:spPr>
          <p:txBody>
            <a:bodyPr anchor="ctr" rtlCol="false" tIns="50800" lIns="50800" bIns="50800" rIns="50800"/>
            <a:lstStyle/>
            <a:p>
              <a:pPr algn="ctr">
                <a:lnSpc>
                  <a:spcPts val="3151"/>
                </a:lnSpc>
              </a:pPr>
            </a:p>
          </p:txBody>
        </p:sp>
      </p:grpSp>
      <p:grpSp>
        <p:nvGrpSpPr>
          <p:cNvPr name="Group 5" id="5"/>
          <p:cNvGrpSpPr/>
          <p:nvPr/>
        </p:nvGrpSpPr>
        <p:grpSpPr>
          <a:xfrm rot="0">
            <a:off x="803986" y="1986280"/>
            <a:ext cx="16773352" cy="1500877"/>
            <a:chOff x="0" y="0"/>
            <a:chExt cx="4417673" cy="395293"/>
          </a:xfrm>
        </p:grpSpPr>
        <p:sp>
          <p:nvSpPr>
            <p:cNvPr name="Freeform 6" id="6"/>
            <p:cNvSpPr/>
            <p:nvPr/>
          </p:nvSpPr>
          <p:spPr>
            <a:xfrm flipH="false" flipV="false" rot="0">
              <a:off x="0" y="0"/>
              <a:ext cx="4417673" cy="395293"/>
            </a:xfrm>
            <a:custGeom>
              <a:avLst/>
              <a:gdLst/>
              <a:ahLst/>
              <a:cxnLst/>
              <a:rect r="r" b="b" t="t" l="l"/>
              <a:pathLst>
                <a:path h="395293" w="4417673">
                  <a:moveTo>
                    <a:pt x="25847" y="0"/>
                  </a:moveTo>
                  <a:lnTo>
                    <a:pt x="4391826" y="0"/>
                  </a:lnTo>
                  <a:cubicBezTo>
                    <a:pt x="4406101" y="0"/>
                    <a:pt x="4417673" y="11572"/>
                    <a:pt x="4417673" y="25847"/>
                  </a:cubicBezTo>
                  <a:lnTo>
                    <a:pt x="4417673" y="369445"/>
                  </a:lnTo>
                  <a:cubicBezTo>
                    <a:pt x="4417673" y="383720"/>
                    <a:pt x="4406101" y="395293"/>
                    <a:pt x="4391826" y="395293"/>
                  </a:cubicBezTo>
                  <a:lnTo>
                    <a:pt x="25847" y="395293"/>
                  </a:lnTo>
                  <a:cubicBezTo>
                    <a:pt x="18992" y="395293"/>
                    <a:pt x="12418" y="392569"/>
                    <a:pt x="7571" y="387722"/>
                  </a:cubicBezTo>
                  <a:cubicBezTo>
                    <a:pt x="2723" y="382875"/>
                    <a:pt x="0" y="376300"/>
                    <a:pt x="0" y="369445"/>
                  </a:cubicBezTo>
                  <a:lnTo>
                    <a:pt x="0" y="25847"/>
                  </a:lnTo>
                  <a:cubicBezTo>
                    <a:pt x="0" y="18992"/>
                    <a:pt x="2723" y="12418"/>
                    <a:pt x="7571" y="7571"/>
                  </a:cubicBezTo>
                  <a:cubicBezTo>
                    <a:pt x="12418" y="2723"/>
                    <a:pt x="18992" y="0"/>
                    <a:pt x="25847"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7" id="7"/>
            <p:cNvSpPr txBox="true"/>
            <p:nvPr/>
          </p:nvSpPr>
          <p:spPr>
            <a:xfrm>
              <a:off x="0" y="-66675"/>
              <a:ext cx="4417673" cy="461968"/>
            </a:xfrm>
            <a:prstGeom prst="rect">
              <a:avLst/>
            </a:prstGeom>
          </p:spPr>
          <p:txBody>
            <a:bodyPr anchor="ctr" rtlCol="false" tIns="50800" lIns="50800" bIns="50800" rIns="50800"/>
            <a:lstStyle/>
            <a:p>
              <a:pPr algn="ctr">
                <a:lnSpc>
                  <a:spcPts val="3151"/>
                </a:lnSpc>
              </a:pPr>
            </a:p>
          </p:txBody>
        </p:sp>
      </p:grpSp>
      <p:sp>
        <p:nvSpPr>
          <p:cNvPr name="Freeform 8" id="8"/>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028700" y="3796926"/>
            <a:ext cx="4005094" cy="639210"/>
            <a:chOff x="0" y="0"/>
            <a:chExt cx="1054840" cy="168352"/>
          </a:xfrm>
        </p:grpSpPr>
        <p:sp>
          <p:nvSpPr>
            <p:cNvPr name="Freeform 10" id="10"/>
            <p:cNvSpPr/>
            <p:nvPr/>
          </p:nvSpPr>
          <p:spPr>
            <a:xfrm flipH="false" flipV="false" rot="0">
              <a:off x="0" y="0"/>
              <a:ext cx="1054840" cy="168352"/>
            </a:xfrm>
            <a:custGeom>
              <a:avLst/>
              <a:gdLst/>
              <a:ahLst/>
              <a:cxnLst/>
              <a:rect r="r" b="b" t="t" l="l"/>
              <a:pathLst>
                <a:path h="168352" w="1054840">
                  <a:moveTo>
                    <a:pt x="84176" y="0"/>
                  </a:moveTo>
                  <a:lnTo>
                    <a:pt x="970664" y="0"/>
                  </a:lnTo>
                  <a:cubicBezTo>
                    <a:pt x="992989" y="0"/>
                    <a:pt x="1014399" y="8868"/>
                    <a:pt x="1030185" y="24655"/>
                  </a:cubicBezTo>
                  <a:cubicBezTo>
                    <a:pt x="1045971" y="40441"/>
                    <a:pt x="1054840" y="61851"/>
                    <a:pt x="1054840" y="84176"/>
                  </a:cubicBezTo>
                  <a:lnTo>
                    <a:pt x="1054840" y="84176"/>
                  </a:lnTo>
                  <a:cubicBezTo>
                    <a:pt x="1054840" y="106501"/>
                    <a:pt x="1045971" y="127911"/>
                    <a:pt x="1030185" y="143697"/>
                  </a:cubicBezTo>
                  <a:cubicBezTo>
                    <a:pt x="1014399" y="159483"/>
                    <a:pt x="992989" y="168352"/>
                    <a:pt x="970664" y="168352"/>
                  </a:cubicBezTo>
                  <a:lnTo>
                    <a:pt x="84176" y="168352"/>
                  </a:lnTo>
                  <a:cubicBezTo>
                    <a:pt x="61851" y="168352"/>
                    <a:pt x="40441" y="159483"/>
                    <a:pt x="24655" y="143697"/>
                  </a:cubicBezTo>
                  <a:cubicBezTo>
                    <a:pt x="8868" y="127911"/>
                    <a:pt x="0" y="106501"/>
                    <a:pt x="0" y="84176"/>
                  </a:cubicBezTo>
                  <a:lnTo>
                    <a:pt x="0" y="84176"/>
                  </a:lnTo>
                  <a:cubicBezTo>
                    <a:pt x="0" y="61851"/>
                    <a:pt x="8868" y="40441"/>
                    <a:pt x="24655" y="24655"/>
                  </a:cubicBezTo>
                  <a:cubicBezTo>
                    <a:pt x="40441" y="8868"/>
                    <a:pt x="61851" y="0"/>
                    <a:pt x="84176" y="0"/>
                  </a:cubicBezTo>
                  <a:close/>
                </a:path>
              </a:pathLst>
            </a:custGeom>
            <a:solidFill>
              <a:srgbClr val="000000">
                <a:alpha val="0"/>
              </a:srgbClr>
            </a:solidFill>
            <a:ln w="38100" cap="rnd">
              <a:solidFill>
                <a:srgbClr val="FFFFFF"/>
              </a:solidFill>
              <a:prstDash val="solid"/>
              <a:round/>
            </a:ln>
          </p:spPr>
        </p:sp>
        <p:sp>
          <p:nvSpPr>
            <p:cNvPr name="TextBox 11" id="11"/>
            <p:cNvSpPr txBox="true"/>
            <p:nvPr/>
          </p:nvSpPr>
          <p:spPr>
            <a:xfrm>
              <a:off x="0" y="-66675"/>
              <a:ext cx="1054840" cy="235027"/>
            </a:xfrm>
            <a:prstGeom prst="rect">
              <a:avLst/>
            </a:prstGeom>
          </p:spPr>
          <p:txBody>
            <a:bodyPr anchor="ctr" rtlCol="false" tIns="50800" lIns="50800" bIns="50800" rIns="50800"/>
            <a:lstStyle/>
            <a:p>
              <a:pPr algn="ctr">
                <a:lnSpc>
                  <a:spcPts val="3151"/>
                </a:lnSpc>
              </a:pPr>
            </a:p>
          </p:txBody>
        </p:sp>
      </p:grpSp>
      <p:sp>
        <p:nvSpPr>
          <p:cNvPr name="Freeform 12" id="12"/>
          <p:cNvSpPr/>
          <p:nvPr/>
        </p:nvSpPr>
        <p:spPr>
          <a:xfrm flipH="false" flipV="false" rot="0">
            <a:off x="1253414" y="4742014"/>
            <a:ext cx="5716976" cy="4311162"/>
          </a:xfrm>
          <a:custGeom>
            <a:avLst/>
            <a:gdLst/>
            <a:ahLst/>
            <a:cxnLst/>
            <a:rect r="r" b="b" t="t" l="l"/>
            <a:pathLst>
              <a:path h="4311162" w="5716976">
                <a:moveTo>
                  <a:pt x="0" y="0"/>
                </a:moveTo>
                <a:lnTo>
                  <a:pt x="5716976" y="0"/>
                </a:lnTo>
                <a:lnTo>
                  <a:pt x="5716976" y="4311162"/>
                </a:lnTo>
                <a:lnTo>
                  <a:pt x="0" y="4311162"/>
                </a:lnTo>
                <a:lnTo>
                  <a:pt x="0" y="0"/>
                </a:lnTo>
                <a:close/>
              </a:path>
            </a:pathLst>
          </a:custGeom>
          <a:blipFill>
            <a:blip r:embed="rId4"/>
            <a:stretch>
              <a:fillRect l="0" t="0" r="0" b="0"/>
            </a:stretch>
          </a:blipFill>
          <a:ln cap="sq">
            <a:noFill/>
            <a:prstDash val="solid"/>
            <a:miter/>
          </a:ln>
        </p:spPr>
      </p:sp>
      <p:sp>
        <p:nvSpPr>
          <p:cNvPr name="TextBox 13" id="13"/>
          <p:cNvSpPr txBox="true"/>
          <p:nvPr/>
        </p:nvSpPr>
        <p:spPr>
          <a:xfrm rot="0">
            <a:off x="9144000" y="841660"/>
            <a:ext cx="1662550"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Home</a:t>
            </a:r>
          </a:p>
        </p:txBody>
      </p:sp>
      <p:sp>
        <p:nvSpPr>
          <p:cNvPr name="TextBox 14" id="14"/>
          <p:cNvSpPr txBox="true"/>
          <p:nvPr/>
        </p:nvSpPr>
        <p:spPr>
          <a:xfrm rot="0">
            <a:off x="11408122" y="843874"/>
            <a:ext cx="1907082" cy="409541"/>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About</a:t>
            </a:r>
          </a:p>
        </p:txBody>
      </p:sp>
      <p:sp>
        <p:nvSpPr>
          <p:cNvPr name="TextBox 15" id="15"/>
          <p:cNvSpPr txBox="true"/>
          <p:nvPr/>
        </p:nvSpPr>
        <p:spPr>
          <a:xfrm rot="0">
            <a:off x="13726729" y="819695"/>
            <a:ext cx="1916881" cy="409541"/>
          </a:xfrm>
          <a:prstGeom prst="rect">
            <a:avLst/>
          </a:prstGeom>
        </p:spPr>
        <p:txBody>
          <a:bodyPr anchor="t" rtlCol="false" tIns="0" lIns="0" bIns="0" rIns="0">
            <a:spAutoFit/>
          </a:bodyPr>
          <a:lstStyle/>
          <a:p>
            <a:pPr algn="ctr" marL="0" indent="0" lvl="0">
              <a:lnSpc>
                <a:spcPts val="3151"/>
              </a:lnSpc>
              <a:spcBef>
                <a:spcPct val="0"/>
              </a:spcBef>
            </a:pPr>
            <a:r>
              <a:rPr lang="en-US" b="true" sz="2251">
                <a:solidFill>
                  <a:srgbClr val="FFFFFF"/>
                </a:solidFill>
                <a:latin typeface="Poppins Bold"/>
                <a:ea typeface="Poppins Bold"/>
                <a:cs typeface="Poppins Bold"/>
                <a:sym typeface="Poppins Bold"/>
              </a:rPr>
              <a:t>Content</a:t>
            </a:r>
          </a:p>
        </p:txBody>
      </p:sp>
      <p:sp>
        <p:nvSpPr>
          <p:cNvPr name="TextBox 16" id="16"/>
          <p:cNvSpPr txBox="true"/>
          <p:nvPr/>
        </p:nvSpPr>
        <p:spPr>
          <a:xfrm rot="0">
            <a:off x="15034325" y="841660"/>
            <a:ext cx="2224975"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Others</a:t>
            </a:r>
          </a:p>
        </p:txBody>
      </p:sp>
      <p:sp>
        <p:nvSpPr>
          <p:cNvPr name="TextBox 17" id="17"/>
          <p:cNvSpPr txBox="true"/>
          <p:nvPr/>
        </p:nvSpPr>
        <p:spPr>
          <a:xfrm rot="0">
            <a:off x="1363845" y="2255079"/>
            <a:ext cx="11611050" cy="877553"/>
          </a:xfrm>
          <a:prstGeom prst="rect">
            <a:avLst/>
          </a:prstGeom>
        </p:spPr>
        <p:txBody>
          <a:bodyPr anchor="t" rtlCol="false" tIns="0" lIns="0" bIns="0" rIns="0">
            <a:spAutoFit/>
          </a:bodyPr>
          <a:lstStyle/>
          <a:p>
            <a:pPr algn="l">
              <a:lnSpc>
                <a:spcPts val="7283"/>
              </a:lnSpc>
            </a:pPr>
            <a:r>
              <a:rPr lang="en-US" sz="5202" spc="-228">
                <a:solidFill>
                  <a:srgbClr val="FFFFFF"/>
                </a:solidFill>
                <a:latin typeface="Open Sauce"/>
                <a:ea typeface="Open Sauce"/>
                <a:cs typeface="Open Sauce"/>
                <a:sym typeface="Open Sauce"/>
              </a:rPr>
              <a:t>Data Analysis: Age Distribution</a:t>
            </a:r>
          </a:p>
        </p:txBody>
      </p:sp>
      <p:sp>
        <p:nvSpPr>
          <p:cNvPr name="TextBox 18" id="18"/>
          <p:cNvSpPr txBox="true"/>
          <p:nvPr/>
        </p:nvSpPr>
        <p:spPr>
          <a:xfrm rot="0">
            <a:off x="1363845" y="758572"/>
            <a:ext cx="2979060" cy="494847"/>
          </a:xfrm>
          <a:prstGeom prst="rect">
            <a:avLst/>
          </a:prstGeom>
        </p:spPr>
        <p:txBody>
          <a:bodyPr anchor="t" rtlCol="false" tIns="0" lIns="0" bIns="0" rIns="0">
            <a:spAutoFit/>
          </a:bodyPr>
          <a:lstStyle/>
          <a:p>
            <a:pPr algn="l">
              <a:lnSpc>
                <a:spcPts val="3762"/>
              </a:lnSpc>
              <a:spcBef>
                <a:spcPct val="0"/>
              </a:spcBef>
            </a:pPr>
            <a:r>
              <a:rPr lang="en-US" b="true" sz="2687" spc="-120">
                <a:solidFill>
                  <a:srgbClr val="FFFFFF"/>
                </a:solidFill>
                <a:latin typeface="Telegraf Bold"/>
                <a:ea typeface="Telegraf Bold"/>
                <a:cs typeface="Telegraf Bold"/>
                <a:sym typeface="Telegraf Bold"/>
              </a:rPr>
              <a:t>Portfolio</a:t>
            </a:r>
          </a:p>
        </p:txBody>
      </p:sp>
      <p:sp>
        <p:nvSpPr>
          <p:cNvPr name="TextBox 19" id="19"/>
          <p:cNvSpPr txBox="true"/>
          <p:nvPr/>
        </p:nvSpPr>
        <p:spPr>
          <a:xfrm rot="0">
            <a:off x="1325057" y="3862528"/>
            <a:ext cx="3434939" cy="879486"/>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sns.histplot(df['age'])</a:t>
            </a:r>
          </a:p>
          <a:p>
            <a:pPr algn="ctr">
              <a:lnSpc>
                <a:spcPts val="3499"/>
              </a:lnSpc>
            </a:pPr>
          </a:p>
        </p:txBody>
      </p:sp>
      <p:sp>
        <p:nvSpPr>
          <p:cNvPr name="TextBox 20" id="20"/>
          <p:cNvSpPr txBox="true"/>
          <p:nvPr/>
        </p:nvSpPr>
        <p:spPr>
          <a:xfrm rot="0">
            <a:off x="7734562" y="5986359"/>
            <a:ext cx="8182329" cy="1755797"/>
          </a:xfrm>
          <a:prstGeom prst="rect">
            <a:avLst/>
          </a:prstGeom>
        </p:spPr>
        <p:txBody>
          <a:bodyPr anchor="t" rtlCol="false" tIns="0" lIns="0" bIns="0" rIns="0">
            <a:spAutoFit/>
          </a:bodyPr>
          <a:lstStyle/>
          <a:p>
            <a:pPr algn="just">
              <a:lnSpc>
                <a:spcPts val="3499"/>
              </a:lnSpc>
            </a:pPr>
            <a:r>
              <a:rPr lang="en-US" sz="2499">
                <a:solidFill>
                  <a:srgbClr val="FFFFFF"/>
                </a:solidFill>
                <a:latin typeface="Poppins"/>
                <a:ea typeface="Poppins"/>
                <a:cs typeface="Poppins"/>
                <a:sym typeface="Poppins"/>
              </a:rPr>
              <a:t>It can be seen from the histogram on the side, the highest age attribute distribution is at 55-60 years, then the lowest age distribution is in the age range of 29-30s.</a:t>
            </a:r>
          </a:p>
        </p:txBody>
      </p:sp>
      <p:grpSp>
        <p:nvGrpSpPr>
          <p:cNvPr name="Group 21" id="21"/>
          <p:cNvGrpSpPr/>
          <p:nvPr/>
        </p:nvGrpSpPr>
        <p:grpSpPr>
          <a:xfrm rot="0">
            <a:off x="7469868" y="5617542"/>
            <a:ext cx="8932563" cy="2490111"/>
            <a:chOff x="0" y="0"/>
            <a:chExt cx="2352609" cy="655832"/>
          </a:xfrm>
        </p:grpSpPr>
        <p:sp>
          <p:nvSpPr>
            <p:cNvPr name="Freeform 22" id="22"/>
            <p:cNvSpPr/>
            <p:nvPr/>
          </p:nvSpPr>
          <p:spPr>
            <a:xfrm flipH="false" flipV="false" rot="0">
              <a:off x="0" y="0"/>
              <a:ext cx="2352609" cy="655832"/>
            </a:xfrm>
            <a:custGeom>
              <a:avLst/>
              <a:gdLst/>
              <a:ahLst/>
              <a:cxnLst/>
              <a:rect r="r" b="b" t="t" l="l"/>
              <a:pathLst>
                <a:path h="655832" w="2352609">
                  <a:moveTo>
                    <a:pt x="44202" y="0"/>
                  </a:moveTo>
                  <a:lnTo>
                    <a:pt x="2308407" y="0"/>
                  </a:lnTo>
                  <a:cubicBezTo>
                    <a:pt x="2332819" y="0"/>
                    <a:pt x="2352609" y="19790"/>
                    <a:pt x="2352609" y="44202"/>
                  </a:cubicBezTo>
                  <a:lnTo>
                    <a:pt x="2352609" y="611630"/>
                  </a:lnTo>
                  <a:cubicBezTo>
                    <a:pt x="2352609" y="636042"/>
                    <a:pt x="2332819" y="655832"/>
                    <a:pt x="2308407" y="655832"/>
                  </a:cubicBezTo>
                  <a:lnTo>
                    <a:pt x="44202" y="655832"/>
                  </a:lnTo>
                  <a:cubicBezTo>
                    <a:pt x="32479" y="655832"/>
                    <a:pt x="21236" y="651175"/>
                    <a:pt x="12946" y="642885"/>
                  </a:cubicBezTo>
                  <a:cubicBezTo>
                    <a:pt x="4657" y="634596"/>
                    <a:pt x="0" y="623353"/>
                    <a:pt x="0" y="611630"/>
                  </a:cubicBezTo>
                  <a:lnTo>
                    <a:pt x="0" y="44202"/>
                  </a:lnTo>
                  <a:cubicBezTo>
                    <a:pt x="0" y="19790"/>
                    <a:pt x="19790" y="0"/>
                    <a:pt x="44202" y="0"/>
                  </a:cubicBezTo>
                  <a:close/>
                </a:path>
              </a:pathLst>
            </a:custGeom>
            <a:solidFill>
              <a:srgbClr val="000000">
                <a:alpha val="0"/>
              </a:srgbClr>
            </a:solidFill>
            <a:ln w="38100" cap="rnd">
              <a:solidFill>
                <a:srgbClr val="FFFFFF"/>
              </a:solidFill>
              <a:prstDash val="solid"/>
              <a:round/>
            </a:ln>
          </p:spPr>
        </p:sp>
        <p:sp>
          <p:nvSpPr>
            <p:cNvPr name="TextBox 23" id="23"/>
            <p:cNvSpPr txBox="true"/>
            <p:nvPr/>
          </p:nvSpPr>
          <p:spPr>
            <a:xfrm>
              <a:off x="0" y="-66675"/>
              <a:ext cx="2352609" cy="722507"/>
            </a:xfrm>
            <a:prstGeom prst="rect">
              <a:avLst/>
            </a:prstGeom>
          </p:spPr>
          <p:txBody>
            <a:bodyPr anchor="ctr" rtlCol="false" tIns="50800" lIns="50800" bIns="50800" rIns="50800"/>
            <a:lstStyle/>
            <a:p>
              <a:pPr algn="ctr">
                <a:lnSpc>
                  <a:spcPts val="3151"/>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DAGYNnZY2V0</dc:identifier>
  <dcterms:modified xsi:type="dcterms:W3CDTF">2011-08-01T06:04:30Z</dcterms:modified>
  <cp:revision>1</cp:revision>
  <dc:title>Black Modern Gradient Programmer Presentation</dc:title>
</cp:coreProperties>
</file>