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71" r:id="rId3"/>
    <p:sldId id="268" r:id="rId4"/>
    <p:sldId id="269" r:id="rId5"/>
    <p:sldId id="270" r:id="rId6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 autoAdjust="0"/>
    <p:restoredTop sz="94648"/>
  </p:normalViewPr>
  <p:slideViewPr>
    <p:cSldViewPr snapToGrid="0" snapToObjects="1">
      <p:cViewPr>
        <p:scale>
          <a:sx n="127" d="100"/>
          <a:sy n="127" d="100"/>
        </p:scale>
        <p:origin x="-56" y="144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30.01.22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6:45:11.1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0 628 24575,'0'-22'0,"0"-2"0,7-6 0,1 1 0,7 0 0,6-1 0,2 1 0,-1 0 0,6-1 0,-12 1 0,12 6 0,-5-5 0,-2 14 0,6-13 0,-14 14 0,14-8 0,-6 8 0,2-8 0,5 5 0,-5-5 0,-2 8 0,18-3 0,-23 4 0,23-4 0,-18 3 0,8-1 0,0-1 0,-8 7 0,6-5 0,-14 6 0,14 0 0,-14 2 0,6 0 0,-8 4 0,-1-4 0,1 5 0,8 0 0,-6 0 0,6 0 0,-8 0 0,7 0 0,-5 0 0,14 0 0,-14 0 0,14 0 0,-14 0 0,14 0 0,-14 0 0,14 7 0,-14-1 0,6 7 0,0-1 0,-6-1 0,6 2 0,-9-3 0,1 1 0,0 0 0,-1-1 0,1 1 0,0 0 0,-1-1 0,9 9 0,-6-6 0,6 6 0,-6 0 0,-2-6 0,9 8 0,-7-10 0,8 9 0,-2-5 0,-4 4 0,12-4 0,-6 4 0,8-3 0,1 5 0,-1 1 0,12 4 0,-8 4 0,20-2 0,-22-1 0,22 1 0,-22 1 0,22 8 0,-21-14 0,21 12 0,-21-18 0,10 8 0,-13-10 0,0-1 0,-8-1 0,6 2 0,-14-4 0,14 3 0,-5-1 0,-1 0 0,6 1 0,-6-8 0,8 7 0,-8-6 0,6 0 0,-6 5 0,9-4 0,-9 0 0,6 5 0,-14-11 0,6 4 0,0-6 0,-6 0 0,14 0 0,-14 0 0,14 0 0,-14 0 0,6 0 0,-1 0 0,4 0 0,-1 0 0,6 0 0,-6 0 0,0 0 0,6 0 0,-6 0 0,0 0 0,6 0 0,-14-5 0,14 4 0,-6-10 0,0 9 0,7-11 0,-7 5 0,8 0 0,0-5 0,0 11 0,-8-9 0,6 3 0,-5 2 0,-1-5 0,6 10 0,-6-11 0,0 11 0,-2-11 0,-8 11 0,-1-8 0,1 7 0,0-2 0,-1 4 0,1-5 0,0 4 0,-1-9 0,1 9 0,0-8 0,-1 7 0,1-7 0,0 8 0,-2-4 0,2 0 0,-2 4 0,-7-4 0,-8 5 0,1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6:45:13.5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24575,'21'0'0,"13"0"0,-1 0 0,19 0 0,-19 0 0,35 0 0,-20 0 0,12 0 0,8 10 0,-20 1 0,23 9 0,-15-1 0,-12-2 0,9 1 0,-21-3 0,9 2 0,-11-3 0,-1 1 0,-8-7 0,6 5 0,-14-11 0,6 9 0,-1-10 0,-5 4 0,6-5 0,-9 0 0,1 4 0,0-2 0,-1 2 0,1-4 0,-1 0 0,-5 4 0,-1 0 0,-4 3 0,0 1 0,-4 0 0,-1-3 0,-5 3 0,-1-6 0,1 7 0,-1-3 0,0 5 0,-8 1 0,7-1 0,-15 3 0,6-1 0,-1 0 0,-5 1 0,14-3 0,-14 4 0,15-4 0,-7 1 0,8-1 0,0-5 0,1 3 0,-9-1 0,6 3 0,-6-3 0,8 1 0,1-3 0,-1 5 0,0-1 0,1 1 0,-1 0 0,0-1 0,1 1 0,-1 0 0,5-1 0,-3-4 0,3 4 0,0-4 0,-4 4 0,5-4 0,-1 3 0,-4-7 0,9 7 0,-8-3 0,7 4 0,-7-5 0,8 4 0,-9-8 0,4 4 0,0 0 0,-3 0 0,4 5 0,-1 1 0,-2-2 0,7 0 0,-7-4 0,7 3 0,-9-7 0,9 7 0,-9-7 0,9 7 0,-3-3 0,-1 1 0,4 3 0,-8-5 0,8 5 0,-6-4 0,6 2 0,-3-2 0,-1 0 0,4 2 0,-4-2 0,2 3 0,2 1 0,-7-5 0,6 4 0,-2-3 0,-1-1 0,4 0 0,-4-4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30.01.22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6706139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19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Enter date also using menu item “Header and Footer” </a:t>
            </a:r>
            <a:endParaRPr lang="de-DE" dirty="0"/>
          </a:p>
        </p:txBody>
      </p:sp>
      <p:sp>
        <p:nvSpPr>
          <p:cNvPr id="20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Sebastian Scholl</a:t>
            </a:r>
            <a:endParaRPr lang="de-DE" dirty="0"/>
          </a:p>
        </p:txBody>
      </p:sp>
      <p:sp>
        <p:nvSpPr>
          <p:cNvPr id="13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670613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Enter date also using menu item “Header and Footer” 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/>
              <a:t>Sebastian Scholl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1" y="6533924"/>
            <a:ext cx="679590" cy="781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7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de-DE" dirty="0"/>
              <a:t>36 x 9,7 cm, optimal 200 dpi</a:t>
            </a:r>
          </a:p>
          <a:p>
            <a:endParaRPr lang="de-DE" dirty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882819" marR="0" indent="0" algn="l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0" y="6035161"/>
            <a:ext cx="2568027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65513B0-E1BB-4A62-9316-A30BE588DB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80588" y="6782073"/>
            <a:ext cx="6302637" cy="218863"/>
          </a:xfrm>
        </p:spPr>
        <p:txBody>
          <a:bodyPr/>
          <a:lstStyle/>
          <a:p>
            <a:r>
              <a:rPr lang="en-US"/>
              <a:t>Sebastian Scholl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C3FEB8C-4CF0-463B-964F-4735B13C02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7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1" y="715716"/>
            <a:ext cx="610968" cy="614116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900194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5" y="7010554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/>
              <a:t>Enter date also using menu item “Header and Footer”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2073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Sebastian Scholl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715717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‹Nº›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 bwMode="auto">
          <a:xfrm>
            <a:off x="880588" y="715716"/>
            <a:ext cx="1186885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21" descr="TU-Graz-logo-RGB-echte-Farbwer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17" y="150773"/>
            <a:ext cx="1226426" cy="4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9" r:id="rId9"/>
  </p:sldLayoutIdLst>
  <p:hf hdr="0" dt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ensorflow.org/datasets/catalog/kmnist" TargetMode="External"/><Relationship Id="rId4" Type="http://schemas.openxmlformats.org/officeDocument/2006/relationships/hyperlink" Target="https://laptrinhx.com/denoising-autoencoders-with-keras-tensorflow-and-deep-learning-4086106458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customXml" Target="../ink/ink2.xml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Reconstruction Autoencoder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00EC7-F447-4732-AD9F-C74A01C0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9" y="3865598"/>
            <a:ext cx="8659375" cy="2056961"/>
          </a:xfrm>
        </p:spPr>
        <p:txBody>
          <a:bodyPr/>
          <a:lstStyle/>
          <a:p>
            <a:r>
              <a:rPr lang="en-GB" dirty="0"/>
              <a:t>Sebastian Scholl</a:t>
            </a:r>
          </a:p>
          <a:p>
            <a:r>
              <a:rPr lang="de-AT" dirty="0"/>
              <a:t>Clemens Berger</a:t>
            </a:r>
          </a:p>
          <a:p>
            <a:r>
              <a:rPr lang="de-AT" dirty="0"/>
              <a:t>Philipp </a:t>
            </a:r>
            <a:r>
              <a:rPr lang="de-AT" dirty="0" err="1"/>
              <a:t>Temmel</a:t>
            </a:r>
            <a:endParaRPr lang="de-AT" dirty="0"/>
          </a:p>
          <a:p>
            <a:endParaRPr lang="de-AT" dirty="0"/>
          </a:p>
          <a:p>
            <a:r>
              <a:rPr lang="de-AT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9033D1-8C2D-475D-A75E-A35EE858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8" y="6855770"/>
            <a:ext cx="11715625" cy="218863"/>
          </a:xfrm>
        </p:spPr>
        <p:txBody>
          <a:bodyPr/>
          <a:lstStyle/>
          <a:p>
            <a:r>
              <a:rPr lang="de-AT" dirty="0"/>
              <a:t>Group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705371-FEAB-4791-B163-0E346B918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2647B-F676-45A7-B71D-53D40390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pic>
        <p:nvPicPr>
          <p:cNvPr id="1028" name="Picture 4" descr="Denoising autoencoders with Keras, TensorFlow, and Deep Learning | LaptrinhX">
            <a:extLst>
              <a:ext uri="{FF2B5EF4-FFF2-40B4-BE49-F238E27FC236}">
                <a16:creationId xmlns:a16="http://schemas.microsoft.com/office/drawing/2014/main" id="{F2DDECE4-1580-496A-B9BF-B07A7C47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0" y="2214977"/>
            <a:ext cx="5310313" cy="35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isierung">
            <a:extLst>
              <a:ext uri="{FF2B5EF4-FFF2-40B4-BE49-F238E27FC236}">
                <a16:creationId xmlns:a16="http://schemas.microsoft.com/office/drawing/2014/main" id="{4D1AB096-84A3-4FD3-8B88-93206080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78" y="2214977"/>
            <a:ext cx="4148375" cy="41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DD46E3-2C75-4A24-9532-72CA7C3E28F7}"/>
              </a:ext>
            </a:extLst>
          </p:cNvPr>
          <p:cNvSpPr txBox="1"/>
          <p:nvPr/>
        </p:nvSpPr>
        <p:spPr>
          <a:xfrm>
            <a:off x="1759094" y="1427220"/>
            <a:ext cx="35150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2400" dirty="0" err="1"/>
              <a:t>What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an </a:t>
            </a:r>
            <a:r>
              <a:rPr lang="de-AT" sz="2400" dirty="0" err="1"/>
              <a:t>autoencoder</a:t>
            </a:r>
            <a:r>
              <a:rPr lang="de-AT" sz="2400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DC084C-673C-4B4D-8855-E62F495956F1}"/>
              </a:ext>
            </a:extLst>
          </p:cNvPr>
          <p:cNvSpPr txBox="1"/>
          <p:nvPr/>
        </p:nvSpPr>
        <p:spPr>
          <a:xfrm>
            <a:off x="6738400" y="966679"/>
            <a:ext cx="5493225" cy="150810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2400" dirty="0"/>
              <a:t>Training </a:t>
            </a:r>
            <a:r>
              <a:rPr lang="de-AT" sz="2400" dirty="0" err="1"/>
              <a:t>with</a:t>
            </a:r>
            <a:r>
              <a:rPr lang="de-AT" sz="2400" dirty="0"/>
              <a:t> </a:t>
            </a:r>
            <a:r>
              <a:rPr lang="de-AT" sz="2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Kuzushiji</a:t>
            </a:r>
            <a:r>
              <a:rPr lang="de-AT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-MNIST </a:t>
            </a:r>
            <a:r>
              <a:rPr lang="de-AT" sz="2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dataset</a:t>
            </a:r>
            <a:r>
              <a:rPr lang="de-AT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:</a:t>
            </a:r>
          </a:p>
          <a:p>
            <a:endParaRPr lang="de-AT" sz="8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de-AT" sz="20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28x28 </a:t>
            </a:r>
            <a:r>
              <a:rPr lang="de-AT" sz="20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grayscale</a:t>
            </a:r>
            <a:r>
              <a:rPr lang="de-AT" sz="20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de-AT" sz="20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pixels</a:t>
            </a:r>
            <a:endParaRPr lang="de-AT" sz="20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202124"/>
                </a:solidFill>
                <a:latin typeface="Roboto" panose="020B0604020202020204" pitchFamily="2" charset="0"/>
              </a:rPr>
              <a:t>70.000 </a:t>
            </a:r>
            <a:r>
              <a:rPr lang="de-AT" sz="2000" dirty="0" err="1">
                <a:solidFill>
                  <a:srgbClr val="202124"/>
                </a:solidFill>
                <a:latin typeface="Roboto" panose="020B0604020202020204" pitchFamily="2" charset="0"/>
              </a:rPr>
              <a:t>samples</a:t>
            </a:r>
            <a:endParaRPr lang="de-AT" sz="2000" dirty="0">
              <a:solidFill>
                <a:srgbClr val="202124"/>
              </a:solidFill>
              <a:latin typeface="Roboto" panose="020B0604020202020204" pitchFamily="2" charset="0"/>
            </a:endParaRP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de-AT" sz="20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10 different </a:t>
            </a:r>
            <a:r>
              <a:rPr lang="de-AT" sz="20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classes</a:t>
            </a:r>
            <a:endParaRPr lang="de-AT" sz="20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A96007-1FC4-4EE5-BCAF-C6EE4B3A465E}"/>
              </a:ext>
            </a:extLst>
          </p:cNvPr>
          <p:cNvSpPr txBox="1"/>
          <p:nvPr/>
        </p:nvSpPr>
        <p:spPr>
          <a:xfrm>
            <a:off x="1521646" y="5888933"/>
            <a:ext cx="4441371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700" dirty="0">
                <a:hlinkClick r:id="rId4"/>
              </a:rPr>
              <a:t>https://laptrinhx.com/denoising-autoencoders-with-keras-tensorflow-and-deep-learning-4086106458/</a:t>
            </a:r>
            <a:endParaRPr lang="de-AT" sz="700" dirty="0"/>
          </a:p>
          <a:p>
            <a:endParaRPr lang="de-AT" sz="7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E1C085-15D3-47D5-A0DC-9ECEC05EEADB}"/>
              </a:ext>
            </a:extLst>
          </p:cNvPr>
          <p:cNvSpPr txBox="1"/>
          <p:nvPr/>
        </p:nvSpPr>
        <p:spPr>
          <a:xfrm>
            <a:off x="8395925" y="6148466"/>
            <a:ext cx="2178174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700" dirty="0">
                <a:hlinkClick r:id="rId5"/>
              </a:rPr>
              <a:t>https://www.tensorflow.org/datasets/catalog/kmnist</a:t>
            </a:r>
            <a:endParaRPr lang="de-AT" sz="700" dirty="0"/>
          </a:p>
        </p:txBody>
      </p:sp>
    </p:spTree>
    <p:extLst>
      <p:ext uri="{BB962C8B-B14F-4D97-AF65-F5344CB8AC3E}">
        <p14:creationId xmlns:p14="http://schemas.microsoft.com/office/powerpoint/2010/main" val="2202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BB329-6264-418B-BD51-23946E7B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88" y="1057618"/>
            <a:ext cx="4341407" cy="5582227"/>
          </a:xfrm>
        </p:spPr>
        <p:txBody>
          <a:bodyPr/>
          <a:lstStyle/>
          <a:p>
            <a:r>
              <a:rPr lang="en-GB" dirty="0"/>
              <a:t>Perturbations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black squares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brightness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flipping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gaussian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7FC84-BEF1-4ECD-A2E4-2195FD26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8" y="6855770"/>
            <a:ext cx="11715625" cy="218863"/>
          </a:xfrm>
        </p:spPr>
        <p:txBody>
          <a:bodyPr/>
          <a:lstStyle/>
          <a:p>
            <a:r>
              <a:rPr lang="de-AT" dirty="0"/>
              <a:t>Group 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E5DC4-3E9F-4068-BF7A-86702BF8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A1A320-6EFF-4B29-9ACF-1149C5476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Training &amp; model architectures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E99A89B-1290-D84E-8C0B-A6939C697602}"/>
              </a:ext>
            </a:extLst>
          </p:cNvPr>
          <p:cNvSpPr txBox="1">
            <a:spLocks/>
          </p:cNvSpPr>
          <p:nvPr/>
        </p:nvSpPr>
        <p:spPr>
          <a:xfrm>
            <a:off x="4512819" y="1022775"/>
            <a:ext cx="4341407" cy="55822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4808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51" indent="-405051" algn="l" defTabSz="648081" rtl="0" eaLnBrk="1" latinLnBrk="0" hangingPunct="1">
              <a:spcBef>
                <a:spcPct val="20000"/>
              </a:spcBef>
              <a:buClr>
                <a:srgbClr val="F70146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93" indent="-380298" algn="l" defTabSz="648081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3738" indent="-382548" algn="l" defTabSz="648081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Wingdings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2" indent="0" algn="l" defTabSz="648081" rtl="0" eaLnBrk="1" latinLnBrk="0" hangingPunct="1">
              <a:spcBef>
                <a:spcPct val="20000"/>
              </a:spcBef>
              <a:buFont typeface="Lucida Grande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446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527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608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689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19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vertical layer stacks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regularizations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BC0A0A1-4D4A-7549-AD23-6D5795C78054}"/>
              </a:ext>
            </a:extLst>
          </p:cNvPr>
          <p:cNvSpPr txBox="1">
            <a:spLocks/>
          </p:cNvSpPr>
          <p:nvPr/>
        </p:nvSpPr>
        <p:spPr>
          <a:xfrm>
            <a:off x="8425306" y="1057618"/>
            <a:ext cx="4341407" cy="55822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4808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51" indent="-405051" algn="l" defTabSz="648081" rtl="0" eaLnBrk="1" latinLnBrk="0" hangingPunct="1">
              <a:spcBef>
                <a:spcPct val="20000"/>
              </a:spcBef>
              <a:buClr>
                <a:srgbClr val="F70146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93" indent="-380298" algn="l" defTabSz="648081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3738" indent="-382548" algn="l" defTabSz="648081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Wingdings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2" indent="0" algn="l" defTabSz="648081" rtl="0" eaLnBrk="1" latinLnBrk="0" hangingPunct="1">
              <a:spcBef>
                <a:spcPct val="20000"/>
              </a:spcBef>
              <a:buFont typeface="Lucida Grande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446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527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608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689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Key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”deeper” is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latent space dimensions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7B5C94F-D298-E44E-B5D1-3E0DCA65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5" y="4511452"/>
            <a:ext cx="2281716" cy="171128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AE1B52C-D301-3842-8C6F-902F1E15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7" y="4551474"/>
            <a:ext cx="2281716" cy="171128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353C203-2927-B640-99E7-A6FB80E77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283" y="4546295"/>
            <a:ext cx="2281716" cy="171128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1B446B0-3671-A94F-9AC8-98700707D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84" y="2800165"/>
            <a:ext cx="2281715" cy="171128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E76A6E63-CCAB-D14D-A882-539285F47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519" y="2800165"/>
            <a:ext cx="2199364" cy="164952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A56F3F3-E52E-AE4A-B087-3B62A5836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040" y="4542713"/>
            <a:ext cx="2281715" cy="171128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BA603A5-191D-E14A-8FC8-564E6F9948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3849" y="4546295"/>
            <a:ext cx="2281715" cy="1711286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D436555A-14C5-DA4D-A9EE-8AC9614D1DDC}"/>
              </a:ext>
            </a:extLst>
          </p:cNvPr>
          <p:cNvGrpSpPr/>
          <p:nvPr/>
        </p:nvGrpSpPr>
        <p:grpSpPr>
          <a:xfrm>
            <a:off x="3093258" y="5134170"/>
            <a:ext cx="1395720" cy="468720"/>
            <a:chOff x="3093258" y="5134170"/>
            <a:chExt cx="139572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C836066-0F93-1D49-B964-D2AA9835ED19}"/>
                    </a:ext>
                  </a:extLst>
                </p14:cNvPr>
                <p14:cNvContentPartPr/>
                <p14:nvPr/>
              </p14:nvContentPartPr>
              <p14:xfrm>
                <a:off x="3093258" y="5134170"/>
                <a:ext cx="1166400" cy="3268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C836066-0F93-1D49-B964-D2AA9835ED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5258" y="5116170"/>
                  <a:ext cx="1202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FDAFE98-4070-B542-B370-E43E05EE23D8}"/>
                    </a:ext>
                  </a:extLst>
                </p14:cNvPr>
                <p14:cNvContentPartPr/>
                <p14:nvPr/>
              </p14:nvContentPartPr>
              <p14:xfrm>
                <a:off x="4120338" y="5300130"/>
                <a:ext cx="368640" cy="3027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FDAFE98-4070-B542-B370-E43E05EE23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2338" y="5282130"/>
                  <a:ext cx="404280" cy="33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19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88AE2-F581-421E-8122-8D747FCF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18" y="4772771"/>
            <a:ext cx="4572000" cy="1738562"/>
          </a:xfrm>
        </p:spPr>
        <p:txBody>
          <a:bodyPr/>
          <a:lstStyle/>
          <a:p>
            <a:r>
              <a:rPr lang="de-AT" dirty="0"/>
              <a:t>Training </a:t>
            </a:r>
            <a:r>
              <a:rPr lang="de-AT" dirty="0" err="1"/>
              <a:t>loss</a:t>
            </a:r>
            <a:r>
              <a:rPr lang="de-AT" dirty="0"/>
              <a:t>: 0.0717</a:t>
            </a:r>
            <a:endParaRPr lang="en-GB" dirty="0"/>
          </a:p>
          <a:p>
            <a:r>
              <a:rPr lang="de-AT" dirty="0"/>
              <a:t>Validation </a:t>
            </a:r>
            <a:r>
              <a:rPr lang="de-AT" dirty="0" err="1"/>
              <a:t>loss</a:t>
            </a:r>
            <a:r>
              <a:rPr lang="de-AT" dirty="0"/>
              <a:t>: 0.0756 </a:t>
            </a:r>
            <a:endParaRPr lang="en-GB" dirty="0"/>
          </a:p>
          <a:p>
            <a:r>
              <a:rPr lang="en-GB" dirty="0"/>
              <a:t>Training time: 2-3 hours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58FCD3-06F5-43A3-B6C8-ECB6E7F0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8" y="6855770"/>
            <a:ext cx="11715625" cy="218863"/>
          </a:xfrm>
        </p:spPr>
        <p:txBody>
          <a:bodyPr/>
          <a:lstStyle/>
          <a:p>
            <a:r>
              <a:rPr lang="de-AT" dirty="0"/>
              <a:t>Group 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096BF8-A54B-45CE-8686-A7D5292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A23800A-545F-4A74-A4FA-428FFB8FE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4B6CA6-712D-4CD0-8DA1-F81AFE0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30" y="1477016"/>
            <a:ext cx="3850499" cy="2944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1402F46-3E28-4BAE-959E-0C754458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2" y="963300"/>
            <a:ext cx="3673943" cy="16370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35FE1A0-913E-4717-BD1E-4CCD01C27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82" y="2909638"/>
            <a:ext cx="3673943" cy="168787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BB9375D-9F0B-439F-9E38-783C1D7BB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81" y="4772771"/>
            <a:ext cx="3673943" cy="173856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333D3D6-65C7-47D7-98DB-FACA0216D11F}"/>
              </a:ext>
            </a:extLst>
          </p:cNvPr>
          <p:cNvSpPr txBox="1"/>
          <p:nvPr/>
        </p:nvSpPr>
        <p:spPr>
          <a:xfrm>
            <a:off x="10992897" y="1556140"/>
            <a:ext cx="1341073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/>
              <a:t>Best loss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F4D82C-5D1F-4304-AF2C-C657DCDD2D57}"/>
              </a:ext>
            </a:extLst>
          </p:cNvPr>
          <p:cNvSpPr txBox="1"/>
          <p:nvPr/>
        </p:nvSpPr>
        <p:spPr>
          <a:xfrm>
            <a:off x="10763310" y="3518515"/>
            <a:ext cx="1867691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/>
              <a:t>Average loss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4EEAF7-46BC-45A5-AADF-7A10CA89E654}"/>
              </a:ext>
            </a:extLst>
          </p:cNvPr>
          <p:cNvSpPr txBox="1"/>
          <p:nvPr/>
        </p:nvSpPr>
        <p:spPr>
          <a:xfrm>
            <a:off x="10901910" y="5411219"/>
            <a:ext cx="1523046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/>
              <a:t>Worst loss</a:t>
            </a:r>
          </a:p>
        </p:txBody>
      </p:sp>
    </p:spTree>
    <p:extLst>
      <p:ext uri="{BB962C8B-B14F-4D97-AF65-F5344CB8AC3E}">
        <p14:creationId xmlns:p14="http://schemas.microsoft.com/office/powerpoint/2010/main" val="5059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80560" y="900360"/>
            <a:ext cx="1187676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880560" y="6856380"/>
            <a:ext cx="11714400" cy="21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10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0" y="715680"/>
            <a:ext cx="609840" cy="61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0" rIns="0" bIns="64800" anchor="ctr"/>
          <a:lstStyle/>
          <a:p>
            <a:pPr algn="ctr">
              <a:lnSpc>
                <a:spcPct val="100000"/>
              </a:lnSpc>
            </a:pPr>
            <a:fld id="{FD520D46-DA13-456B-942B-DB594F745DFF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80560" y="349920"/>
            <a:ext cx="10186560" cy="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TextShape 5"/>
          <p:cNvSpPr txBox="1"/>
          <p:nvPr/>
        </p:nvSpPr>
        <p:spPr>
          <a:xfrm>
            <a:off x="640080" y="292608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114</Words>
  <Application>Microsoft Macintosh PowerPoint</Application>
  <PresentationFormat>Personalizado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Lucida Grande</vt:lpstr>
      <vt:lpstr>Roboto</vt:lpstr>
      <vt:lpstr>Wingdings</vt:lpstr>
      <vt:lpstr>TU Graz Standard</vt:lpstr>
      <vt:lpstr>Reconstruction Autoencoder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Neutrale TU Graz-Standardpräsentation 16:9</dc:title>
  <dc:subject/>
  <dc:creator>cd@tugraz.at</dc:creator>
  <cp:keywords/>
  <dc:description/>
  <cp:lastModifiedBy>Philipp Temmel</cp:lastModifiedBy>
  <cp:revision>90</cp:revision>
  <dcterms:created xsi:type="dcterms:W3CDTF">2015-08-27T14:41:22Z</dcterms:created>
  <dcterms:modified xsi:type="dcterms:W3CDTF">2022-01-30T16:45:30Z</dcterms:modified>
  <cp:category/>
</cp:coreProperties>
</file>