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321" r:id="rId2"/>
    <p:sldId id="322" r:id="rId3"/>
    <p:sldId id="323" r:id="rId4"/>
    <p:sldId id="324" r:id="rId5"/>
    <p:sldId id="275" r:id="rId6"/>
    <p:sldId id="325" r:id="rId7"/>
    <p:sldId id="326" r:id="rId8"/>
    <p:sldId id="327" r:id="rId9"/>
    <p:sldId id="328" r:id="rId10"/>
    <p:sldId id="330" r:id="rId11"/>
    <p:sldId id="32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336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                       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51756-F633-45C8-93F7-F1C410F4E713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0EAF-0104-4BAA-B21F-18C5817403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14924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4C36-70E9-4673-85D8-D8924B2CA973}" type="datetime1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Introduction to DSD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A489-9A43-4BC7-8A85-77654D8696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94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B71-80CD-4C76-B081-D86ED15B72DE}" type="datetime1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Introduction to DSD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A489-9A43-4BC7-8A85-77654D8696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0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A295-AEBF-4555-86D6-7C5C55B925A7}" type="datetime1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Introduction to DSD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A489-9A43-4BC7-8A85-77654D8696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70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EE2A-7CF8-413D-AB37-7C07902D2ED3}" type="datetime1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Introduction to DSD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A489-9A43-4BC7-8A85-77654D8696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18E5-4351-40C5-BF39-8C24E61A6153}" type="datetime1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Introduction to DSD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A489-9A43-4BC7-8A85-77654D8696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0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8847-4AED-49E9-8475-60D8CF5CC948}" type="datetime1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Introduction to DSD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A489-9A43-4BC7-8A85-77654D8696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8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502F-FD71-4FF1-8957-F98761570D51}" type="datetime1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Introduction to DSD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A489-9A43-4BC7-8A85-77654D86963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9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72FF-CEF6-4697-B0DF-9A7D9D98970B}" type="datetime1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Introduction to DSD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A489-9A43-4BC7-8A85-77654D86963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0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77EC-9EA4-40D5-98E4-435CD5E9C806}" type="datetime1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Introduction to DSD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A489-9A43-4BC7-8A85-77654D8696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43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AA2A-4576-4109-BB52-0BCAEBC66FF8}" type="datetime1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Introduction to DSD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A489-9A43-4BC7-8A85-77654D8696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5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C0AAA-4ACD-445A-9913-B9158639E9C5}" type="datetime1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Introduction to DSD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A489-9A43-4BC7-8A85-77654D8696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15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4191613-AB90-4E13-BE9A-547016F60A08}" type="datetime1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Introduction to DSD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3A489-9A43-4BC7-8A85-77654D8696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7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3F8BB19-1698-4E64-B592-240FF7969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Introduction to DSD Project</a:t>
            </a:r>
            <a:br>
              <a:rPr lang="en-US" altLang="zh-CN" dirty="0"/>
            </a:br>
            <a:r>
              <a:rPr lang="en-US" altLang="zh-CN" dirty="0"/>
              <a:t>--Computer Aided Scoliosis Diagnosis System</a:t>
            </a:r>
            <a:endParaRPr 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242B8E95-F417-44EA-A47B-5EFCB70711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Rui ZHANG</a:t>
            </a:r>
          </a:p>
          <a:p>
            <a:r>
              <a:rPr lang="en-US" dirty="0"/>
              <a:t>CCST, Jilin University</a:t>
            </a:r>
          </a:p>
          <a:p>
            <a:r>
              <a:rPr lang="en-US" dirty="0"/>
              <a:t>Email: </a:t>
            </a:r>
            <a:r>
              <a:rPr lang="en-US" dirty="0" err="1"/>
              <a:t>ruiATjluDOTeduDOTcn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0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B9036-6210-45A7-9D91-7BD94596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modules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594E9-74FE-4155-9393-FCB7ABB6F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Communication</a:t>
            </a:r>
          </a:p>
          <a:p>
            <a:r>
              <a:rPr lang="en-US" dirty="0"/>
              <a:t>Client </a:t>
            </a:r>
          </a:p>
          <a:p>
            <a:pPr lvl="1"/>
            <a:r>
              <a:rPr lang="en-US" dirty="0"/>
              <a:t>Android</a:t>
            </a:r>
          </a:p>
          <a:p>
            <a:pPr lvl="1"/>
            <a:r>
              <a:rPr lang="en-US" dirty="0"/>
              <a:t>iOS</a:t>
            </a:r>
          </a:p>
          <a:p>
            <a:pPr lvl="1"/>
            <a:r>
              <a:rPr lang="en-US" dirty="0"/>
              <a:t>WeChat applet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94E45-D9CE-4096-99FD-09951AAB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EE2A-7CF8-413D-AB37-7C07902D2ED3}" type="datetime1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14BB6-C037-48E2-B11B-C4593E03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Introduction to DSD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AC192-B525-4AE7-88E3-804DCFDB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A489-9A43-4BC7-8A85-77654D86963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660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37E3305A-1C0F-4AE6-B7A3-CA889B0C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Thanks for your attention!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DD09CAC-822B-4D2D-AFB6-4C756284A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62BD5E-45B9-4633-BF86-20439089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EE2A-7CF8-413D-AB37-7C07902D2ED3}" type="datetime1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0775E-6C0C-47BA-8A33-17C94FCCA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Introduction to DSD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576B1F-0AFB-4A60-A155-579F7B12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A489-9A43-4BC7-8A85-77654D86963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51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C39FC-8761-44B4-A1F9-D0B2150C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57401-0BD1-4B63-8524-FE3073C39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Myself</a:t>
            </a:r>
          </a:p>
          <a:p>
            <a:pPr lvl="1"/>
            <a:r>
              <a:rPr lang="en-US" dirty="0"/>
              <a:t>CCST, Jilin University</a:t>
            </a:r>
          </a:p>
          <a:p>
            <a:pPr lvl="1"/>
            <a:r>
              <a:rPr lang="en-US" dirty="0"/>
              <a:t>My research and teaching</a:t>
            </a:r>
          </a:p>
          <a:p>
            <a:r>
              <a:rPr lang="en-US" dirty="0"/>
              <a:t>DSD JLU-UTAD</a:t>
            </a:r>
          </a:p>
          <a:p>
            <a:pPr lvl="1"/>
            <a:r>
              <a:rPr lang="en-US" dirty="0"/>
              <a:t>History</a:t>
            </a:r>
          </a:p>
          <a:p>
            <a:pPr lvl="1"/>
            <a:r>
              <a:rPr lang="en-US" dirty="0"/>
              <a:t>This cycle</a:t>
            </a:r>
          </a:p>
          <a:p>
            <a:r>
              <a:rPr lang="en-US" dirty="0"/>
              <a:t>Project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Possible modules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5D9F83-E1BD-4B8A-84EB-CE48102F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Introduction to DSD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1A0591-F033-4CC8-AB7A-85AE2FBF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A489-9A43-4BC7-8A85-77654D869637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4B14A1-93A4-4919-9C89-B5F823953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077" r="93692">
                        <a14:foregroundMark x1="7692" y1="29333" x2="26615" y2="38000"/>
                        <a14:foregroundMark x1="28923" y1="21333" x2="28923" y2="21333"/>
                        <a14:foregroundMark x1="26923" y1="19111" x2="26000" y2="22889"/>
                        <a14:foregroundMark x1="26615" y1="22889" x2="26615" y2="22889"/>
                        <a14:foregroundMark x1="39231" y1="23111" x2="38462" y2="25111"/>
                        <a14:foregroundMark x1="42154" y1="13778" x2="45538" y2="12889"/>
                        <a14:foregroundMark x1="50769" y1="19333" x2="50769" y2="19333"/>
                        <a14:foregroundMark x1="50308" y1="23333" x2="50308" y2="23333"/>
                        <a14:foregroundMark x1="49231" y1="24889" x2="49231" y2="24889"/>
                        <a14:foregroundMark x1="50615" y1="27778" x2="50615" y2="27778"/>
                        <a14:foregroundMark x1="43846" y1="28889" x2="45077" y2="40222"/>
                        <a14:foregroundMark x1="50000" y1="37556" x2="50000" y2="37556"/>
                        <a14:foregroundMark x1="3077" y1="32000" x2="3077" y2="32000"/>
                        <a14:foregroundMark x1="30991" y1="62000" x2="30308" y2="73556"/>
                        <a14:foregroundMark x1="31017" y1="61556" x2="30991" y2="62000"/>
                        <a14:foregroundMark x1="31385" y1="55333" x2="31017" y2="61556"/>
                        <a14:foregroundMark x1="30308" y1="73556" x2="30923" y2="76000"/>
                        <a14:foregroundMark x1="38308" y1="65111" x2="38308" y2="65111"/>
                        <a14:foregroundMark x1="40308" y1="44000" x2="40308" y2="44000"/>
                        <a14:foregroundMark x1="89692" y1="38667" x2="89692" y2="38667"/>
                        <a14:foregroundMark x1="91692" y1="30444" x2="91692" y2="30444"/>
                        <a14:foregroundMark x1="69846" y1="15778" x2="69846" y2="15778"/>
                        <a14:foregroundMark x1="49077" y1="22889" x2="49077" y2="22889"/>
                        <a14:foregroundMark x1="83231" y1="64667" x2="85077" y2="78667"/>
                        <a14:foregroundMark x1="92615" y1="74222" x2="92615" y2="74222"/>
                        <a14:foregroundMark x1="83231" y1="71556" x2="82615" y2="71556"/>
                        <a14:foregroundMark x1="81692" y1="70222" x2="81692" y2="70222"/>
                        <a14:foregroundMark x1="92923" y1="38667" x2="92923" y2="38667"/>
                        <a14:foregroundMark x1="93692" y1="30444" x2="93692" y2="30444"/>
                        <a14:backgroundMark x1="30769" y1="62000" x2="30769" y2="62000"/>
                        <a14:backgroundMark x1="30769" y1="61556" x2="30769" y2="61556"/>
                        <a14:backgroundMark x1="31077" y1="61556" x2="31077" y2="61556"/>
                        <a14:backgroundMark x1="30923" y1="61556" x2="30923" y2="61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5936" y="1650953"/>
            <a:ext cx="4960557" cy="3434231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245EFD-35B4-46A3-B8B7-BEB7B445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A0C1-2BEF-49B6-B80C-3765A4DAFFEE}" type="datetime1">
              <a:rPr lang="zh-CN" altLang="en-US" smtClean="0"/>
              <a:t>2021/3/19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53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75BBD-E2FB-48C5-BC37-90D2FBE3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Rui ZHANG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5EEF7-3961-4349-B1B4-B3D2122A9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 Professor, Jilin University</a:t>
            </a:r>
          </a:p>
          <a:p>
            <a:r>
              <a:rPr lang="en-US" dirty="0"/>
              <a:t>PhD of Univ. of Trento, Italy</a:t>
            </a:r>
          </a:p>
          <a:p>
            <a:r>
              <a:rPr lang="en-US" dirty="0"/>
              <a:t>Teaching in</a:t>
            </a:r>
          </a:p>
          <a:p>
            <a:pPr lvl="1"/>
            <a:r>
              <a:rPr lang="en-US" dirty="0"/>
              <a:t>‘Compiler Theory’</a:t>
            </a:r>
          </a:p>
          <a:p>
            <a:pPr lvl="1"/>
            <a:r>
              <a:rPr lang="en-US" dirty="0"/>
              <a:t>‘Distributed Software Development’</a:t>
            </a:r>
          </a:p>
          <a:p>
            <a:pPr lvl="1"/>
            <a:r>
              <a:rPr lang="en-US" dirty="0"/>
              <a:t>‘Knowledge and Data Integration’</a:t>
            </a:r>
          </a:p>
          <a:p>
            <a:r>
              <a:rPr lang="en-US" dirty="0"/>
              <a:t>Research on </a:t>
            </a:r>
          </a:p>
          <a:p>
            <a:pPr lvl="1"/>
            <a:r>
              <a:rPr lang="en-US" dirty="0"/>
              <a:t>Knowledge Representation and Evolution</a:t>
            </a:r>
          </a:p>
          <a:p>
            <a:pPr lvl="1"/>
            <a:r>
              <a:rPr lang="en-US" dirty="0"/>
              <a:t>Data integration and analysis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826312-8AC8-434A-9D0D-9D495D21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Introduction to DSD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8A87C6-5EF7-47CD-9553-0FD53752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A489-9A43-4BC7-8A85-77654D869637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E9A676-67AF-4FEF-938D-62D854591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681" y="1196752"/>
            <a:ext cx="2009775" cy="1714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AD2CD6-79E2-46C5-9549-411C4A429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06" y="3231481"/>
            <a:ext cx="3105150" cy="14287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375B057-3187-4870-8510-89241AFF0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00" y="1484784"/>
            <a:ext cx="1333500" cy="14287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07535F6-D762-4AAA-BB65-F97771C3B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955506"/>
            <a:ext cx="2015764" cy="142289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90810BF-F42E-493C-861F-286D910EEC3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1" r="13235"/>
          <a:stretch/>
        </p:blipFill>
        <p:spPr>
          <a:xfrm>
            <a:off x="2483308" y="4949649"/>
            <a:ext cx="2160240" cy="142874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8F2DFB6-F5C0-4F54-82E0-CB8799AF7A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42" y="4945186"/>
            <a:ext cx="2055812" cy="143614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81D951F-3928-4EE0-891E-373A406F01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954" y="4945186"/>
            <a:ext cx="1976041" cy="1436142"/>
          </a:xfrm>
          <a:prstGeom prst="rect">
            <a:avLst/>
          </a:prstGeom>
        </p:spPr>
      </p:pic>
      <p:sp>
        <p:nvSpPr>
          <p:cNvPr id="20" name="日期占位符 19">
            <a:extLst>
              <a:ext uri="{FF2B5EF4-FFF2-40B4-BE49-F238E27FC236}">
                <a16:creationId xmlns:a16="http://schemas.microsoft.com/office/drawing/2014/main" id="{7F70154F-FB70-492F-9672-CE63A634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6EBD-A99F-4DBE-B8D3-485F2B21337B}" type="datetime1">
              <a:rPr lang="zh-CN" altLang="en-US" smtClean="0"/>
              <a:t>2021/3/19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75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70AFE-9151-4918-84F6-28DB661C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B3AA8-5D6D-47C4-BFC4-0DC9847E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Founded by David Weiss and Ying JIN between ISU and JLU in 2000’s.</a:t>
            </a:r>
          </a:p>
          <a:p>
            <a:r>
              <a:rPr lang="en-US" dirty="0"/>
              <a:t>Partner schools: UO, UMKTT, PKU, UB, NUC, UTAD, UTN…</a:t>
            </a:r>
          </a:p>
          <a:p>
            <a:r>
              <a:rPr lang="en-US" dirty="0"/>
              <a:t>Project pool: PDA, </a:t>
            </a:r>
            <a:r>
              <a:rPr lang="en-US" dirty="0" err="1"/>
              <a:t>FaceRec</a:t>
            </a:r>
            <a:r>
              <a:rPr lang="en-US" dirty="0"/>
              <a:t>, </a:t>
            </a:r>
            <a:r>
              <a:rPr lang="en-US" dirty="0" err="1"/>
              <a:t>Intelight</a:t>
            </a:r>
            <a:r>
              <a:rPr lang="en-US" dirty="0"/>
              <a:t>, </a:t>
            </a:r>
            <a:r>
              <a:rPr lang="en-US" dirty="0" err="1"/>
              <a:t>IndoorLoc</a:t>
            </a:r>
            <a:r>
              <a:rPr lang="en-US" dirty="0"/>
              <a:t>, x-</a:t>
            </a:r>
            <a:r>
              <a:rPr lang="en-US" dirty="0" err="1"/>
              <a:t>diagno</a:t>
            </a:r>
            <a:r>
              <a:rPr lang="en-US" dirty="0"/>
              <a:t>…</a:t>
            </a:r>
          </a:p>
          <a:p>
            <a:r>
              <a:rPr lang="en-US" dirty="0"/>
              <a:t>Goal: a platform for cross-continent software development</a:t>
            </a:r>
          </a:p>
          <a:p>
            <a:r>
              <a:rPr lang="en-US" dirty="0"/>
              <a:t>Methodology: team-based project accomplishment</a:t>
            </a:r>
          </a:p>
          <a:p>
            <a:r>
              <a:rPr lang="en-US" altLang="zh-CN" dirty="0"/>
              <a:t>Tools: IM(</a:t>
            </a:r>
            <a:r>
              <a:rPr lang="en-US" altLang="zh-CN" dirty="0" err="1"/>
              <a:t>wechat</a:t>
            </a:r>
            <a:r>
              <a:rPr lang="en-US" altLang="zh-CN" dirty="0"/>
              <a:t>, etc.), </a:t>
            </a:r>
            <a:r>
              <a:rPr lang="en-US" altLang="zh-CN" dirty="0" err="1"/>
              <a:t>github</a:t>
            </a:r>
            <a:r>
              <a:rPr lang="en-US" altLang="zh-CN" dirty="0"/>
              <a:t>, email, M$-doc</a:t>
            </a:r>
            <a:endParaRPr lang="en-US" dirty="0"/>
          </a:p>
          <a:p>
            <a:r>
              <a:rPr lang="en-US" dirty="0"/>
              <a:t>Spirit: teamwork and cross-culture collaboration</a:t>
            </a:r>
          </a:p>
          <a:p>
            <a:endParaRPr lang="en-US" dirty="0"/>
          </a:p>
          <a:p>
            <a:r>
              <a:rPr lang="en-US" dirty="0"/>
              <a:t>Anything else…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CC4CBE-8884-432F-B267-E4A85F9C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Introduction to DSD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60D85A-D2BD-4247-A974-28D4292A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A489-9A43-4BC7-8A85-77654D869637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9745BA-F6EB-409B-9903-D2FE52439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089" y="92870"/>
            <a:ext cx="1171575" cy="16478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67DB85-4100-460A-9C87-7CADF8CC9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664" y="92869"/>
            <a:ext cx="1295491" cy="164782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749FF22-2402-4DE5-95EE-7ECEF68094D3}"/>
              </a:ext>
            </a:extLst>
          </p:cNvPr>
          <p:cNvSpPr/>
          <p:nvPr/>
        </p:nvSpPr>
        <p:spPr>
          <a:xfrm>
            <a:off x="4006373" y="1876106"/>
            <a:ext cx="925667" cy="2567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1E117445-9978-457F-ACF1-FF60248D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5F8E-7AF6-4B7B-B6C4-AEDC7FD8D027}" type="datetime1">
              <a:rPr lang="zh-CN" altLang="en-US" smtClean="0"/>
              <a:t>2021/3/19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2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D92E9-473D-4BCC-99F6-50C5B25E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Previous DSD in JLU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6AE9FDB-86C5-43E0-81A0-3B50238B9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24" b="17701"/>
          <a:stretch/>
        </p:blipFill>
        <p:spPr>
          <a:xfrm>
            <a:off x="395536" y="1852718"/>
            <a:ext cx="3913273" cy="17509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9679C2-890C-48F0-9BBD-98E72FE2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Introduction to DSD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5CDC7F-DB7C-4DC9-9126-AB6A5679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0C043F7-A623-4E71-9940-E1DA2BA4A6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1" b="23167"/>
          <a:stretch/>
        </p:blipFill>
        <p:spPr>
          <a:xfrm>
            <a:off x="4499208" y="2616425"/>
            <a:ext cx="3815991" cy="16251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44F5FAF-5A22-4773-AABF-E2DD580317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77" y="4346097"/>
            <a:ext cx="2616665" cy="19584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8842DA1-2727-4C79-86E0-69915C5506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58" y="4346096"/>
            <a:ext cx="2623085" cy="1963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840316B-4514-438C-A3B8-456F0A29B7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253" y="4341291"/>
            <a:ext cx="2623085" cy="1963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日期占位符 7">
            <a:extLst>
              <a:ext uri="{FF2B5EF4-FFF2-40B4-BE49-F238E27FC236}">
                <a16:creationId xmlns:a16="http://schemas.microsoft.com/office/drawing/2014/main" id="{B40DA706-0AA5-4978-9B4B-3E7A6512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D2FD-3005-4897-AABE-1F7E0393C7D0}" type="datetime1">
              <a:rPr lang="zh-CN" altLang="en-US" smtClean="0"/>
              <a:t>2021/3/19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A5D1A79-27A8-41EB-B1FB-523C0E3953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767" y="204364"/>
            <a:ext cx="1739192" cy="25015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9C477A-08C2-4EA0-9FA4-D6A831CE69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0904" y="424556"/>
            <a:ext cx="1824477" cy="23563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6560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D392C-3524-4430-AA62-B10B41CC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cycle of DSD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67A67-99AE-42AD-AF98-06027CBA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27 Chinese undergraduates</a:t>
            </a:r>
          </a:p>
          <a:p>
            <a:pPr lvl="1"/>
            <a:r>
              <a:rPr lang="en-US" dirty="0"/>
              <a:t>TANG </a:t>
            </a:r>
            <a:r>
              <a:rPr lang="en-US" dirty="0" err="1"/>
              <a:t>Aoqing</a:t>
            </a:r>
            <a:endParaRPr lang="en-US" dirty="0"/>
          </a:p>
          <a:p>
            <a:r>
              <a:rPr lang="en-US" dirty="0"/>
              <a:t>20 Portuguese postgraduates</a:t>
            </a:r>
          </a:p>
          <a:p>
            <a:pPr lvl="1"/>
            <a:r>
              <a:rPr lang="en-US" dirty="0"/>
              <a:t>4+4+12</a:t>
            </a:r>
          </a:p>
          <a:p>
            <a:r>
              <a:rPr lang="en-US" dirty="0"/>
              <a:t>12 weeks</a:t>
            </a:r>
          </a:p>
          <a:p>
            <a:pPr lvl="1"/>
            <a:r>
              <a:rPr lang="en-US" dirty="0"/>
              <a:t>JLU: 1330-1510 </a:t>
            </a:r>
            <a:r>
              <a:rPr lang="en-US" altLang="zh-CN" dirty="0"/>
              <a:t>GMT+8 on</a:t>
            </a:r>
            <a:r>
              <a:rPr lang="zh-CN" altLang="en-US" dirty="0"/>
              <a:t> </a:t>
            </a:r>
            <a:r>
              <a:rPr lang="en-US" dirty="0"/>
              <a:t>Mon. &amp; Thur.</a:t>
            </a:r>
          </a:p>
          <a:p>
            <a:pPr lvl="1"/>
            <a:r>
              <a:rPr lang="en-US" dirty="0"/>
              <a:t>UTAD: 1400-? GMT on Fri.</a:t>
            </a:r>
          </a:p>
          <a:p>
            <a:r>
              <a:rPr lang="en-US" dirty="0"/>
              <a:t>Team</a:t>
            </a:r>
          </a:p>
          <a:p>
            <a:pPr lvl="1"/>
            <a:r>
              <a:rPr lang="en-US" dirty="0"/>
              <a:t>&lt;7 students per team</a:t>
            </a:r>
          </a:p>
          <a:p>
            <a:pPr lvl="1"/>
            <a:r>
              <a:rPr lang="en-US" dirty="0"/>
              <a:t>At least 2 from other university</a:t>
            </a:r>
          </a:p>
          <a:p>
            <a:r>
              <a:rPr lang="en-US" dirty="0"/>
              <a:t>Project</a:t>
            </a:r>
          </a:p>
          <a:p>
            <a:pPr lvl="1"/>
            <a:r>
              <a:rPr lang="en-US" dirty="0"/>
              <a:t>X-ray based scoliosis diagnosis system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D72B84-6DF5-4AFB-9225-7F7562B0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Introduction to DSD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F6DA5F-2822-45F1-9BB8-C51A4BA9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A489-9A43-4BC7-8A85-77654D869637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7266903-AB76-4303-96F1-EDB9C327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E845-352B-497E-81E1-1C1B6FF8E09A}" type="datetime1">
              <a:rPr lang="zh-CN" altLang="en-US" smtClean="0"/>
              <a:t>2021/3/19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63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E6712-3D13-450A-971B-08B2BEBF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F8F73-6424-457B-93AA-D316EE434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Scoliosis is a sideways curve in your backbone (or spine). </a:t>
            </a:r>
          </a:p>
          <a:p>
            <a:r>
              <a:rPr lang="en-US" dirty="0"/>
              <a:t>The angle of the curve that measures more than 10 degrees on an X-ray is considered scoliosis. </a:t>
            </a:r>
          </a:p>
          <a:p>
            <a:r>
              <a:rPr lang="en-US" dirty="0"/>
              <a:t>In </a:t>
            </a:r>
            <a:r>
              <a:rPr lang="en-US" b="1" dirty="0">
                <a:solidFill>
                  <a:srgbClr val="FF0000"/>
                </a:solidFill>
              </a:rPr>
              <a:t>nonstructural</a:t>
            </a:r>
            <a:r>
              <a:rPr lang="en-US" dirty="0"/>
              <a:t> scoliosis, the spine works normally but looks curved. In </a:t>
            </a:r>
            <a:r>
              <a:rPr lang="en-US" b="1" dirty="0">
                <a:solidFill>
                  <a:srgbClr val="FF0000"/>
                </a:solidFill>
              </a:rPr>
              <a:t>structural</a:t>
            </a:r>
            <a:r>
              <a:rPr lang="en-US" dirty="0"/>
              <a:t> scoliosis, the curve of the spine is rigid and can’t be reversed.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3A4AE-13A2-4B16-AF0D-7C1B7E5A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EE2A-7CF8-413D-AB37-7C07902D2ED3}" type="datetime1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42BC6-37D5-4572-A452-419546605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Introduction to DSD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8E829E-51EF-46F3-8576-3E11106F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A489-9A43-4BC7-8A85-77654D869637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CE1AD6-D92D-45F3-B27C-9B2864DCBF8D}"/>
              </a:ext>
            </a:extLst>
          </p:cNvPr>
          <p:cNvSpPr/>
          <p:nvPr/>
        </p:nvSpPr>
        <p:spPr>
          <a:xfrm>
            <a:off x="5076056" y="6236692"/>
            <a:ext cx="35821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https://www.webmd.com/back-pain/causes-scoliosis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3C5FD86-D100-4705-9376-A9E9AE014E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17"/>
          <a:stretch/>
        </p:blipFill>
        <p:spPr>
          <a:xfrm>
            <a:off x="1711677" y="3868980"/>
            <a:ext cx="3366618" cy="250969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CC5A5B1-1723-4CAE-ADC9-5C71CB35FB41}"/>
              </a:ext>
            </a:extLst>
          </p:cNvPr>
          <p:cNvSpPr/>
          <p:nvPr/>
        </p:nvSpPr>
        <p:spPr>
          <a:xfrm rot="804711">
            <a:off x="4904256" y="4129343"/>
            <a:ext cx="31177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Teenagers</a:t>
            </a:r>
          </a:p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often</a:t>
            </a:r>
          </a:p>
        </p:txBody>
      </p:sp>
    </p:spTree>
    <p:extLst>
      <p:ext uri="{BB962C8B-B14F-4D97-AF65-F5344CB8AC3E}">
        <p14:creationId xmlns:p14="http://schemas.microsoft.com/office/powerpoint/2010/main" val="28400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561D4-8B62-492C-B863-814B9F07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Cobb Angle Calculation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90FE4-BF4F-4CAC-A87D-23B11CEE7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Ends decision</a:t>
            </a:r>
          </a:p>
          <a:p>
            <a:r>
              <a:rPr lang="en-US" dirty="0"/>
              <a:t>Edge line extension </a:t>
            </a:r>
          </a:p>
          <a:p>
            <a:r>
              <a:rPr lang="en-US" dirty="0"/>
              <a:t>Vertical line drawing</a:t>
            </a:r>
          </a:p>
          <a:p>
            <a:r>
              <a:rPr lang="en-US" dirty="0"/>
              <a:t>Angle measurement</a:t>
            </a:r>
          </a:p>
          <a:p>
            <a:r>
              <a:rPr lang="en-US" dirty="0"/>
              <a:t>Types of cobb:</a:t>
            </a:r>
          </a:p>
          <a:p>
            <a:pPr lvl="1"/>
            <a:r>
              <a:rPr lang="en-US" dirty="0"/>
              <a:t>&lt;=10°, negative</a:t>
            </a:r>
          </a:p>
          <a:p>
            <a:pPr lvl="1"/>
            <a:r>
              <a:rPr lang="en-US" dirty="0"/>
              <a:t>&gt;10°, positive</a:t>
            </a:r>
          </a:p>
          <a:p>
            <a:pPr lvl="1"/>
            <a:r>
              <a:rPr lang="en-US" dirty="0"/>
              <a:t>&gt;25°, brace treatment</a:t>
            </a:r>
          </a:p>
          <a:p>
            <a:pPr lvl="1"/>
            <a:r>
              <a:rPr lang="en-US" dirty="0"/>
              <a:t>&gt;40°, </a:t>
            </a:r>
            <a:r>
              <a:rPr lang="en-US" altLang="zh-CN" dirty="0"/>
              <a:t>surgical treatment</a:t>
            </a:r>
            <a:endParaRPr lang="en-US" dirty="0"/>
          </a:p>
          <a:p>
            <a:r>
              <a:rPr lang="en-US" altLang="zh-CN" dirty="0"/>
              <a:t>Error (instrumental)</a:t>
            </a:r>
          </a:p>
          <a:p>
            <a:pPr lvl="1"/>
            <a:r>
              <a:rPr lang="en-US" dirty="0"/>
              <a:t>3~5°</a:t>
            </a:r>
          </a:p>
          <a:p>
            <a:pPr lvl="1"/>
            <a:r>
              <a:rPr lang="en-US" dirty="0"/>
              <a:t>Reference to ongoing records</a:t>
            </a:r>
          </a:p>
          <a:p>
            <a:pPr lvl="1"/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8014C-3652-41E7-9D80-C869A505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EE2A-7CF8-413D-AB37-7C07902D2ED3}" type="datetime1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BDB83-B9E6-4199-B746-5F082126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Introduction to DSD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3E02D-383C-403B-9D30-E5C645C1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A489-9A43-4BC7-8A85-77654D869637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7" name="Picture 4" descr="Figure_4-24">
            <a:extLst>
              <a:ext uri="{FF2B5EF4-FFF2-40B4-BE49-F238E27FC236}">
                <a16:creationId xmlns:a16="http://schemas.microsoft.com/office/drawing/2014/main" id="{DAAD2A7A-5ED0-454B-97BE-017936A79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4663" y="1268760"/>
            <a:ext cx="4859337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943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3F454-94F7-4323-BFB0-AF0EA17F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about the system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6804C-68DF-4420-BBDC-79EAA06CF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  <a:p>
            <a:pPr lvl="1"/>
            <a:r>
              <a:rPr lang="en-US" dirty="0"/>
              <a:t>Doctor</a:t>
            </a:r>
          </a:p>
          <a:p>
            <a:pPr lvl="2"/>
            <a:r>
              <a:rPr lang="en-US" dirty="0"/>
              <a:t>Computer aided diagnosis</a:t>
            </a:r>
          </a:p>
          <a:p>
            <a:pPr lvl="2"/>
            <a:r>
              <a:rPr lang="en-US" dirty="0"/>
              <a:t>P-D relationship construction</a:t>
            </a:r>
          </a:p>
          <a:p>
            <a:pPr lvl="2"/>
            <a:r>
              <a:rPr lang="en-US" dirty="0"/>
              <a:t>Answer to patient</a:t>
            </a:r>
          </a:p>
          <a:p>
            <a:pPr lvl="1"/>
            <a:r>
              <a:rPr lang="en-US" dirty="0"/>
              <a:t>Patient</a:t>
            </a:r>
          </a:p>
          <a:p>
            <a:pPr lvl="2"/>
            <a:r>
              <a:rPr lang="en-US" dirty="0"/>
              <a:t>Early detection</a:t>
            </a:r>
          </a:p>
          <a:p>
            <a:pPr lvl="2"/>
            <a:r>
              <a:rPr lang="en-US" dirty="0"/>
              <a:t>Treatment progress monitor</a:t>
            </a:r>
          </a:p>
          <a:p>
            <a:pPr lvl="2"/>
            <a:r>
              <a:rPr lang="en-US" dirty="0"/>
              <a:t>Query to doctor</a:t>
            </a:r>
          </a:p>
          <a:p>
            <a:pPr lvl="1"/>
            <a:r>
              <a:rPr lang="en-US" dirty="0"/>
              <a:t>Admin</a:t>
            </a:r>
          </a:p>
          <a:p>
            <a:pPr lvl="2"/>
            <a:r>
              <a:rPr lang="en-US" dirty="0"/>
              <a:t>User management</a:t>
            </a:r>
          </a:p>
          <a:p>
            <a:pPr lvl="2"/>
            <a:r>
              <a:rPr lang="en-US" dirty="0"/>
              <a:t>Algorithm management</a:t>
            </a:r>
          </a:p>
          <a:p>
            <a:pPr lvl="2"/>
            <a:r>
              <a:rPr lang="en-US" dirty="0"/>
              <a:t>Treatment management</a:t>
            </a:r>
          </a:p>
          <a:p>
            <a:pPr lvl="2"/>
            <a:r>
              <a:rPr lang="en-US" dirty="0"/>
              <a:t>Recovery tracking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0774C-CC6D-48DA-AF08-FD5FF142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EE2A-7CF8-413D-AB37-7C07902D2ED3}" type="datetime1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6C82BC-AB2F-482F-B9AB-58FE7762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Introduction to DSD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19C38-2E4E-43FA-B3E8-B2DD369B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A489-9A43-4BC7-8A85-77654D869637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64648A-8F2A-4486-8177-FA0FB18ED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930" y="1828801"/>
            <a:ext cx="3636429" cy="4005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988385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3BA15930DCEC4B8AA05CB2E98AD2E0" ma:contentTypeVersion="8" ma:contentTypeDescription="Create a new document." ma:contentTypeScope="" ma:versionID="dcb69f717f589763d0098cf82d040b5f">
  <xsd:schema xmlns:xsd="http://www.w3.org/2001/XMLSchema" xmlns:xs="http://www.w3.org/2001/XMLSchema" xmlns:p="http://schemas.microsoft.com/office/2006/metadata/properties" xmlns:ns2="f21f36a1-f64c-483f-b05f-7dea6b9e9215" targetNamespace="http://schemas.microsoft.com/office/2006/metadata/properties" ma:root="true" ma:fieldsID="96ab75ccdc3a6d764652546d150c288c" ns2:_="">
    <xsd:import namespace="f21f36a1-f64c-483f-b05f-7dea6b9e92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1f36a1-f64c-483f-b05f-7dea6b9e92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AA6180-C9A6-4EDF-A4EB-CF0CDE64FB5A}"/>
</file>

<file path=customXml/itemProps2.xml><?xml version="1.0" encoding="utf-8"?>
<ds:datastoreItem xmlns:ds="http://schemas.openxmlformats.org/officeDocument/2006/customXml" ds:itemID="{7BDBA375-3B0B-45A7-A256-F0C1D1D9EC54}"/>
</file>

<file path=customXml/itemProps3.xml><?xml version="1.0" encoding="utf-8"?>
<ds:datastoreItem xmlns:ds="http://schemas.openxmlformats.org/officeDocument/2006/customXml" ds:itemID="{C3CCDEDF-FF07-4543-AE05-68DA2E0E8498}"/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4360</TotalTime>
  <Words>434</Words>
  <Application>Microsoft Office PowerPoint</Application>
  <PresentationFormat>全屏显示(4:3)</PresentationFormat>
  <Paragraphs>124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等线</vt:lpstr>
      <vt:lpstr>Calibri</vt:lpstr>
      <vt:lpstr>Calibri Light</vt:lpstr>
      <vt:lpstr>Wingdings 2</vt:lpstr>
      <vt:lpstr>HDOfficeLightV0</vt:lpstr>
      <vt:lpstr>Introduction to DSD Project --Computer Aided Scoliosis Diagnosis System</vt:lpstr>
      <vt:lpstr>Contents</vt:lpstr>
      <vt:lpstr>Rui ZHANG</vt:lpstr>
      <vt:lpstr>DSD</vt:lpstr>
      <vt:lpstr>About Previous DSD in JLU</vt:lpstr>
      <vt:lpstr>This cycle of DSD</vt:lpstr>
      <vt:lpstr>Project Background</vt:lpstr>
      <vt:lpstr>Classical Cobb Angle Calculation</vt:lpstr>
      <vt:lpstr>User stories about the system</vt:lpstr>
      <vt:lpstr>Possible modules</vt:lpstr>
      <vt:lpstr>Thanks for your attention!</vt:lpstr>
    </vt:vector>
  </TitlesOfParts>
  <Company>egg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周伟凌</dc:creator>
  <cp:lastModifiedBy>张睿</cp:lastModifiedBy>
  <cp:revision>130</cp:revision>
  <dcterms:created xsi:type="dcterms:W3CDTF">2013-09-24T21:07:27Z</dcterms:created>
  <dcterms:modified xsi:type="dcterms:W3CDTF">2021-03-19T06:02:16Z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0x010100B93BA15930DCEC4B8AA05CB2E98AD2E0</vt:lpwstr>
  </property>
</Properties>
</file>