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72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3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8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f92d3bdd6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f92d3bdd6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f92d3bdd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f92d3bdd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f92d3bdd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f92d3bdd6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f92d3bdd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f92d3bdd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f92d3bdd6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f92d3bdd6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f92d3bdd6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f92d3bdd6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f92d3bdd6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f92d3bdd6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f92d3bd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f92d3bd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f9367cef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f9367cef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f9367ce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f9367ce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f9367cefd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f9367cefd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f9367cef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f9367cef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f9367cef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1f9367cef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f9367cef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1f9367cef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f9367cefd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1f9367cefd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ITLE_AND_VERTICAL_TEXT" type="vertTitleAndTx">
  <p:cSld name="VERTICAL_TITLE_AND_VERTICAL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EXT" type="vertTx">
  <p:cSld name="VERTICAL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_WITH_CAPTION_TEXT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800" b="0" i="0" u="none" strike="noStrike" cap="none"/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 b="0" i="0" u="none" strike="noStrike" cap="none"/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000" b="0" i="0" u="none" strike="noStrike" cap="none"/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000" b="0" i="0" u="none" strike="noStrike" cap="none"/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000" b="0" i="0" u="none" strike="noStrike" cap="none"/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000" b="0" i="0" u="none" strike="noStrike" cap="none"/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000" b="0" i="0" u="none" strike="noStrike" cap="none"/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000" b="0" i="0" u="none" strike="noStrike" cap="none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2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_WITH_CAPTION_TEXT" type="objTx">
  <p:cSld name="OBJECT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32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2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_WITH_TEXT" type="twoTxTwoObj">
  <p:cSld name="TWO_OBJECTS_WITH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2400" b="1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2000" b="1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800" b="1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2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2400" b="1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2000" b="1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800" b="1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2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" type="twoObj">
  <p:cSld name="TWO_OBJECT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28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28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small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 type="obj">
  <p:cSld name="OBJEC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>
            <a:spLocks noGrp="1"/>
          </p:cNvSpPr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9</a:t>
            </a:r>
            <a:r>
              <a:rPr lang="en" dirty="0" smtClean="0"/>
              <a:t>-IBFE </a:t>
            </a:r>
            <a:r>
              <a:rPr lang="en" dirty="0"/>
              <a:t>with Advection and Diffusion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IBAMR boundary numbering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33"/>
          <p:cNvSpPr txBox="1">
            <a:spLocks noGrp="1"/>
          </p:cNvSpPr>
          <p:nvPr>
            <p:ph type="body" idx="1"/>
          </p:nvPr>
        </p:nvSpPr>
        <p:spPr>
          <a:xfrm>
            <a:off x="371856" y="3420816"/>
            <a:ext cx="8229600" cy="17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spcBef>
                <a:spcPts val="640"/>
              </a:spcBef>
              <a:spcAft>
                <a:spcPts val="0"/>
              </a:spcAft>
              <a:buSzPts val="1800"/>
              <a:buChar char="●"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 in the input2D/3D files.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2D: x</a:t>
            </a:r>
            <a:r>
              <a:rPr lang="en" sz="18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=0, x</a:t>
            </a:r>
            <a:r>
              <a:rPr lang="en" sz="18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=1, y</a:t>
            </a:r>
            <a:r>
              <a:rPr lang="en" sz="18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bottom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=2, y</a:t>
            </a:r>
            <a:r>
              <a:rPr lang="en" sz="18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=3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3D: add z</a:t>
            </a:r>
            <a:r>
              <a:rPr lang="en" sz="18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bottom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=4, z</a:t>
            </a:r>
            <a:r>
              <a:rPr lang="en" sz="18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=5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200" y="1063378"/>
            <a:ext cx="3636169" cy="2357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an example for advection diffusion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main.C</a:t>
            </a:r>
            <a:endParaRPr/>
          </a:p>
        </p:txBody>
      </p:sp>
      <p:sp>
        <p:nvSpPr>
          <p:cNvPr id="156" name="Google Shape;156;p34"/>
          <p:cNvSpPr txBox="1">
            <a:spLocks noGrp="1"/>
          </p:cNvSpPr>
          <p:nvPr>
            <p:ph type="body" idx="1"/>
          </p:nvPr>
        </p:nvSpPr>
        <p:spPr>
          <a:xfrm>
            <a:off x="311700" y="14590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0000"/>
                </a:solidFill>
              </a:rPr>
              <a:t>Include headers for advection diffusion solver near top.</a:t>
            </a: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/>
              <a:t>// Headers for application-specific algorithm/data structure objects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/>
              <a:t>#include &lt;ibamr/AdvDiffPredictorCorrectorHierarchyIntegrator.h&gt;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#include &lt;ibamr/AdvDiffSemiImplicitHierarchyIntegrator.h&gt;</a:t>
            </a:r>
            <a:endParaRPr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main.C</a:t>
            </a:r>
            <a:endParaRPr/>
          </a:p>
        </p:txBody>
      </p:sp>
      <p:sp>
        <p:nvSpPr>
          <p:cNvPr id="162" name="Google Shape;162;p35"/>
          <p:cNvSpPr txBox="1">
            <a:spLocks noGrp="1"/>
          </p:cNvSpPr>
          <p:nvPr>
            <p:ph type="body" idx="1"/>
          </p:nvPr>
        </p:nvSpPr>
        <p:spPr>
          <a:xfrm>
            <a:off x="311700" y="1865975"/>
            <a:ext cx="8520600" cy="28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 const bool periodic_domain = grid_geometry-&gt;getPeriodicShift().min() &gt; 0;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  // Setup the advected and diffused quantity.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	Pointer&lt;CellVariable&lt;NDIM,double&gt; &gt; T_var = new CellVariable&lt;NDIM,double&gt;("T");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	adv_diff_integrator-&gt;registerTransportedQuantity(T_var);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	adv_diff_integrator-&gt;setDiffusionCoefficient(T_var, input_db-&gt;getDouble("KAPPA"));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	adv_diff_integrator-&gt;setInitialConditions(T_var, new muParserCartGridFunction("T_init", app_initializer-&gt;getComponentDatabase("TemperatureInitialConditions"), grid_geometry));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	RobinBcCoefStrategy&lt;NDIM&gt;* T_bc_coef = NULL;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	if (!periodic_domain)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  	{</a:t>
            </a:r>
            <a:endParaRPr sz="1000"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T_bc_coef = new muParserRobinBcCoefs("T_bc_coef", app_initializer-&gt;getComponentDatabase("TemperatureBcCoefs"), grid_geometry);</a:t>
            </a:r>
            <a:endParaRPr sz="1000"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adv_diff_integrator-&gt;setPhysicalBcCoef(T_var, T_bc_coef);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  	}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	adv_diff_integrator-&gt;setAdvectionVelocity(T_var, navier_stokes_integrator-&gt;getAdvectionVelocityVariable());</a:t>
            </a:r>
            <a:endParaRPr sz="1000" dirty="0"/>
          </a:p>
        </p:txBody>
      </p:sp>
      <p:sp>
        <p:nvSpPr>
          <p:cNvPr id="163" name="Google Shape;163;p35"/>
          <p:cNvSpPr txBox="1"/>
          <p:nvPr/>
        </p:nvSpPr>
        <p:spPr>
          <a:xfrm>
            <a:off x="544500" y="1117175"/>
            <a:ext cx="73452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you Configure the IBFE solver in main.C, add these lines (note they go after the pointers for load balancers and gridding algorithms).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6"/>
          <p:cNvSpPr txBox="1">
            <a:spLocks noGrp="1"/>
          </p:cNvSpPr>
          <p:nvPr>
            <p:ph type="title"/>
          </p:nvPr>
        </p:nvSpPr>
        <p:spPr>
          <a:xfrm>
            <a:off x="311700" y="7144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main.C</a:t>
            </a:r>
            <a:endParaRPr/>
          </a:p>
        </p:txBody>
      </p:sp>
      <p:sp>
        <p:nvSpPr>
          <p:cNvPr id="169" name="Google Shape;169;p36"/>
          <p:cNvSpPr txBox="1">
            <a:spLocks noGrp="1"/>
          </p:cNvSpPr>
          <p:nvPr>
            <p:ph type="body" idx="1"/>
          </p:nvPr>
        </p:nvSpPr>
        <p:spPr>
          <a:xfrm>
            <a:off x="311700" y="1073900"/>
            <a:ext cx="8520600" cy="21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Pointer&lt;Database&gt; main_db = app_initializer-&gt;getComponentDatabase("Main");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    	Pointer&lt;AdvDiffHierarchyIntegrator&gt; adv_diff_integrator;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    	const string adv_diff_solver_type = main_db-&gt;getStringWithDefault("adv_diff_solver_type", "PREDICTOR_CORRECTOR");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    	if (adv_diff_solver_type == "PREDICTOR_CORRECTOR")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    	{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        	Pointer&lt;AdvectorExplicitPredictorPatchOps&gt; predictor = new AdvectorExplicitPredictorPatchOps("AdvectorExplicitPredictorPatchOps", app_initializer-&gt;getComponentDatabase("AdvectorExplicitPredictorPatchOps"));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        	adv_diff_integrator = new AdvDiffPredictorCorrectorHierarchyIntegrator("AdvDiffPredictorCorrectorHierarchyIntegrator", app_initializer-&gt;getComponentDatabase("AdvDiffPredictorCorrectorHierarchyIntegrator"), predictor);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    	}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    	else if (adv_diff_solver_type == "SEMI_IMPLICIT")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    	{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        	adv_diff_integrator = new AdvDiffSemiImplicitHierarchyIntegrator("AdvDiffSemiImplicitHierarchyIntegrator", app_initializer-&gt;getComponentDatabase("AdvDiffSemiImplicitHierarchyIntegrator"));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    	}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    	else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    	{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        	TBOX_ERROR("Unsupported solver type: " &lt;&lt; adv_diff_solver_type &lt;&lt; "\n" &lt;&lt;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                   	"Valid options are: PREDICTOR_CORRECTOR, SEMI_IMPLICIT");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    	}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    	navier_stokes_integrator-&gt;registerAdvDiffHierarchyIntegrator(adv_diff_integrator);</a:t>
            </a:r>
            <a:endParaRPr sz="1000" dirty="0"/>
          </a:p>
        </p:txBody>
      </p:sp>
      <p:sp>
        <p:nvSpPr>
          <p:cNvPr id="170" name="Google Shape;170;p36"/>
          <p:cNvSpPr txBox="1"/>
          <p:nvPr/>
        </p:nvSpPr>
        <p:spPr>
          <a:xfrm>
            <a:off x="311700" y="572348"/>
            <a:ext cx="73452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After you create the major algorithm and data objects that comprise the application (e.g. setting the solver_type, IBFE method, etc. add the following for the adv diff solver: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Input2d</a:t>
            </a:r>
            <a:endParaRPr/>
          </a:p>
        </p:txBody>
      </p:sp>
      <p:sp>
        <p:nvSpPr>
          <p:cNvPr id="176" name="Google Shape;176;p37"/>
          <p:cNvSpPr txBox="1">
            <a:spLocks noGrp="1"/>
          </p:cNvSpPr>
          <p:nvPr>
            <p:ph type="body" idx="1"/>
          </p:nvPr>
        </p:nvSpPr>
        <p:spPr>
          <a:xfrm>
            <a:off x="311700" y="2882150"/>
            <a:ext cx="8520600" cy="168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ADV_DIFF_SOLVER_TYPE    	= "SEMI_IMPLICIT"   // the advection-diffusion solver to use (PREDICTOR_CORRECTOR or SEMI_IMPLICIT)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ADV_DIFF_NUM_CYCLES     	= 2             	// number of cycles of fixed-point iteration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ADV_DIFF_CONVECTIVE_TS_TYPE = "MIDPOINT_RULE"   // convective time stepping type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ADV_DIFF_CONVECTIVE_OP_TYPE = "PPM"         	// convective differencing discretization type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ADV_DIFF_CONVECTIVE_FORM	= "ADVECTIVE"   	// how to compute the convective terms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DT_MAX                  	= 0.1           	// maximum timestep size</a:t>
            </a:r>
            <a:endParaRPr sz="1200"/>
          </a:p>
        </p:txBody>
      </p:sp>
      <p:sp>
        <p:nvSpPr>
          <p:cNvPr id="177" name="Google Shape;177;p37"/>
          <p:cNvSpPr txBox="1"/>
          <p:nvPr/>
        </p:nvSpPr>
        <p:spPr>
          <a:xfrm>
            <a:off x="217800" y="2318850"/>
            <a:ext cx="73452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Add these to the bottom of the list of solver parameters.</a:t>
            </a:r>
            <a:endParaRPr sz="1600"/>
          </a:p>
        </p:txBody>
      </p:sp>
      <p:sp>
        <p:nvSpPr>
          <p:cNvPr id="178" name="Google Shape;178;p37"/>
          <p:cNvSpPr txBox="1">
            <a:spLocks noGrp="1"/>
          </p:cNvSpPr>
          <p:nvPr>
            <p:ph type="body" idx="1"/>
          </p:nvPr>
        </p:nvSpPr>
        <p:spPr>
          <a:xfrm>
            <a:off x="387900" y="1654550"/>
            <a:ext cx="8520600" cy="8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KAPPA = 1.0e-6                        	// temperature diffusion coefficient</a:t>
            </a:r>
            <a:endParaRPr sz="1200"/>
          </a:p>
        </p:txBody>
      </p:sp>
      <p:sp>
        <p:nvSpPr>
          <p:cNvPr id="179" name="Google Shape;179;p37"/>
          <p:cNvSpPr txBox="1"/>
          <p:nvPr/>
        </p:nvSpPr>
        <p:spPr>
          <a:xfrm>
            <a:off x="304800" y="1277438"/>
            <a:ext cx="73452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Add a diffusion coefficient to the physical parameters.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8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input2d</a:t>
            </a:r>
            <a:endParaRPr/>
          </a:p>
        </p:txBody>
      </p:sp>
      <p:sp>
        <p:nvSpPr>
          <p:cNvPr id="185" name="Google Shape;185;p38"/>
          <p:cNvSpPr txBox="1">
            <a:spLocks noGrp="1"/>
          </p:cNvSpPr>
          <p:nvPr>
            <p:ph type="body" idx="1"/>
          </p:nvPr>
        </p:nvSpPr>
        <p:spPr>
          <a:xfrm>
            <a:off x="311700" y="695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Add temperature initial and boundary conditions after the list of velocity initial and boundary conditions.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6" name="Google Shape;186;p38"/>
          <p:cNvSpPr txBox="1"/>
          <p:nvPr/>
        </p:nvSpPr>
        <p:spPr>
          <a:xfrm>
            <a:off x="301500" y="1741675"/>
            <a:ext cx="83742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</a:rPr>
              <a:t>TemperatureInitialConditions {</a:t>
            </a:r>
            <a:endParaRPr sz="10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</a:rPr>
              <a:t>   //function = "0.5*(tanh(80.0*(-X_1-0.15))+1)"</a:t>
            </a:r>
            <a:endParaRPr sz="10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</a:rPr>
              <a:t>   //function = "(0.5*(tanh(80.0*(-X_1-0.15))+1))*(0.5*(tanh(80.0*(X_0+0.115))+1))*(0.5*(tanh(80.0*(-X_0+0.115))+1))"</a:t>
            </a:r>
            <a:endParaRPr sz="10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</a:rPr>
              <a:t>   function = "0.5+X_0" //</a:t>
            </a:r>
            <a:endParaRPr sz="10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</a:rPr>
              <a:t>   //function = "0.5"</a:t>
            </a:r>
            <a:endParaRPr sz="10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</a:rPr>
              <a:t>}</a:t>
            </a:r>
            <a:endParaRPr sz="10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</a:rPr>
              <a:t>TemperatureBcCoefs {</a:t>
            </a:r>
            <a:endParaRPr sz="10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</a:rPr>
              <a:t>   acoef_function_0 = "1.0"</a:t>
            </a:r>
            <a:endParaRPr sz="10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</a:rPr>
              <a:t>   acoef_function_1 = "1.0"</a:t>
            </a:r>
            <a:endParaRPr sz="10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</a:rPr>
              <a:t>   acoef_function_2 = "1.0"</a:t>
            </a:r>
            <a:endParaRPr sz="10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</a:rPr>
              <a:t>   acoef_function_3 = "1.0"</a:t>
            </a:r>
            <a:endParaRPr sz="10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</a:rPr>
              <a:t>   bcoef_function_0 = "0.0"</a:t>
            </a:r>
            <a:endParaRPr sz="10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</a:rPr>
              <a:t>   bcoef_function_1 = "0.0"</a:t>
            </a:r>
            <a:endParaRPr sz="10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</a:rPr>
              <a:t>   bcoef_function_2 = "0.0"</a:t>
            </a:r>
            <a:endParaRPr sz="10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</a:rPr>
              <a:t>   bcoef_function_3 = "0.0"</a:t>
            </a:r>
            <a:endParaRPr sz="10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</a:rPr>
              <a:t>   gcoef_function_0 = "0.5+X_0" //</a:t>
            </a:r>
            <a:endParaRPr sz="10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</a:rPr>
              <a:t>   gcoef_function_1 = "0.5+X_0" //</a:t>
            </a:r>
            <a:endParaRPr sz="10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</a:rPr>
              <a:t>   gcoef_function_2 = "0.5+X_0" //</a:t>
            </a:r>
            <a:endParaRPr sz="10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</a:rPr>
              <a:t>   gcoef_function_3 = "0.5+X_0" //</a:t>
            </a:r>
            <a:endParaRPr sz="10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</a:rPr>
              <a:t>}</a:t>
            </a:r>
            <a:endParaRPr sz="10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9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input2d</a:t>
            </a:r>
            <a:endParaRPr/>
          </a:p>
        </p:txBody>
      </p:sp>
      <p:sp>
        <p:nvSpPr>
          <p:cNvPr id="192" name="Google Shape;192;p39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AdvDiffPredictorCorrectorHierarchyIntegrator {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   start_time             	= START_TIME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   end_time               	= END_TIME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   grow_dt                	= GROW_DT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   convective_difference_form = ADV_DIFF_CONVECTIVE_FORM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   cfl                    	= CFL_MAX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   dt_max                 	= DT_MAX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   tag_buffer             	= TAG_BUFFER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   enable_logging         	= ENABLE_LOGGING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   AdvDiffPredictorCorrectorHyperbolicPatchOps {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  	compute_init_velocity  = TRUE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  	compute_half_velocity  = TRUE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  	compute_final_velocity = FALSE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  	extrap_type = "LINEAR"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   }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   HyperbolicLevelIntegrator {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  	cfl                  	= CFL_MAX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  	cfl_init             	= CFL_MAX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  	lag_dt_computation   	= TRUE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  	use_ghosts_to_compute_dt = FALSE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   }}</a:t>
            </a:r>
            <a:endParaRPr sz="1000" dirty="0"/>
          </a:p>
        </p:txBody>
      </p:sp>
      <p:sp>
        <p:nvSpPr>
          <p:cNvPr id="193" name="Google Shape;193;p39"/>
          <p:cNvSpPr txBox="1"/>
          <p:nvPr/>
        </p:nvSpPr>
        <p:spPr>
          <a:xfrm>
            <a:off x="340150" y="477700"/>
            <a:ext cx="8374200" cy="7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Add settings for advection diffusion solver.</a:t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input2d</a:t>
            </a:r>
            <a:endParaRPr/>
          </a:p>
        </p:txBody>
      </p:sp>
      <p:sp>
        <p:nvSpPr>
          <p:cNvPr id="199" name="Google Shape;199;p40"/>
          <p:cNvSpPr txBox="1">
            <a:spLocks noGrp="1"/>
          </p:cNvSpPr>
          <p:nvPr>
            <p:ph type="body" idx="1"/>
          </p:nvPr>
        </p:nvSpPr>
        <p:spPr>
          <a:xfrm>
            <a:off x="311700" y="1533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AdvDiffSemiImplicitHierarchyIntegrator {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start_time                	= START_TIME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end_time                  	= END_TIME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grow_dt                   	= GROW_DT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num_cycles                	= ADV_DIFF_NUM_CYCLES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convective_time_stepping_type = ADV_DIFF_CONVECTIVE_TS_TYPE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convective_op_type        	= ADV_DIFF_CONVECTIVE_OP_TYPE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convective_difference_form	= ADV_DIFF_CONVECTIVE_FORM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cfl                       	= CFL_MAX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dt_max                    	= DT_MAX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tag_buffer                	= TAG_BUFFER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enable_logging            	= ENABLE_LOGGING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00" name="Google Shape;200;p40"/>
          <p:cNvSpPr txBox="1"/>
          <p:nvPr/>
        </p:nvSpPr>
        <p:spPr>
          <a:xfrm>
            <a:off x="403050" y="758575"/>
            <a:ext cx="8374200" cy="7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Add settings for advection diffusion solver continued.</a:t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Rescaling </a:t>
            </a:r>
            <a:r>
              <a:rPr lang="en-US" dirty="0" err="1" smtClean="0"/>
              <a:t>kappa_spring</a:t>
            </a:r>
            <a:r>
              <a:rPr lang="en-US" dirty="0" smtClean="0"/>
              <a:t> and the elastic modulus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F=</a:t>
            </a:r>
            <a:r>
              <a:rPr lang="en-US" dirty="0" err="1" smtClean="0"/>
              <a:t>kx</a:t>
            </a:r>
            <a:endParaRPr lang="en-US" dirty="0" smtClean="0"/>
          </a:p>
          <a:p>
            <a:r>
              <a:rPr lang="en-US" dirty="0" err="1" smtClean="0"/>
              <a:t>k_new</a:t>
            </a:r>
            <a:r>
              <a:rPr lang="en-US" dirty="0" smtClean="0"/>
              <a:t> = (</a:t>
            </a:r>
            <a:r>
              <a:rPr lang="en-US" dirty="0" err="1" smtClean="0"/>
              <a:t>k_old</a:t>
            </a:r>
            <a:r>
              <a:rPr lang="en-US" dirty="0" smtClean="0"/>
              <a:t>*(</a:t>
            </a:r>
            <a:r>
              <a:rPr lang="en-US" dirty="0" err="1" smtClean="0"/>
              <a:t>F_new</a:t>
            </a:r>
            <a:r>
              <a:rPr lang="en-US" dirty="0" smtClean="0"/>
              <a:t>/</a:t>
            </a:r>
            <a:r>
              <a:rPr lang="en-US" dirty="0" err="1" smtClean="0"/>
              <a:t>F_old</a:t>
            </a:r>
            <a:r>
              <a:rPr lang="en-US" dirty="0" smtClean="0"/>
              <a:t>))*(</a:t>
            </a:r>
            <a:r>
              <a:rPr lang="en-US" dirty="0" err="1" smtClean="0"/>
              <a:t>ds_old</a:t>
            </a:r>
            <a:r>
              <a:rPr lang="en-US" dirty="0" smtClean="0"/>
              <a:t>/</a:t>
            </a:r>
            <a:r>
              <a:rPr lang="en-US" dirty="0" err="1" smtClean="0"/>
              <a:t>ds_new</a:t>
            </a:r>
            <a:r>
              <a:rPr lang="en-US" dirty="0" smtClean="0"/>
              <a:t>)</a:t>
            </a:r>
          </a:p>
          <a:p>
            <a:r>
              <a:rPr lang="en-US" dirty="0" smtClean="0"/>
              <a:t>F ~ rho*L*U^2</a:t>
            </a:r>
          </a:p>
          <a:p>
            <a:endParaRPr lang="en-US" dirty="0"/>
          </a:p>
          <a:p>
            <a:r>
              <a:rPr lang="en-US" dirty="0" smtClean="0"/>
              <a:t>Elastic modulus – try leaving it the same. Scale mu and beta with e.</a:t>
            </a:r>
          </a:p>
          <a:p>
            <a:pPr lvl="1">
              <a:spcBef>
                <a:spcPts val="0"/>
              </a:spcBef>
            </a:pPr>
            <a:r>
              <a:rPr lang="en-US" dirty="0"/>
              <a:t>NU=0.3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E_STEM=1.0e7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E_LEAF=1.0e7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MU_LEAF </a:t>
            </a:r>
            <a:r>
              <a:rPr lang="en-US" dirty="0"/>
              <a:t>= E_LEAF/(2.0*(1.0+NU)) </a:t>
            </a: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en-US" dirty="0" smtClean="0"/>
              <a:t>MU_STEM </a:t>
            </a:r>
            <a:r>
              <a:rPr lang="en-US" dirty="0"/>
              <a:t>= E_STEM/(2.0*(1.0+NU)) </a:t>
            </a: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en-US" dirty="0" smtClean="0"/>
              <a:t>BETA_STEM </a:t>
            </a:r>
            <a:r>
              <a:rPr lang="en-US" dirty="0"/>
              <a:t>= E_STEM*NU/((1.0 + NU)*(1.0 - 2.0*NU</a:t>
            </a:r>
            <a:r>
              <a:rPr lang="en-US" dirty="0" smtClean="0"/>
              <a:t>))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BETA_LEAF </a:t>
            </a:r>
            <a:r>
              <a:rPr lang="en-US" dirty="0"/>
              <a:t>= E_LEAF*NU/((1.0 + NU)*(1.0 - 2.0*NU))</a:t>
            </a:r>
          </a:p>
        </p:txBody>
      </p:sp>
    </p:spTree>
    <p:extLst>
      <p:ext uri="{BB962C8B-B14F-4D97-AF65-F5344CB8AC3E}">
        <p14:creationId xmlns:p14="http://schemas.microsoft.com/office/powerpoint/2010/main" val="627197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Example of plate moving through concentration gradient</a:t>
            </a:r>
            <a:endParaRPr/>
          </a:p>
        </p:txBody>
      </p:sp>
      <p:sp>
        <p:nvSpPr>
          <p:cNvPr id="102" name="Google Shape;102;p26"/>
          <p:cNvSpPr txBox="1">
            <a:spLocks noGrp="1"/>
          </p:cNvSpPr>
          <p:nvPr>
            <p:ph type="body" idx="1"/>
          </p:nvPr>
        </p:nvSpPr>
        <p:spPr>
          <a:xfrm>
            <a:off x="311700" y="1586575"/>
            <a:ext cx="8520600" cy="29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dirty="0"/>
              <a:t>Please see </a:t>
            </a:r>
            <a:r>
              <a:rPr lang="en" dirty="0" smtClean="0"/>
              <a:t>9-</a:t>
            </a:r>
            <a:r>
              <a:rPr lang="en-US" dirty="0" smtClean="0"/>
              <a:t>IBFE_TetherForceHalfPlate2D_advdiff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This </a:t>
            </a:r>
            <a:r>
              <a:rPr lang="en" dirty="0"/>
              <a:t>example includes a flexible plate that moves up then down that is tethered to target points on the one half of its length.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A temperature (or concentration) gradient is considered that begins as a linear function of x with periodic boundary conditions.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7"/>
          <p:cNvSpPr txBox="1">
            <a:spLocks noGrp="1"/>
          </p:cNvSpPr>
          <p:nvPr>
            <p:ph type="title"/>
          </p:nvPr>
        </p:nvSpPr>
        <p:spPr>
          <a:xfrm>
            <a:off x="229450" y="93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Snapshots from simulation</a:t>
            </a:r>
            <a:endParaRPr/>
          </a:p>
        </p:txBody>
      </p:sp>
      <p:pic>
        <p:nvPicPr>
          <p:cNvPr id="108" name="Google Shape;108;p27" descr="Screen Shot 2017-07-06 at 9.37.55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400" y="741100"/>
            <a:ext cx="2495132" cy="2100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7" descr="Screen Shot 2017-07-06 at 9.38.26 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3375" y="741100"/>
            <a:ext cx="2495128" cy="2175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7" descr="Screen Shot 2017-07-06 at 9.38.39 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2750" y="3001671"/>
            <a:ext cx="2495126" cy="2141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7" descr="Screen Shot 2017-07-06 at 9.38.50 PM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11464" y="3068675"/>
            <a:ext cx="2417035" cy="2074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Updating IBFE examples for advection diffusion</a:t>
            </a:r>
            <a:endParaRPr/>
          </a:p>
        </p:txBody>
      </p:sp>
      <p:sp>
        <p:nvSpPr>
          <p:cNvPr id="117" name="Google Shape;117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requires editing the main.C and input2d files.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also requires some thought into the appropriate initial and boundary conditions.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boundary conditions are set up the same way as the velocity boundary conditions (e.g. periodic or Robin boundary conditions).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this example, the boundary conditions are periodic (overrides Robin) and the initial concentration is a linear function of x.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Temperature (or concentration) initial conditions</a:t>
            </a:r>
            <a:endParaRPr/>
          </a:p>
        </p:txBody>
      </p:sp>
      <p:sp>
        <p:nvSpPr>
          <p:cNvPr id="123" name="Google Shape;123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723852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</a:rPr>
              <a:t>The temperature is a linear function of x which has an initial range of -0.5 to 1.5</a:t>
            </a:r>
            <a:r>
              <a:rPr lang="en" dirty="0" smtClean="0">
                <a:solidFill>
                  <a:srgbClr val="434343"/>
                </a:solidFill>
              </a:rPr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434343"/>
                </a:solidFill>
              </a:rPr>
              <a:t>Recall that X_0 is the x-position.</a:t>
            </a:r>
            <a:endParaRPr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434343"/>
                </a:solidFill>
              </a:rPr>
              <a:t>TemperatureInitialConditions {</a:t>
            </a:r>
            <a:endParaRPr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434343"/>
                </a:solidFill>
              </a:rPr>
              <a:t>   function = "0.5+X_0" //</a:t>
            </a:r>
            <a:endParaRPr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434343"/>
                </a:solidFill>
              </a:rPr>
              <a:t>}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112" y="1152475"/>
            <a:ext cx="4457552" cy="397727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>
            <a:spLocks noGrp="1"/>
          </p:cNvSpPr>
          <p:nvPr>
            <p:ph type="title"/>
          </p:nvPr>
        </p:nvSpPr>
        <p:spPr>
          <a:xfrm>
            <a:off x="214500" y="16448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Temperature (or concentration) boundary conditions</a:t>
            </a:r>
            <a:endParaRPr dirty="0"/>
          </a:p>
        </p:txBody>
      </p:sp>
      <p:sp>
        <p:nvSpPr>
          <p:cNvPr id="129" name="Google Shape;129;p30"/>
          <p:cNvSpPr txBox="1">
            <a:spLocks noGrp="1"/>
          </p:cNvSpPr>
          <p:nvPr>
            <p:ph type="body" idx="1"/>
          </p:nvPr>
        </p:nvSpPr>
        <p:spPr>
          <a:xfrm>
            <a:off x="274300" y="737182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</a:rPr>
              <a:t>In the given example, the periodic boundary conditions override Robin. </a:t>
            </a:r>
            <a:endParaRPr lang="en" dirty="0" smtClean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434343"/>
              </a:solidFill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dirty="0" err="1">
                <a:solidFill>
                  <a:srgbClr val="434343"/>
                </a:solidFill>
              </a:rPr>
              <a:t>CartesianGeometry</a:t>
            </a:r>
            <a:r>
              <a:rPr lang="en-US" dirty="0">
                <a:solidFill>
                  <a:srgbClr val="434343"/>
                </a:solidFill>
              </a:rPr>
              <a:t> {   </a:t>
            </a:r>
            <a:endParaRPr lang="en-US" dirty="0" smtClean="0">
              <a:solidFill>
                <a:srgbClr val="434343"/>
              </a:solidFill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dirty="0" err="1" smtClean="0">
                <a:solidFill>
                  <a:srgbClr val="434343"/>
                </a:solidFill>
              </a:rPr>
              <a:t>domain_boxes</a:t>
            </a:r>
            <a:r>
              <a:rPr lang="en-US" dirty="0" smtClean="0">
                <a:solidFill>
                  <a:srgbClr val="434343"/>
                </a:solidFill>
              </a:rPr>
              <a:t> </a:t>
            </a:r>
            <a:r>
              <a:rPr lang="en-US" dirty="0">
                <a:solidFill>
                  <a:srgbClr val="434343"/>
                </a:solidFill>
              </a:rPr>
              <a:t>= [ (0,0),(N - 1,N - 1) ]   </a:t>
            </a:r>
            <a:endParaRPr lang="en-US" dirty="0" smtClean="0">
              <a:solidFill>
                <a:srgbClr val="434343"/>
              </a:solidFill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dirty="0" err="1" smtClean="0">
                <a:solidFill>
                  <a:srgbClr val="434343"/>
                </a:solidFill>
              </a:rPr>
              <a:t>x_lo</a:t>
            </a:r>
            <a:r>
              <a:rPr lang="en-US" dirty="0" smtClean="0">
                <a:solidFill>
                  <a:srgbClr val="434343"/>
                </a:solidFill>
              </a:rPr>
              <a:t> </a:t>
            </a:r>
            <a:r>
              <a:rPr lang="en-US" dirty="0">
                <a:solidFill>
                  <a:srgbClr val="434343"/>
                </a:solidFill>
              </a:rPr>
              <a:t>= -.5*L,-.5*L   </a:t>
            </a:r>
            <a:endParaRPr lang="en-US" dirty="0" smtClean="0">
              <a:solidFill>
                <a:srgbClr val="434343"/>
              </a:solidFill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dirty="0" err="1" smtClean="0">
                <a:solidFill>
                  <a:srgbClr val="434343"/>
                </a:solidFill>
              </a:rPr>
              <a:t>x_up</a:t>
            </a:r>
            <a:r>
              <a:rPr lang="en-US" dirty="0" smtClean="0">
                <a:solidFill>
                  <a:srgbClr val="434343"/>
                </a:solidFill>
              </a:rPr>
              <a:t> </a:t>
            </a:r>
            <a:r>
              <a:rPr lang="en-US" dirty="0">
                <a:solidFill>
                  <a:srgbClr val="434343"/>
                </a:solidFill>
              </a:rPr>
              <a:t>= .5*L,.5*L   </a:t>
            </a:r>
            <a:endParaRPr lang="en-US" dirty="0" smtClean="0">
              <a:solidFill>
                <a:srgbClr val="434343"/>
              </a:solidFill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dirty="0" err="1" smtClean="0">
                <a:solidFill>
                  <a:srgbClr val="434343"/>
                </a:solidFill>
              </a:rPr>
              <a:t>periodic_dimension</a:t>
            </a:r>
            <a:r>
              <a:rPr lang="en-US" dirty="0" smtClean="0">
                <a:solidFill>
                  <a:srgbClr val="434343"/>
                </a:solidFill>
              </a:rPr>
              <a:t> </a:t>
            </a:r>
            <a:r>
              <a:rPr lang="en-US" dirty="0">
                <a:solidFill>
                  <a:srgbClr val="434343"/>
                </a:solidFill>
              </a:rPr>
              <a:t>= 1,1}</a:t>
            </a:r>
            <a:endParaRPr lang="en" dirty="0" smtClean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Temperature boundary conditions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1700" y="1084474"/>
            <a:ext cx="8429964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800" dirty="0">
                <a:solidFill>
                  <a:srgbClr val="434343"/>
                </a:solidFill>
              </a:rPr>
              <a:t>But if periodic is turned off, the boundary conditions are fixed as </a:t>
            </a:r>
          </a:p>
          <a:p>
            <a:pPr lvl="0"/>
            <a:r>
              <a:rPr lang="en-US" sz="1800" i="1" dirty="0"/>
              <a:t>T=0.5+x</a:t>
            </a:r>
            <a:r>
              <a:rPr lang="en-US" sz="1800" dirty="0"/>
              <a:t> on 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∂</a:t>
            </a:r>
            <a:r>
              <a:rPr lang="el-GR" sz="1800" dirty="0">
                <a:latin typeface="Calibri"/>
                <a:ea typeface="Calibri"/>
                <a:cs typeface="Calibri"/>
                <a:sym typeface="Calibri"/>
              </a:rPr>
              <a:t>Ω</a:t>
            </a:r>
            <a:endParaRPr lang="el-GR" sz="1800" dirty="0">
              <a:ea typeface="Calibri"/>
            </a:endParaRPr>
          </a:p>
          <a:p>
            <a:pPr lvl="0"/>
            <a:endParaRPr lang="el-GR" dirty="0">
              <a:solidFill>
                <a:srgbClr val="434343"/>
              </a:solidFill>
            </a:endParaRPr>
          </a:p>
          <a:p>
            <a:pPr lvl="0"/>
            <a:r>
              <a:rPr lang="en-US" sz="1200" dirty="0" err="1">
                <a:solidFill>
                  <a:srgbClr val="434343"/>
                </a:solidFill>
              </a:rPr>
              <a:t>TemperatureBcCoefs</a:t>
            </a:r>
            <a:r>
              <a:rPr lang="en-US" sz="1200" dirty="0">
                <a:solidFill>
                  <a:srgbClr val="434343"/>
                </a:solidFill>
              </a:rPr>
              <a:t> {</a:t>
            </a:r>
          </a:p>
          <a:p>
            <a:pPr lvl="0"/>
            <a:r>
              <a:rPr lang="en-US" sz="1200" dirty="0">
                <a:solidFill>
                  <a:srgbClr val="434343"/>
                </a:solidFill>
              </a:rPr>
              <a:t>   acoef_function_0 = "1.0"</a:t>
            </a:r>
          </a:p>
          <a:p>
            <a:pPr lvl="0"/>
            <a:r>
              <a:rPr lang="en-US" sz="1200" dirty="0">
                <a:solidFill>
                  <a:srgbClr val="434343"/>
                </a:solidFill>
              </a:rPr>
              <a:t>   acoef_function_1 = "1.0"</a:t>
            </a:r>
          </a:p>
          <a:p>
            <a:pPr lvl="0"/>
            <a:r>
              <a:rPr lang="en-US" sz="1200" dirty="0">
                <a:solidFill>
                  <a:srgbClr val="434343"/>
                </a:solidFill>
              </a:rPr>
              <a:t>   acoef_function_2 = "1.0"</a:t>
            </a:r>
          </a:p>
          <a:p>
            <a:pPr lvl="0"/>
            <a:r>
              <a:rPr lang="en-US" sz="1200" dirty="0">
                <a:solidFill>
                  <a:srgbClr val="434343"/>
                </a:solidFill>
              </a:rPr>
              <a:t>   acoef_function_3 = "1.0"</a:t>
            </a:r>
          </a:p>
          <a:p>
            <a:pPr lvl="0"/>
            <a:endParaRPr lang="en-US" sz="1200" dirty="0">
              <a:solidFill>
                <a:srgbClr val="434343"/>
              </a:solidFill>
            </a:endParaRPr>
          </a:p>
          <a:p>
            <a:pPr lvl="0"/>
            <a:r>
              <a:rPr lang="en-US" sz="1200" dirty="0">
                <a:solidFill>
                  <a:srgbClr val="434343"/>
                </a:solidFill>
              </a:rPr>
              <a:t>   bcoef_function_0 = "0.0"</a:t>
            </a:r>
          </a:p>
          <a:p>
            <a:pPr lvl="0"/>
            <a:r>
              <a:rPr lang="en-US" sz="1200" dirty="0">
                <a:solidFill>
                  <a:srgbClr val="434343"/>
                </a:solidFill>
              </a:rPr>
              <a:t>   bcoef_function_1 = "0.0"</a:t>
            </a:r>
          </a:p>
          <a:p>
            <a:pPr lvl="0"/>
            <a:r>
              <a:rPr lang="en-US" sz="1200" dirty="0">
                <a:solidFill>
                  <a:srgbClr val="434343"/>
                </a:solidFill>
              </a:rPr>
              <a:t>   bcoef_function_2 = "0.0"</a:t>
            </a:r>
          </a:p>
          <a:p>
            <a:pPr lvl="0"/>
            <a:r>
              <a:rPr lang="en-US" sz="1200" dirty="0">
                <a:solidFill>
                  <a:srgbClr val="434343"/>
                </a:solidFill>
              </a:rPr>
              <a:t>   bcoef_function_3 = "0.0"</a:t>
            </a:r>
          </a:p>
          <a:p>
            <a:pPr lvl="0"/>
            <a:endParaRPr lang="en-US" sz="1200" dirty="0">
              <a:solidFill>
                <a:srgbClr val="434343"/>
              </a:solidFill>
            </a:endParaRPr>
          </a:p>
          <a:p>
            <a:pPr lvl="0"/>
            <a:r>
              <a:rPr lang="en-US" sz="1200" dirty="0">
                <a:solidFill>
                  <a:srgbClr val="434343"/>
                </a:solidFill>
              </a:rPr>
              <a:t>   gcoef_function_0 = "0.5+X_0" //</a:t>
            </a:r>
          </a:p>
          <a:p>
            <a:pPr lvl="0"/>
            <a:r>
              <a:rPr lang="en-US" sz="1200" dirty="0">
                <a:solidFill>
                  <a:srgbClr val="434343"/>
                </a:solidFill>
              </a:rPr>
              <a:t>   gcoef_function_1 = "0.5+X_0" //</a:t>
            </a:r>
          </a:p>
          <a:p>
            <a:pPr lvl="0"/>
            <a:r>
              <a:rPr lang="en-US" sz="1200" dirty="0">
                <a:solidFill>
                  <a:srgbClr val="434343"/>
                </a:solidFill>
              </a:rPr>
              <a:t>   gcoef_function_2 = "0.5+X_0" //</a:t>
            </a:r>
          </a:p>
          <a:p>
            <a:pPr lvl="0"/>
            <a:r>
              <a:rPr lang="en-US" sz="1200" dirty="0">
                <a:solidFill>
                  <a:srgbClr val="434343"/>
                </a:solidFill>
              </a:rPr>
              <a:t>   gcoef_function_3 = "0.5+X_0" //</a:t>
            </a:r>
          </a:p>
          <a:p>
            <a:pPr lvl="0"/>
            <a:r>
              <a:rPr lang="en-US" sz="1200" dirty="0">
                <a:solidFill>
                  <a:srgbClr val="434343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0784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"/>
          <p:cNvSpPr txBox="1">
            <a:spLocks noGrp="1"/>
          </p:cNvSpPr>
          <p:nvPr>
            <p:ph type="title"/>
          </p:nvPr>
        </p:nvSpPr>
        <p:spPr>
          <a:xfrm>
            <a:off x="103632" y="20582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3600" dirty="0"/>
              <a:t>Review of </a:t>
            </a:r>
            <a:r>
              <a:rPr lang="en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Robin boundary conditions</a:t>
            </a:r>
            <a:endParaRPr sz="3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31"/>
          <p:cNvSpPr txBox="1">
            <a:spLocks noGrp="1"/>
          </p:cNvSpPr>
          <p:nvPr>
            <p:ph type="body" idx="1"/>
          </p:nvPr>
        </p:nvSpPr>
        <p:spPr>
          <a:xfrm>
            <a:off x="457200" y="1063228"/>
            <a:ext cx="8229600" cy="35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800"/>
              <a:buChar char="●"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Robin boundary conditions are a weighted combination of Dirichlet boundary conditions and Neumann boundary conditions.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Ω is the domain on which the given equation is to be solved and ∂Ω denotes its boundary, the Robin boundary condition is: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800" dirty="0"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800" dirty="0"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800"/>
              <a:buChar char="○"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some non-zero constants</a:t>
            </a:r>
            <a:r>
              <a:rPr lang="en" sz="1800" dirty="0"/>
              <a:t> a and b 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a given function</a:t>
            </a:r>
            <a:r>
              <a:rPr lang="en" sz="1800" dirty="0"/>
              <a:t> g defined on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∂Ω 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3775" y="2371024"/>
            <a:ext cx="2522400" cy="91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Robin bc’s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spcBef>
                <a:spcPts val="640"/>
              </a:spcBef>
              <a:spcAft>
                <a:spcPts val="0"/>
              </a:spcAft>
              <a:buSzPts val="1800"/>
              <a:buChar char="●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one dimension, if Ω = [0,1] , the Robin boundary condition becomes: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spcBef>
                <a:spcPts val="56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</a:t>
            </a: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otice the change of sign in front of the term involving a derivative. This is because the normal at x=0 points in the negative direction, while at x=1 it points in the positive direction.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4988" y="2054128"/>
            <a:ext cx="2308689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4F81BD"/>
      </a:accent4>
      <a:accent5>
        <a:srgbClr val="C0504D"/>
      </a:accent5>
      <a:accent6>
        <a:srgbClr val="FFFFF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1353</Words>
  <Application>Microsoft Office PowerPoint</Application>
  <PresentationFormat>On-screen Show (16:9)</PresentationFormat>
  <Paragraphs>196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Simple Light</vt:lpstr>
      <vt:lpstr>Custom</vt:lpstr>
      <vt:lpstr>9-IBFE with Advection and Diffusion</vt:lpstr>
      <vt:lpstr>2D Example of plate moving through concentration gradient</vt:lpstr>
      <vt:lpstr>Snapshots from simulation</vt:lpstr>
      <vt:lpstr>Updating IBFE examples for advection diffusion</vt:lpstr>
      <vt:lpstr>Temperature (or concentration) initial conditions</vt:lpstr>
      <vt:lpstr>Temperature (or concentration) boundary conditions</vt:lpstr>
      <vt:lpstr>Temperature boundary conditions</vt:lpstr>
      <vt:lpstr>Review of Robin boundary conditions</vt:lpstr>
      <vt:lpstr>Example: Robin bc’s</vt:lpstr>
      <vt:lpstr>IBAMR boundary numbering</vt:lpstr>
      <vt:lpstr>Changing an example for advection diffusion main.C</vt:lpstr>
      <vt:lpstr>In main.C</vt:lpstr>
      <vt:lpstr>In main.C</vt:lpstr>
      <vt:lpstr>Input2d</vt:lpstr>
      <vt:lpstr>input2d</vt:lpstr>
      <vt:lpstr>input2d</vt:lpstr>
      <vt:lpstr>input2d</vt:lpstr>
      <vt:lpstr>Rescaling kappa_spring and the elastic modulus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8-IBFE with Advection and Diffusion</dc:title>
  <dc:creator>Miller, Laura Ann</dc:creator>
  <cp:lastModifiedBy>Miller, Laura Ann</cp:lastModifiedBy>
  <cp:revision>5</cp:revision>
  <dcterms:modified xsi:type="dcterms:W3CDTF">2020-11-11T14:36:33Z</dcterms:modified>
</cp:coreProperties>
</file>