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sldIdLst>
    <p:sldId id="256" r:id="rId2"/>
    <p:sldId id="257" r:id="rId3"/>
    <p:sldId id="295" r:id="rId4"/>
    <p:sldId id="263" r:id="rId5"/>
    <p:sldId id="266" r:id="rId6"/>
    <p:sldId id="259" r:id="rId7"/>
    <p:sldId id="262" r:id="rId8"/>
    <p:sldId id="272" r:id="rId9"/>
    <p:sldId id="268" r:id="rId10"/>
    <p:sldId id="287" r:id="rId11"/>
    <p:sldId id="286" r:id="rId12"/>
    <p:sldId id="285" r:id="rId13"/>
    <p:sldId id="284" r:id="rId14"/>
    <p:sldId id="283" r:id="rId15"/>
    <p:sldId id="280" r:id="rId16"/>
    <p:sldId id="282" r:id="rId17"/>
    <p:sldId id="302" r:id="rId18"/>
    <p:sldId id="275" r:id="rId19"/>
    <p:sldId id="288" r:id="rId20"/>
    <p:sldId id="289" r:id="rId21"/>
    <p:sldId id="290" r:id="rId22"/>
    <p:sldId id="291" r:id="rId23"/>
    <p:sldId id="293" r:id="rId24"/>
    <p:sldId id="292" r:id="rId25"/>
    <p:sldId id="298" r:id="rId26"/>
    <p:sldId id="299" r:id="rId27"/>
    <p:sldId id="300" r:id="rId28"/>
    <p:sldId id="301" r:id="rId29"/>
    <p:sldId id="303" r:id="rId30"/>
    <p:sldId id="294" r:id="rId31"/>
    <p:sldId id="260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5"/>
    <p:restoredTop sz="94778"/>
  </p:normalViewPr>
  <p:slideViewPr>
    <p:cSldViewPr snapToGrid="0" snapToObjects="1">
      <p:cViewPr varScale="1">
        <p:scale>
          <a:sx n="93" d="100"/>
          <a:sy n="93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1E778C-95B2-D541-A2B1-4C76CBF7D86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51EB6A4-18B6-6C4F-B07D-FFB8126B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t-sphinx-github-user-manual.readthedocs.io/en/develop/index.html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www.youtube.com/channel/UC04G0vw4uKhLYiBbcgHqWr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ci.llnl.gov/simulation/computer-codes/visit/executab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ryflies9/IBAMR-Tutorials/tree/master/Examples/3-Example_2Drubber_ba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EF6166-D9CF-6640-95CB-34F690C8F3A7}"/>
              </a:ext>
            </a:extLst>
          </p:cNvPr>
          <p:cNvSpPr txBox="1"/>
          <p:nvPr/>
        </p:nvSpPr>
        <p:spPr>
          <a:xfrm>
            <a:off x="1387365" y="1345325"/>
            <a:ext cx="6390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Post-Processing IBAMR Simulation Data in </a:t>
            </a:r>
            <a:r>
              <a:rPr lang="en-US" sz="4800" dirty="0" err="1"/>
              <a:t>VisIt</a:t>
            </a:r>
            <a:r>
              <a:rPr lang="en-US" sz="4800" dirty="0"/>
              <a:t> on a Computing 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09FD1B-58E9-C640-BA68-4E16798E96B6}"/>
              </a:ext>
            </a:extLst>
          </p:cNvPr>
          <p:cNvSpPr txBox="1"/>
          <p:nvPr/>
        </p:nvSpPr>
        <p:spPr>
          <a:xfrm>
            <a:off x="1592877" y="4193628"/>
            <a:ext cx="5979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 Tutorial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Gabrielle Hobson</a:t>
            </a:r>
          </a:p>
          <a:p>
            <a:pPr algn="ctr"/>
            <a:r>
              <a:rPr lang="en-US" sz="2400" dirty="0"/>
              <a:t>Scripps Institution for Oceanography at UCSD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32C4E-3040-9147-B6A1-32E3FA68B28A}"/>
              </a:ext>
            </a:extLst>
          </p:cNvPr>
          <p:cNvSpPr txBox="1"/>
          <p:nvPr/>
        </p:nvSpPr>
        <p:spPr>
          <a:xfrm>
            <a:off x="9659007" y="2963917"/>
            <a:ext cx="2238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contribution to the IBAMR Tutorials Research Group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9/23/2020</a:t>
            </a:r>
          </a:p>
        </p:txBody>
      </p:sp>
    </p:spTree>
    <p:extLst>
      <p:ext uri="{BB962C8B-B14F-4D97-AF65-F5344CB8AC3E}">
        <p14:creationId xmlns:p14="http://schemas.microsoft.com/office/powerpoint/2010/main" val="165885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far, the script looks like: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BE6AB-37CA-184B-8311-461422DCCD15}"/>
              </a:ext>
            </a:extLst>
          </p:cNvPr>
          <p:cNvSpPr txBox="1"/>
          <p:nvPr/>
        </p:nvSpPr>
        <p:spPr>
          <a:xfrm>
            <a:off x="1637963" y="1601793"/>
            <a:ext cx="994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in a database correlation and hiding the grid that shows up gives us this script.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64483-9657-FE43-A960-C4E947AD31F0}"/>
              </a:ext>
            </a:extLst>
          </p:cNvPr>
          <p:cNvSpPr txBox="1"/>
          <p:nvPr/>
        </p:nvSpPr>
        <p:spPr>
          <a:xfrm>
            <a:off x="1783436" y="2310345"/>
            <a:ext cx="9397182" cy="378565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Example Script for IBAMR Tutorials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string_dumps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"localhost:/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nas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/longleaf/home/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gmhobson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/code/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rubber_band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/viz_IB2d/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dumps.visit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string_mesh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"localhost:/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nas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/longleaf/home/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gmhobson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/code/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rubber_band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/viz_IB2d/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lag_data.visit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string_output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"/21dayscratch/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scr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/g/m/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gmhobson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flow_fields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rubber_band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OpenDatabase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string_dumps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OpenDatabase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string_mesh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CreateDatabaseCorrelation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"Correlation02"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string_dumps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string_mesh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SetActivePlots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HideActivePlots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9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20" y="1549981"/>
            <a:ext cx="10045904" cy="46905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As an example, here I plot the mesh as a first step.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Now for the fun part: visualizing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DAE3-E105-AE47-B1BD-F31991FEDCF0}"/>
              </a:ext>
            </a:extLst>
          </p:cNvPr>
          <p:cNvSpPr txBox="1"/>
          <p:nvPr/>
        </p:nvSpPr>
        <p:spPr>
          <a:xfrm>
            <a:off x="9425438" y="2955439"/>
            <a:ext cx="1683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isn’t every line that would show up when recording – just the ones I’m interested in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490EB-0B51-DC4A-919D-8A0BE93500D8}"/>
              </a:ext>
            </a:extLst>
          </p:cNvPr>
          <p:cNvSpPr txBox="1"/>
          <p:nvPr/>
        </p:nvSpPr>
        <p:spPr>
          <a:xfrm>
            <a:off x="1623971" y="2310345"/>
            <a:ext cx="7568382" cy="378565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BBDA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AddPlot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"Mesh"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"rubber_band_512_mesh"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DrawPlots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SetActivePlots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MeshAtts.legendFlag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no legend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MeshAtts.lineWidth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thicker line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MeshAtts.meshColor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255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nice dark blue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MeshAtts.meshColorSource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MeshAtts.MeshCustom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MeshAtts.pointSize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0.05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MeshAtts.pointType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MeshAtts.Point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MeshAtts.pointSizePixels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larger points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MeshAtts.opacity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SetPlotOptions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MeshAtts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5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35" y="2418098"/>
            <a:ext cx="2163519" cy="202180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Now for some color! I’m going to make a velocity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pseudocolor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plot. In 3d, this would be done on a slice.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Visualizing data, continued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B9B7F-929D-384C-9F0F-5957E7EA8767}"/>
              </a:ext>
            </a:extLst>
          </p:cNvPr>
          <p:cNvSpPr txBox="1"/>
          <p:nvPr/>
        </p:nvSpPr>
        <p:spPr>
          <a:xfrm>
            <a:off x="1654980" y="1817903"/>
            <a:ext cx="7419109" cy="427809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BBDA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ActivateDatabase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string_dumps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AddPlot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U_magnitude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PseudocolorAtts.minFlag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PseudocolorAtts.min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PseudocolorAtts.maxFlag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PseudocolorAtts.max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PseudocolorAtts.centering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PseudocolorAtts.Nodal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PseudocolorAtts.colorTableName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"plasma"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PseudocolorAtts.invertColorTable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PseudocolorAtts.opacityType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PseudocolorAtts.FullyOpaque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PseudocolorAtts.legendFlag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PseudocolorAtts.lightingFlag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SetPlotOptions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DrawPlots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</a:p>
          <a:p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0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469" y="1473334"/>
            <a:ext cx="9819875" cy="1073345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Here I remove the axes, and the user and time data. Then I zoom in to the desired view.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onsolas" panose="020B0609020204030204" pitchFamily="49" charset="0"/>
              </a:rPr>
              <a:t>Note: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commands to do with “spontaneous states”, like when you click the zoom icon in the GUI, do not work on the cluster.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Visualizing data, continued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FD716-3B32-E540-B3DF-AF4DBA97FEC8}"/>
              </a:ext>
            </a:extLst>
          </p:cNvPr>
          <p:cNvSpPr txBox="1"/>
          <p:nvPr/>
        </p:nvSpPr>
        <p:spPr>
          <a:xfrm>
            <a:off x="1700214" y="2614555"/>
            <a:ext cx="9570495" cy="35086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endParaRPr lang="en-US" sz="1600" dirty="0">
              <a:solidFill>
                <a:srgbClr val="FFFF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AnnotationAtts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AnnotationAttributes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AnnotationAtts.axes2D.visible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AnnotationAtts.userInfoFlag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AnnotationAtts.databaseInfoFlag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AnnotationAtts.timeInfoFlag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SetAnnotationAttributes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AnnotationAtts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View2DAtts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View2DAttributes()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View2DAtts.windowCoords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0.185258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0.188338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0.15681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0.150774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View2DAtts.viewportCoords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0.2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0.95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0.15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0.95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View2DAtts.windowValid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SetView2D(View2DAtts)</a:t>
            </a:r>
          </a:p>
          <a:p>
            <a:pPr>
              <a:lnSpc>
                <a:spcPts val="1800"/>
              </a:lnSpc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469" y="1316564"/>
            <a:ext cx="9819875" cy="643460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Now to save each time step.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Visualizing data,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D89C-0C4E-734E-9E08-3B7BC1F4D403}"/>
              </a:ext>
            </a:extLst>
          </p:cNvPr>
          <p:cNvSpPr txBox="1"/>
          <p:nvPr/>
        </p:nvSpPr>
        <p:spPr>
          <a:xfrm>
            <a:off x="1672469" y="1787125"/>
            <a:ext cx="9310255" cy="430887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saving images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SetTimeSliderState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#Starting number: if left as 0, the first timestep to be saved will be 1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29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#Ending number: set this to the last timestep you wish to save, minus 1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BBB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k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TimeSliderNextState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SaveWindowAtts.outputToCurrentDirectory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SaveWindowAtts.outputDirectory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string_output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SaveWindowAtts.fileName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rubber_band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SaveWindowAtts.family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SaveWindowAtts.format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SaveWindowAtts.PNG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SaveWindowAtts.width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1024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SaveWindowAtts.height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1024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SetSaveWindowAttributes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SaveWindow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k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963" y="1586724"/>
            <a:ext cx="9819875" cy="3608731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When you’re ready, you can upload your script to the cluster and get ready to run it.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syntax to run the script is in the form of:</a:t>
            </a:r>
          </a:p>
          <a:p>
            <a:pPr marL="5029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path_to_VisIt_bin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–cli –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name_of_script.py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In reality, if you’re executing this in the folder that contains your script, this looks like:</a:t>
            </a:r>
          </a:p>
          <a:p>
            <a:pPr marL="5029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/longleaf/home/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gmhobson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/visit/visit3_1_2.linux-x86_64/bin/visit -cli -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example_script.py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29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Once you’ve set your script running, you can check your output folder and make sure everything is coming in nicely.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Running the script</a:t>
            </a:r>
          </a:p>
        </p:txBody>
      </p:sp>
    </p:spTree>
    <p:extLst>
      <p:ext uri="{BB962C8B-B14F-4D97-AF65-F5344CB8AC3E}">
        <p14:creationId xmlns:p14="http://schemas.microsoft.com/office/powerpoint/2010/main" val="412267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963" y="1586725"/>
            <a:ext cx="9819875" cy="1842272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output in your terminal will look something like: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Running the script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C1135D-5FAF-1A49-8FB2-E7FCF6239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"/>
          <a:stretch/>
        </p:blipFill>
        <p:spPr>
          <a:xfrm>
            <a:off x="1478578" y="2501897"/>
            <a:ext cx="10109587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8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963" y="1586725"/>
            <a:ext cx="9819875" cy="1842272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result in your output folder should be .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png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files that look like: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Running the script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8EC3D34C-6EB2-3C46-A67F-760D4C7D6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" r="4770"/>
          <a:stretch/>
        </p:blipFill>
        <p:spPr>
          <a:xfrm>
            <a:off x="1286935" y="2031594"/>
            <a:ext cx="3266144" cy="3547736"/>
          </a:xfrm>
          <a:prstGeom prst="rect">
            <a:avLst/>
          </a:prstGeo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6225224C-D7CA-9D46-A4BB-E7136CA41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5" r="4401"/>
          <a:stretch/>
        </p:blipFill>
        <p:spPr>
          <a:xfrm>
            <a:off x="4746991" y="2031458"/>
            <a:ext cx="3285457" cy="3547872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9046DDBF-7305-304E-B9D2-9C9CE1BCBC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3" r="5228"/>
          <a:stretch/>
        </p:blipFill>
        <p:spPr>
          <a:xfrm>
            <a:off x="8226360" y="2031458"/>
            <a:ext cx="3295954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1622B-5E52-724B-B171-2459735F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IBFE Meshes and Displacement Operators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25947-82FD-8549-91DC-5CE4CEFE4652}"/>
              </a:ext>
            </a:extLst>
          </p:cNvPr>
          <p:cNvSpPr txBox="1"/>
          <p:nvPr/>
        </p:nvSpPr>
        <p:spPr>
          <a:xfrm>
            <a:off x="1600754" y="2784764"/>
            <a:ext cx="9305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IBFE, unlike what we were doing in IBAMR, has meshes that will require a displacement operator to get them to move.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a previous lecture, Laura covered implementing this in the </a:t>
            </a:r>
            <a:r>
              <a:rPr lang="en-US" dirty="0" err="1"/>
              <a:t>VisIt</a:t>
            </a:r>
            <a:r>
              <a:rPr lang="en-US" dirty="0"/>
              <a:t> GUI, and I’m including the code here that will work in scripts on the cluster. </a:t>
            </a:r>
          </a:p>
          <a:p>
            <a:endParaRPr lang="en-US" dirty="0"/>
          </a:p>
          <a:p>
            <a:r>
              <a:rPr lang="en-US" dirty="0"/>
              <a:t>One thing to note is the line that sets the smoothing level: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SubsetAtts.smoothingLevel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2</a:t>
            </a:r>
            <a:r>
              <a:rPr lang="en-US" dirty="0"/>
              <a:t>. </a:t>
            </a:r>
          </a:p>
          <a:p>
            <a:r>
              <a:rPr lang="en-US" dirty="0"/>
              <a:t>This sets the smoothing level to High and gives a better-looking result than None or Fast ( 0 or 1 in the script), at least for the 3d coral meshes.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1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2" y="761998"/>
            <a:ext cx="9344761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IBFE Meshes and Displacement Operators, cont.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D89C-0C4E-734E-9E08-3B7BC1F4D403}"/>
              </a:ext>
            </a:extLst>
          </p:cNvPr>
          <p:cNvSpPr txBox="1"/>
          <p:nvPr/>
        </p:nvSpPr>
        <p:spPr>
          <a:xfrm>
            <a:off x="1672074" y="1578606"/>
            <a:ext cx="9661282" cy="452431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OpenDatabase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string_mesh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AddPlot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"Subset"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"Mesh"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SetActivePlots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AddOperator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"Displace"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DefineVectorExpression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dX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"{dX_0,dX_1,dX_2}"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DisplaceAtts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DisplaceAttributes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DisplaceAtts.factor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DisplaceAtts.variable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dX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SetOperatorOptions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DisplaceAtts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SubsetAtts.colorType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SubsetAtts.ColorBySingleColor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SubsetAtts.singleColor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255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255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255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255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SubsetAtts.subsetNames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"Whole mesh (Mesh)"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SubsetAtts.smoothingLevel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SubsetAtts.pointSize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SubsetAtts.pointType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SubsetAtts.Point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SetPlotOptions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SubsetAtts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DrawPlots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9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928A-E3E1-D941-91FF-53AD386D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F706-C50F-5C44-829B-59C3D7E8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Installing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VisIt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on the cluster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Creating a Python script to visualize data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Running your script on the cluster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IBFE meshes and displacement operators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Resampling velocity fields in 3D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Accessing a .VTK database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Using .VTK databases – averaging velocity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Restarting a job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Things to remember</a:t>
            </a:r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Useful resources</a:t>
            </a:r>
          </a:p>
        </p:txBody>
      </p:sp>
    </p:spTree>
    <p:extLst>
      <p:ext uri="{BB962C8B-B14F-4D97-AF65-F5344CB8AC3E}">
        <p14:creationId xmlns:p14="http://schemas.microsoft.com/office/powerpoint/2010/main" val="306668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1622B-5E52-724B-B171-2459735F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Resampling velocity fields in 3D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25947-82FD-8549-91DC-5CE4CEFE4652}"/>
              </a:ext>
            </a:extLst>
          </p:cNvPr>
          <p:cNvSpPr txBox="1"/>
          <p:nvPr/>
        </p:nvSpPr>
        <p:spPr>
          <a:xfrm>
            <a:off x="1600754" y="2784764"/>
            <a:ext cx="9552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Resampling velocity fields in 3D will give better results when plotting velocity vectors or when spatially averaging velocity components. </a:t>
            </a:r>
          </a:p>
          <a:p>
            <a:endParaRPr lang="en-US" dirty="0"/>
          </a:p>
          <a:p>
            <a:r>
              <a:rPr lang="en-US" dirty="0"/>
              <a:t>Resampling creates a .VTK database that you can then call in other scripts. However, on the cluster </a:t>
            </a:r>
            <a:r>
              <a:rPr lang="en-US" dirty="0" err="1"/>
              <a:t>VisIt</a:t>
            </a:r>
            <a:r>
              <a:rPr lang="en-US" dirty="0"/>
              <a:t> has trouble reading .VTK databases.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workaround is to copy 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dumps.visit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file </a:t>
            </a:r>
            <a:r>
              <a:rPr lang="en-US" dirty="0"/>
              <a:t>into the .VTK database directory. </a:t>
            </a:r>
          </a:p>
          <a:p>
            <a:r>
              <a:rPr lang="en-US" dirty="0"/>
              <a:t>Then edit it so that it contains a list of the names of all the .</a:t>
            </a:r>
            <a:r>
              <a:rPr lang="en-US" dirty="0" err="1"/>
              <a:t>vtk</a:t>
            </a:r>
            <a:r>
              <a:rPr lang="en-US" dirty="0"/>
              <a:t> files. 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dumps.visit</a:t>
            </a:r>
            <a:r>
              <a:rPr lang="en-US" dirty="0"/>
              <a:t> file can be called in the </a:t>
            </a:r>
            <a:r>
              <a:rPr lang="en-US" dirty="0" err="1"/>
              <a:t>OpenDatabase</a:t>
            </a:r>
            <a:r>
              <a:rPr lang="en-US" dirty="0"/>
              <a:t>() command, and it opens the .VTK database.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0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D89C-0C4E-734E-9E08-3B7BC1F4D403}"/>
              </a:ext>
            </a:extLst>
          </p:cNvPr>
          <p:cNvSpPr txBox="1"/>
          <p:nvPr/>
        </p:nvSpPr>
        <p:spPr>
          <a:xfrm>
            <a:off x="1513213" y="767824"/>
            <a:ext cx="6074469" cy="532817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BBDA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OpenDatabase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string_dumps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AddPlot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"Vector"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"U"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AddOperator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"Resample"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SetActivePlots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SetActivePlots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ResampleAtts.useExtents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ResampleAtts.startX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0.0375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ResampleAtts.endX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0.0375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ResampleAtts.samplesX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192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ResampleAtts.startY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0.007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ResampleAtts.endY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0.018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ResampleAtts.samplesY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64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ResampleAtts.is3D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ResampleAtts.startZ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0.0075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ResampleAtts.endZ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0.0075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ResampleAtts.samplesZ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32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SetOperatorOptions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ResampleAtts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DrawPlots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799" y="761998"/>
            <a:ext cx="3477491" cy="97673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Resampling a 3D velocity field, cont.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2B7ACC-2827-F242-A770-B74FA1FB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381" y="2099053"/>
            <a:ext cx="3588328" cy="2659888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It’s a good idea to check that the extents of your domain in each direction divided by the number of samples gives you the same number (i.e. you have a uniform grid). </a:t>
            </a:r>
          </a:p>
        </p:txBody>
      </p:sp>
    </p:spTree>
    <p:extLst>
      <p:ext uri="{BB962C8B-B14F-4D97-AF65-F5344CB8AC3E}">
        <p14:creationId xmlns:p14="http://schemas.microsoft.com/office/powerpoint/2010/main" val="27574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D89C-0C4E-734E-9E08-3B7BC1F4D403}"/>
              </a:ext>
            </a:extLst>
          </p:cNvPr>
          <p:cNvSpPr txBox="1"/>
          <p:nvPr/>
        </p:nvSpPr>
        <p:spPr>
          <a:xfrm>
            <a:off x="1480379" y="774553"/>
            <a:ext cx="6070330" cy="5321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VectorAtts.glyphLocation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VectorAtts.UniformInSpace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VectorAtts.useStride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VectorAtts.stride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VectorAtts.nVectors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393216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VectorAtts.lineStyle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VectorAtts.SOLID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VectorAtts.lineWidth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VectorAtts.scale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0.25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VectorAtts.scaleByMagnitude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VectorAtts.autoScale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VectorAtts.headSize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0.25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VectorAtts.headOn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VectorAtts.colorByMag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VectorAtts.useLegend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VectorAtts.vectorColor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(0, 0, 0, 255)</a:t>
            </a: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SetPlotOptions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TimeSliderNextState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B38816-E7E1-BB40-8B56-49AC32D4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18" y="2393638"/>
            <a:ext cx="3435998" cy="1960233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important thing here is to match the number of vectors (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nVectors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) to the product of the number of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xSamples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ySamples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zSamples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9EF648-0475-E74B-B932-160A1C04E39B}"/>
              </a:ext>
            </a:extLst>
          </p:cNvPr>
          <p:cNvSpPr txBox="1">
            <a:spLocks/>
          </p:cNvSpPr>
          <p:nvPr/>
        </p:nvSpPr>
        <p:spPr>
          <a:xfrm>
            <a:off x="7924799" y="761998"/>
            <a:ext cx="3477491" cy="976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</a:rPr>
              <a:t>Resampling a 3D velocity field, cont. </a:t>
            </a:r>
          </a:p>
        </p:txBody>
      </p:sp>
    </p:spTree>
    <p:extLst>
      <p:ext uri="{BB962C8B-B14F-4D97-AF65-F5344CB8AC3E}">
        <p14:creationId xmlns:p14="http://schemas.microsoft.com/office/powerpoint/2010/main" val="320881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D89C-0C4E-734E-9E08-3B7BC1F4D403}"/>
              </a:ext>
            </a:extLst>
          </p:cNvPr>
          <p:cNvSpPr txBox="1"/>
          <p:nvPr/>
        </p:nvSpPr>
        <p:spPr>
          <a:xfrm>
            <a:off x="1480380" y="774553"/>
            <a:ext cx="6070330" cy="5321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ExportDBAtts.allTimes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ExportDBAtts.db_type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"VTK"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ExportDBAtts.db_type_fullname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"VTK_1.0"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ExportDBAtts.filename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visit_ex_db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ExportDBAtts.dirname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string_output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ExportDBAtts.variables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"U"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U_x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U_y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U_z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ExportDBAtts.writeUsingGroups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ExportDBAtts.groupSize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48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ExportDBAtts.opts.types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ExportDBAtts.opts.help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ExportDatabase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ExportDBAtts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B38816-E7E1-BB40-8B56-49AC32D4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18" y="2393638"/>
            <a:ext cx="3435998" cy="1960233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This exports your resampled velocity field at each timestep.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7310D-84AC-4044-9EE8-BAFF0B89B4D0}"/>
              </a:ext>
            </a:extLst>
          </p:cNvPr>
          <p:cNvSpPr txBox="1">
            <a:spLocks/>
          </p:cNvSpPr>
          <p:nvPr/>
        </p:nvSpPr>
        <p:spPr>
          <a:xfrm>
            <a:off x="7924799" y="761998"/>
            <a:ext cx="3477491" cy="976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accent1"/>
                </a:solidFill>
              </a:rPr>
              <a:t>Resampling a 3D velocity field, cont. 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3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D89C-0C4E-734E-9E08-3B7BC1F4D403}"/>
              </a:ext>
            </a:extLst>
          </p:cNvPr>
          <p:cNvSpPr txBox="1"/>
          <p:nvPr/>
        </p:nvSpPr>
        <p:spPr>
          <a:xfrm>
            <a:off x="1575524" y="2310345"/>
            <a:ext cx="9819875" cy="10618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BBDA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string_vtk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"localhost:/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path_to_vtk_database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dumps.visit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OpenDatabase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string_vtk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23" y="761998"/>
            <a:ext cx="8101841" cy="58881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Accessing a .VTK database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B38816-E7E1-BB40-8B56-49AC32D4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23" y="1468767"/>
            <a:ext cx="9819875" cy="723620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In a different script, you can open the .VTK database (once you’ve added 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cs typeface="Consolas" panose="020B0609020204030204" pitchFamily="49" charset="0"/>
              </a:rPr>
              <a:t>dumps.visit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file containing the filenames).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596108-40CC-A745-AA3F-6D771F74BFCD}"/>
              </a:ext>
            </a:extLst>
          </p:cNvPr>
          <p:cNvSpPr txBox="1">
            <a:spLocks/>
          </p:cNvSpPr>
          <p:nvPr/>
        </p:nvSpPr>
        <p:spPr>
          <a:xfrm>
            <a:off x="1540923" y="3602372"/>
            <a:ext cx="9819875" cy="7236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Resampling and exporting to create these databases is much, much faster on the cluster. </a:t>
            </a:r>
          </a:p>
        </p:txBody>
      </p:sp>
    </p:spTree>
    <p:extLst>
      <p:ext uri="{BB962C8B-B14F-4D97-AF65-F5344CB8AC3E}">
        <p14:creationId xmlns:p14="http://schemas.microsoft.com/office/powerpoint/2010/main" val="426322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23" y="761998"/>
            <a:ext cx="8101841" cy="58881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Using .VTK databases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B38816-E7E1-BB40-8B56-49AC32D4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23" y="1309430"/>
            <a:ext cx="9819875" cy="723620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.VTK database can be useful to plot uniform velocity vectors on a slice: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pic>
        <p:nvPicPr>
          <p:cNvPr id="3" name="Picture 2" descr="A picture containing object, small, clock, table&#10;&#10;Description automatically generated">
            <a:extLst>
              <a:ext uri="{FF2B5EF4-FFF2-40B4-BE49-F238E27FC236}">
                <a16:creationId xmlns:a16="http://schemas.microsoft.com/office/drawing/2014/main" id="{9578ACEF-153A-CB45-B0AC-D2E3EFC84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4" t="3057" r="5552" b="7309"/>
          <a:stretch/>
        </p:blipFill>
        <p:spPr>
          <a:xfrm>
            <a:off x="1610125" y="1812991"/>
            <a:ext cx="7672420" cy="42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23" y="761998"/>
            <a:ext cx="9667404" cy="58881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Using .VTK databases – Averaging Velocity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B38816-E7E1-BB40-8B56-49AC32D4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23" y="1309430"/>
            <a:ext cx="9819875" cy="803377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.VTK database can also be used for spatial averaging. This script plots a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pseudocolor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of the vertical velocity in a box in the domain. Then it averages in that box over time.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2DED-CB20-594B-8CB5-23B2088DB499}"/>
              </a:ext>
            </a:extLst>
          </p:cNvPr>
          <p:cNvSpPr txBox="1"/>
          <p:nvPr/>
        </p:nvSpPr>
        <p:spPr>
          <a:xfrm>
            <a:off x="1610125" y="2310345"/>
            <a:ext cx="9750673" cy="378565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OpenDatabase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string_vtk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AddPlot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Pseudocolor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U_y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AddOperator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"Box"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SetActivePlots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BoxAtts.amount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BoxAtts.Some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Some, All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BoxAtts.minx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0.0075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BoxAtts.maxx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0.0075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BoxAtts.miny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0.0043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BoxAtts.maxy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0.0097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BoxAtts.minz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0.0075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BoxAtts.maxz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0.0075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BoxAtts.inverse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SetOperatorOptions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BoxAtts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DrawPlots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35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23" y="761998"/>
            <a:ext cx="9667404" cy="58881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Using .VTK databases – Averaging Velocity, cont.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B38816-E7E1-BB40-8B56-49AC32D4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23" y="1309430"/>
            <a:ext cx="9819875" cy="803377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A query over time performs the temporal average.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You can set the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end_time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to a very high number and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VisIt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will automatically clamp to the number of timesteps you have. This way you don’t accidentally cut your query short.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2DED-CB20-594B-8CB5-23B2088DB499}"/>
              </a:ext>
            </a:extLst>
          </p:cNvPr>
          <p:cNvSpPr txBox="1"/>
          <p:nvPr/>
        </p:nvSpPr>
        <p:spPr>
          <a:xfrm>
            <a:off x="1575523" y="2556567"/>
            <a:ext cx="9750673" cy="35394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SetActivePlots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GetQueryOverTimeAttributes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QueryOverTimeAtts.timeType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QueryOverTimeAtts.DTime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Cycle, </a:t>
            </a:r>
            <a:r>
              <a:rPr lang="en-US" sz="1600" dirty="0" err="1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DTime</a:t>
            </a:r>
            <a:r>
              <a:rPr lang="en-US" sz="1600" dirty="0">
                <a:solidFill>
                  <a:srgbClr val="7285B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Timestep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QueryOverTimeAtts.startTimeFlag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QueryOverTimeAtts.startTime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QueryOverTimeAtts.endTimeFlag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QueryOverTimeAtts.endTime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QueryOverTimeAtts.strideFlag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QueryOverTimeAtts.stride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QueryOverTimeAtts.createWindow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QueryOverTimeAtts.windowId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SetQueryOverTimeAttributes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QueryOverTimeAtts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SetQueryFloatFormat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%g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QueryOverTime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1F1A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"Average Value"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end_time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start_time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stride</a:t>
            </a:r>
            <a:r>
              <a:rPr lang="en-US" sz="1600" dirty="0">
                <a:solidFill>
                  <a:srgbClr val="99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C5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BDA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48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23" y="761998"/>
            <a:ext cx="9667404" cy="58881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Using .VTK databases – Averaging Velocity, cont.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B38816-E7E1-BB40-8B56-49AC32D4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23" y="1309430"/>
            <a:ext cx="9819875" cy="803377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Finally, you can save your average as a .curve file. This can be opened and plotted in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Matlab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The .curve file will have a line at the very beginning with text preceded by a #. This will prevent it loading as a matrix in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Matlab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, but you can open the file and remove it manually.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2DED-CB20-594B-8CB5-23B2088DB499}"/>
              </a:ext>
            </a:extLst>
          </p:cNvPr>
          <p:cNvSpPr txBox="1"/>
          <p:nvPr/>
        </p:nvSpPr>
        <p:spPr>
          <a:xfrm>
            <a:off x="1610125" y="3421755"/>
            <a:ext cx="9750673" cy="264687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endParaRPr lang="en-US" sz="1600" dirty="0">
              <a:solidFill>
                <a:srgbClr val="BBDAFF"/>
              </a:solidFill>
              <a:latin typeface="Menlo" panose="020B0609030804020204" pitchFamily="49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SetActiveWindow</a:t>
            </a:r>
            <a:r>
              <a:rPr lang="en-US" sz="1600" dirty="0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FFC58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SaveWindowAtts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SaveWindowAttributes</a:t>
            </a:r>
            <a:r>
              <a:rPr lang="en-US" sz="1600" dirty="0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SaveWindowAtts.outputToCurrentDirectory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SaveWindowAtts.outputDirectory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"."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SaveWindowAtts.fileName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D1F1A9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D1F1A9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avg_uy</a:t>
            </a:r>
            <a:r>
              <a:rPr lang="en-US" sz="1600" dirty="0">
                <a:solidFill>
                  <a:srgbClr val="D1F1A9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SaveWindowAtts.family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C58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SaveWindowAtts.format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9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SaveWindowAtts.CURVE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SetSaveWindowAttributes</a:t>
            </a:r>
            <a:r>
              <a:rPr lang="en-US" sz="1600" dirty="0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SaveWindowAtts</a:t>
            </a:r>
            <a:r>
              <a:rPr lang="en-US" sz="1600" dirty="0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600" dirty="0" err="1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SaveWindow</a:t>
            </a:r>
            <a:r>
              <a:rPr lang="en-US" sz="1600" dirty="0">
                <a:solidFill>
                  <a:srgbClr val="BBDA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23" y="761998"/>
            <a:ext cx="9667404" cy="58881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Using .VTK databases – Averaging Velocity, cont.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B38816-E7E1-BB40-8B56-49AC32D4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23" y="1309430"/>
            <a:ext cx="9819875" cy="588811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An example of a .curve file plotted in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Matlab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is:</a:t>
            </a:r>
          </a:p>
        </p:txBody>
      </p:sp>
      <p:pic>
        <p:nvPicPr>
          <p:cNvPr id="10" name="Picture 9" descr="A picture containing outdoor, water, table, person&#10;&#10;Description automatically generated">
            <a:extLst>
              <a:ext uri="{FF2B5EF4-FFF2-40B4-BE49-F238E27FC236}">
                <a16:creationId xmlns:a16="http://schemas.microsoft.com/office/drawing/2014/main" id="{16397F8E-F892-C14A-BAA5-5309F35DF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7" t="3488" r="8068" b="3590"/>
          <a:stretch/>
        </p:blipFill>
        <p:spPr>
          <a:xfrm>
            <a:off x="2348346" y="1717535"/>
            <a:ext cx="8527472" cy="43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3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928A-E3E1-D941-91FF-53AD386D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VisIt</a:t>
            </a:r>
            <a:r>
              <a:rPr lang="en-US" dirty="0"/>
              <a:t> on the cluster:</a:t>
            </a:r>
            <a:br>
              <a:rPr lang="en-US" dirty="0"/>
            </a:br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F706-C50F-5C44-829B-59C3D7E8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Speed! The post-processing time is much faster</a:t>
            </a:r>
          </a:p>
          <a:p>
            <a:r>
              <a:rPr lang="en-US" dirty="0">
                <a:solidFill>
                  <a:schemeClr val="tx1"/>
                </a:solidFill>
              </a:rPr>
              <a:t>Your simulation data is already on the cluster, so no time spent downloading it</a:t>
            </a:r>
          </a:p>
          <a:p>
            <a:r>
              <a:rPr lang="en-US" dirty="0">
                <a:solidFill>
                  <a:schemeClr val="tx1"/>
                </a:solidFill>
              </a:rPr>
              <a:t>Fewer human error issues when everything is automated</a:t>
            </a:r>
          </a:p>
          <a:p>
            <a:r>
              <a:rPr lang="en-US" dirty="0">
                <a:solidFill>
                  <a:schemeClr val="tx1"/>
                </a:solidFill>
              </a:rPr>
              <a:t>Scripts make it easier to document and share your analysis</a:t>
            </a:r>
          </a:p>
        </p:txBody>
      </p:sp>
    </p:spTree>
    <p:extLst>
      <p:ext uri="{BB962C8B-B14F-4D97-AF65-F5344CB8AC3E}">
        <p14:creationId xmlns:p14="http://schemas.microsoft.com/office/powerpoint/2010/main" val="3685371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1622B-5E52-724B-B171-2459735F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Restarting a job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25947-82FD-8549-91DC-5CE4CEFE4652}"/>
              </a:ext>
            </a:extLst>
          </p:cNvPr>
          <p:cNvSpPr txBox="1"/>
          <p:nvPr/>
        </p:nvSpPr>
        <p:spPr>
          <a:xfrm>
            <a:off x="1600754" y="2784764"/>
            <a:ext cx="955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restart a job that has unexpectedly stopped, add the path to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restart_IB3d </a:t>
            </a:r>
            <a:r>
              <a:rPr lang="en-US" dirty="0"/>
              <a:t>directory and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number</a:t>
            </a:r>
            <a:r>
              <a:rPr lang="en-US" dirty="0"/>
              <a:t> of the last restart file to your submission script.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AAEF9-C468-9A45-8388-03418ECA5A90}"/>
              </a:ext>
            </a:extLst>
          </p:cNvPr>
          <p:cNvSpPr txBox="1"/>
          <p:nvPr/>
        </p:nvSpPr>
        <p:spPr>
          <a:xfrm>
            <a:off x="1600755" y="3467558"/>
            <a:ext cx="8665464" cy="263149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endParaRPr lang="en-US" dirty="0">
              <a:solidFill>
                <a:srgbClr val="7285B7"/>
              </a:solidFill>
              <a:latin typeface="Menlo" panose="020B0609030804020204" pitchFamily="49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7285B7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#!/bin/bash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7285B7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#SBATCH --job-name=re48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7285B7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#SBATCH --</a:t>
            </a:r>
            <a:r>
              <a:rPr lang="en-US" dirty="0" err="1">
                <a:solidFill>
                  <a:srgbClr val="7285B7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ntasks</a:t>
            </a:r>
            <a:r>
              <a:rPr lang="en-US" dirty="0">
                <a:solidFill>
                  <a:srgbClr val="7285B7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-per-node=44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7285B7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#SBATCH -N 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7285B7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#SBATCH --time=72:00:00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7285B7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#SBATCH --partition=528_queue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7285B7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#SBATCH --output output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mpirun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./main3d input3d </a:t>
            </a:r>
            <a:r>
              <a:rPr lang="en-US" dirty="0">
                <a:solidFill>
                  <a:srgbClr val="FF9DA4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$PWD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/restart_IB3d 995000</a:t>
            </a:r>
          </a:p>
          <a:p>
            <a:pPr>
              <a:lnSpc>
                <a:spcPts val="18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33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E1B3-81A4-BB49-B2ED-3AD0F935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0463-8ECF-2448-BBFA-26E39A6B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Python scripts are whitespace sensitive</a:t>
            </a:r>
          </a:p>
          <a:p>
            <a:r>
              <a:rPr lang="en-US" dirty="0"/>
              <a:t>Errors that pop up in your command line should have the line number in them, this will help with debugging</a:t>
            </a:r>
          </a:p>
          <a:p>
            <a:r>
              <a:rPr lang="en-US" dirty="0"/>
              <a:t>If you change the order in which you do things, you may need to change the number in the </a:t>
            </a:r>
            <a:r>
              <a:rPr lang="en-US" dirty="0" err="1"/>
              <a:t>SetActivePlots</a:t>
            </a:r>
            <a:r>
              <a:rPr lang="en-US" dirty="0"/>
              <a:t>() command.</a:t>
            </a:r>
          </a:p>
          <a:p>
            <a:r>
              <a:rPr lang="en-US" dirty="0"/>
              <a:t>Having a good structure for your input and output file directories will save you time and confusion</a:t>
            </a:r>
          </a:p>
        </p:txBody>
      </p:sp>
      <p:pic>
        <p:nvPicPr>
          <p:cNvPr id="5" name="Graphic 4" descr="Thought bubble">
            <a:extLst>
              <a:ext uri="{FF2B5EF4-FFF2-40B4-BE49-F238E27FC236}">
                <a16:creationId xmlns:a16="http://schemas.microsoft.com/office/drawing/2014/main" id="{D663E57F-6FA3-664F-9454-02C83C679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179" y="4439539"/>
            <a:ext cx="1285481" cy="12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52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CF7D-002C-284E-831F-0911A0AF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784507"/>
            <a:ext cx="2947482" cy="3279843"/>
          </a:xfrm>
        </p:spPr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5640-106C-FC45-BA44-E23678B8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686" y="808939"/>
            <a:ext cx="7315200" cy="5230977"/>
          </a:xfrm>
        </p:spPr>
        <p:txBody>
          <a:bodyPr>
            <a:normAutofit/>
          </a:bodyPr>
          <a:lstStyle/>
          <a:p>
            <a:r>
              <a:rPr lang="en-US" dirty="0"/>
              <a:t>Of course, all of Laura’s tutorials and examples:</a:t>
            </a:r>
          </a:p>
          <a:p>
            <a:pPr marL="502920" lvl="1" indent="0">
              <a:buNone/>
            </a:pPr>
            <a:r>
              <a:rPr lang="en-US" dirty="0">
                <a:hlinkClick r:id="rId2"/>
              </a:rPr>
              <a:t>https://github.com/fairyflies9/IBAMR-Tutorials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VisIt</a:t>
            </a:r>
            <a:r>
              <a:rPr lang="en-US" dirty="0"/>
              <a:t> user manuals, for information about what different types of analysis do:</a:t>
            </a:r>
          </a:p>
          <a:p>
            <a:pPr marL="502920" lvl="1" indent="0">
              <a:buNone/>
            </a:pPr>
            <a:r>
              <a:rPr lang="en-US" dirty="0">
                <a:hlinkClick r:id="rId3"/>
              </a:rPr>
              <a:t>https://visit-sphinx-github-user-manual.readthedocs.io/en/develop/index.html</a:t>
            </a:r>
            <a:endParaRPr lang="en-US" dirty="0"/>
          </a:p>
          <a:p>
            <a:r>
              <a:rPr lang="en-US" dirty="0"/>
              <a:t>Shannon Jones’  YouTube tutorials:</a:t>
            </a:r>
          </a:p>
          <a:p>
            <a:pPr marL="502920" lvl="1" indent="0">
              <a:buNone/>
            </a:pPr>
            <a:r>
              <a:rPr lang="en-US" dirty="0">
                <a:hlinkClick r:id="rId4"/>
              </a:rPr>
              <a:t>https://www.youtube.com/channel/UC04G0vw4uKhLYiBbcgHqWrg</a:t>
            </a:r>
            <a:endParaRPr lang="en-US" dirty="0"/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0AF487B5-7ADD-F647-B7A2-2206A2E0E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320" y="4403680"/>
            <a:ext cx="1321340" cy="13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0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C1E4E-EF5B-CB42-ADF4-8D0DE461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Installing </a:t>
            </a:r>
            <a:r>
              <a:rPr lang="en-US" b="1" dirty="0" err="1">
                <a:solidFill>
                  <a:schemeClr val="accent1"/>
                </a:solidFill>
              </a:rPr>
              <a:t>VisIt</a:t>
            </a:r>
            <a:r>
              <a:rPr lang="en-US" b="1" dirty="0">
                <a:solidFill>
                  <a:schemeClr val="accent1"/>
                </a:solidFill>
              </a:rPr>
              <a:t> on the cluster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964" y="1405458"/>
            <a:ext cx="10300030" cy="46905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Log on to the cluster and create a directory for the install. I used my home directory. </a:t>
            </a:r>
          </a:p>
          <a:p>
            <a:pPr marL="50292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502920" lvl="1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visit</a:t>
            </a:r>
          </a:p>
          <a:p>
            <a:pPr marL="50292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visit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Go to the </a:t>
            </a:r>
            <a:r>
              <a:rPr lang="en-US" sz="2200" dirty="0" err="1">
                <a:solidFill>
                  <a:schemeClr val="tx1"/>
                </a:solidFill>
                <a:cs typeface="Consolas" panose="020B0609020204030204" pitchFamily="49" charset="0"/>
              </a:rPr>
              <a:t>VisIt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 website: </a:t>
            </a:r>
          </a:p>
          <a:p>
            <a:pPr marL="50292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https://wci.llnl.gov/simulation/computer-codes/visit/executables</a:t>
            </a:r>
            <a:endParaRPr lang="en-US" sz="2000" dirty="0">
              <a:solidFill>
                <a:schemeClr val="accent3"/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cs typeface="Consolas" panose="020B0609020204030204" pitchFamily="49" charset="0"/>
              </a:rPr>
              <a:t>Download the last option in the list, which looks like: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9F67F-388C-3743-AB72-1F475F34C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38" y="4320920"/>
            <a:ext cx="7802523" cy="17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7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20" y="1549981"/>
            <a:ext cx="10300030" cy="46905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Upload the file to the directory you created (using the command line or WinSCP,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Filezilla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, etc.)</a:t>
            </a:r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visit3_1_2.linux-x86_64-rhel7-wmesa.tar.gz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gmhobson@dogwood.unc.edu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:~/visit/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Extract the contents:</a:t>
            </a:r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-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visit3_1_2.linux-x86_64-rhel7-wmesa.tar.gz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This will create a directory called</a:t>
            </a:r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visit3_1_2.linux-x86_64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syntax to use </a:t>
            </a:r>
            <a:r>
              <a:rPr lang="en-US" dirty="0" err="1">
                <a:solidFill>
                  <a:schemeClr val="tx1"/>
                </a:solidFill>
              </a:rPr>
              <a:t>VisIt</a:t>
            </a:r>
            <a:r>
              <a:rPr lang="en-US" dirty="0">
                <a:solidFill>
                  <a:schemeClr val="tx1"/>
                </a:solidFill>
              </a:rPr>
              <a:t> to run a Python script called ‘</a:t>
            </a:r>
            <a:r>
              <a:rPr lang="en-US" dirty="0" err="1">
                <a:solidFill>
                  <a:schemeClr val="tx1"/>
                </a:solidFill>
              </a:rPr>
              <a:t>script.py</a:t>
            </a:r>
            <a:r>
              <a:rPr lang="en-US" dirty="0">
                <a:solidFill>
                  <a:schemeClr val="tx1"/>
                </a:solidFill>
              </a:rPr>
              <a:t>’ is as follows.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You’ll need to change the line so that it contains the path to your visit directory. </a:t>
            </a:r>
          </a:p>
          <a:p>
            <a:pPr marL="5029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/longleaf/home/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gmhobson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/visit/visit3_1_2.linux-x86_64/bin/visit -cli 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script.py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963" y="761998"/>
            <a:ext cx="833904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Installing </a:t>
            </a:r>
            <a:r>
              <a:rPr lang="en-US" b="1" dirty="0" err="1">
                <a:solidFill>
                  <a:schemeClr val="accent1"/>
                </a:solidFill>
              </a:rPr>
              <a:t>VisIt</a:t>
            </a:r>
            <a:r>
              <a:rPr lang="en-US" b="1" dirty="0">
                <a:solidFill>
                  <a:schemeClr val="accent1"/>
                </a:solidFill>
              </a:rPr>
              <a:t> on the cluster (continued) </a:t>
            </a:r>
          </a:p>
        </p:txBody>
      </p:sp>
    </p:spTree>
    <p:extLst>
      <p:ext uri="{BB962C8B-B14F-4D97-AF65-F5344CB8AC3E}">
        <p14:creationId xmlns:p14="http://schemas.microsoft.com/office/powerpoint/2010/main" val="251775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6CC5-07B3-0E43-B59E-E53D9BA2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Python scripts to automate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89AD-20BE-AA4D-9D3E-EC9327D1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701" y="790204"/>
            <a:ext cx="7315200" cy="44778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part does involve using the GUI on your computer</a:t>
            </a:r>
          </a:p>
          <a:p>
            <a:r>
              <a:rPr lang="en-US" dirty="0">
                <a:solidFill>
                  <a:schemeClr val="tx1"/>
                </a:solidFill>
              </a:rPr>
              <a:t>Have 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whitespace – sensitive </a:t>
            </a:r>
            <a:r>
              <a:rPr lang="en-US" dirty="0">
                <a:solidFill>
                  <a:schemeClr val="tx1"/>
                </a:solidFill>
              </a:rPr>
              <a:t>text editor at the ready (Notepad ++, Visual Studio Code, etc.)</a:t>
            </a:r>
          </a:p>
          <a:p>
            <a:r>
              <a:rPr lang="en-US" dirty="0">
                <a:solidFill>
                  <a:schemeClr val="tx1"/>
                </a:solidFill>
              </a:rPr>
              <a:t>We create the Python scripts by recording the commands we are using in </a:t>
            </a:r>
            <a:r>
              <a:rPr lang="en-US" dirty="0" err="1">
                <a:solidFill>
                  <a:schemeClr val="tx1"/>
                </a:solidFill>
              </a:rPr>
              <a:t>VisIt</a:t>
            </a:r>
            <a:r>
              <a:rPr lang="en-US" dirty="0">
                <a:solidFill>
                  <a:schemeClr val="tx1"/>
                </a:solidFill>
              </a:rPr>
              <a:t> while we use them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Notepad++">
            <a:extLst>
              <a:ext uri="{FF2B5EF4-FFF2-40B4-BE49-F238E27FC236}">
                <a16:creationId xmlns:a16="http://schemas.microsoft.com/office/drawing/2014/main" id="{C7032334-4407-F04B-A593-DEA88CCCE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57" y="4267051"/>
            <a:ext cx="1925749" cy="1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Wikipedia">
            <a:extLst>
              <a:ext uri="{FF2B5EF4-FFF2-40B4-BE49-F238E27FC236}">
                <a16:creationId xmlns:a16="http://schemas.microsoft.com/office/drawing/2014/main" id="{848AB26D-6661-9049-806F-A6436C9D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29" y="4267050"/>
            <a:ext cx="1670049" cy="16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2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8CEEC-4110-7A4D-AC65-E9E58227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Recording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66C2-933E-394E-A52C-208A6C77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6272190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Click Controls 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</a:rPr>
              <a:t> Command, or use the keyboard shortcut Control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 C (on Windows) or Command  Shift  C (on Mac).</a:t>
            </a:r>
          </a:p>
          <a:p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Click Record to begin recording your commands.</a:t>
            </a:r>
          </a:p>
          <a:p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Once you’ve completed the steps you want, click Stop.</a:t>
            </a:r>
          </a:p>
          <a:p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Copy  Paste the code that appears in the box into your text editor. </a:t>
            </a:r>
          </a:p>
          <a:p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You can follow these steps to create a script for the entire visualization process.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12FDB-0E24-A748-AEBD-F7388A738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88"/>
          <a:stretch/>
        </p:blipFill>
        <p:spPr>
          <a:xfrm>
            <a:off x="7545032" y="759599"/>
            <a:ext cx="3778286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D53-5CAB-DA46-84F9-2E86D74B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5CB1-5D90-E944-829E-CB32ACE1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Throughout the next steps I will use the 2D rubber band example that is available on Laura’s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https://github.com/fairyflies9/IBAMR-Tutorials/tree/master/Examples/3-Example_2Drubber_band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4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46EC-C134-ED42-A521-A22E8D48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20" y="1549981"/>
            <a:ext cx="10045904" cy="46905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Opening a database that contains your data is the first step.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Here, I open the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dumps.visit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data from the rubber band simulation:</a:t>
            </a:r>
          </a:p>
          <a:p>
            <a:pPr marL="5029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OpenDatabase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("localhost:/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/longleaf/home/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gmhobson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/code/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rubber_band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/viz_IB2d/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dumps.visit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However, it’s a good idea to define the locations as strings at the start of your script. </a:t>
            </a:r>
          </a:p>
          <a:p>
            <a:pPr marL="5029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string_dumps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"/21dayscratch/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/g/m/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gmhobson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flow_fields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rubber_band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dumps.visit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5029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string_mesh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"localhost/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/longleaf/home/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gmhobson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/code/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rubber_band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/viz_IB2d/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lag_data.visit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Now I can easily refer to the locations of my </a:t>
            </a:r>
            <a:r>
              <a:rPr lang="en-US" dirty="0" err="1">
                <a:solidFill>
                  <a:schemeClr val="tx1"/>
                </a:solidFill>
                <a:cs typeface="Consolas" panose="020B0609020204030204" pitchFamily="49" charset="0"/>
              </a:rPr>
              <a:t>dumps.visit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data and my moving mesh data.</a:t>
            </a:r>
          </a:p>
          <a:p>
            <a:pPr marL="502920" lvl="1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OpenDatabase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string_dumps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02920" lvl="1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OpenDatabase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string_mesh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You can also specify a string for where you want to store the output (and refer to it later).</a:t>
            </a:r>
          </a:p>
          <a:p>
            <a:pPr marL="50292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string_output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/21dayscratch/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/g/m/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gmhobson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flow_fields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rubber_band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438BE6-19FF-0B42-B997-3C6714D8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20" y="789705"/>
            <a:ext cx="8714508" cy="64346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start of your script: opening databases</a:t>
            </a:r>
          </a:p>
        </p:txBody>
      </p:sp>
    </p:spTree>
    <p:extLst>
      <p:ext uri="{BB962C8B-B14F-4D97-AF65-F5344CB8AC3E}">
        <p14:creationId xmlns:p14="http://schemas.microsoft.com/office/powerpoint/2010/main" val="38278524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3011</Words>
  <Application>Microsoft Macintosh PowerPoint</Application>
  <PresentationFormat>Widescreen</PresentationFormat>
  <Paragraphs>343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Consolas</vt:lpstr>
      <vt:lpstr>Corbel</vt:lpstr>
      <vt:lpstr>Menlo</vt:lpstr>
      <vt:lpstr>Times New Roman</vt:lpstr>
      <vt:lpstr>Wingdings</vt:lpstr>
      <vt:lpstr>Wingdings 2</vt:lpstr>
      <vt:lpstr>Frame</vt:lpstr>
      <vt:lpstr>PowerPoint Presentation</vt:lpstr>
      <vt:lpstr>Contents</vt:lpstr>
      <vt:lpstr>Using VisIt on the cluster: advantages</vt:lpstr>
      <vt:lpstr>Installing VisIt on the cluster </vt:lpstr>
      <vt:lpstr>Installing VisIt on the cluster (continued) </vt:lpstr>
      <vt:lpstr>Creating Python scripts to automate analysis </vt:lpstr>
      <vt:lpstr>Recording commands</vt:lpstr>
      <vt:lpstr>An Example</vt:lpstr>
      <vt:lpstr>The start of your script: opening databases</vt:lpstr>
      <vt:lpstr>So far, the script looks like:</vt:lpstr>
      <vt:lpstr>Now for the fun part: visualizing data</vt:lpstr>
      <vt:lpstr>Visualizing data, continued</vt:lpstr>
      <vt:lpstr>Visualizing data, continued</vt:lpstr>
      <vt:lpstr>Visualizing data, continued</vt:lpstr>
      <vt:lpstr>Running the script</vt:lpstr>
      <vt:lpstr>Running the script</vt:lpstr>
      <vt:lpstr>Running the script</vt:lpstr>
      <vt:lpstr>IBFE Meshes and Displacement Operators</vt:lpstr>
      <vt:lpstr>IBFE Meshes and Displacement Operators, cont. </vt:lpstr>
      <vt:lpstr>Resampling velocity fields in 3D</vt:lpstr>
      <vt:lpstr>Resampling a 3D velocity field, cont. </vt:lpstr>
      <vt:lpstr>PowerPoint Presentation</vt:lpstr>
      <vt:lpstr>PowerPoint Presentation</vt:lpstr>
      <vt:lpstr>Accessing a .VTK database</vt:lpstr>
      <vt:lpstr>Using .VTK databases</vt:lpstr>
      <vt:lpstr>Using .VTK databases – Averaging Velocity</vt:lpstr>
      <vt:lpstr>Using .VTK databases – Averaging Velocity, cont.</vt:lpstr>
      <vt:lpstr>Using .VTK databases – Averaging Velocity, cont.</vt:lpstr>
      <vt:lpstr>Using .VTK databases – Averaging Velocity, cont.</vt:lpstr>
      <vt:lpstr>Restarting a job</vt:lpstr>
      <vt:lpstr>Things to remember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 M Hobson</dc:creator>
  <cp:lastModifiedBy>Gabrielle M Hobson</cp:lastModifiedBy>
  <cp:revision>31</cp:revision>
  <cp:lastPrinted>2020-09-23T14:32:57Z</cp:lastPrinted>
  <dcterms:created xsi:type="dcterms:W3CDTF">2020-09-22T18:04:50Z</dcterms:created>
  <dcterms:modified xsi:type="dcterms:W3CDTF">2020-09-23T16:47:34Z</dcterms:modified>
</cp:coreProperties>
</file>