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9" r:id="rId5"/>
    <p:sldId id="280"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5" r:id="rId20"/>
    <p:sldId id="272" r:id="rId21"/>
    <p:sldId id="273" r:id="rId22"/>
    <p:sldId id="274"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4" d="100"/>
          <a:sy n="114" d="100"/>
        </p:scale>
        <p:origin x="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DC6D78-0C25-40AE-BD62-9A99C4D710A0}"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67265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DC6D78-0C25-40AE-BD62-9A99C4D710A0}"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7427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DC6D78-0C25-40AE-BD62-9A99C4D710A0}"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61715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DC6D78-0C25-40AE-BD62-9A99C4D710A0}"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3344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DC6D78-0C25-40AE-BD62-9A99C4D710A0}"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332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DC6D78-0C25-40AE-BD62-9A99C4D710A0}" type="datetimeFigureOut">
              <a:rPr lang="en-US" smtClean="0"/>
              <a:t>7/6/25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35831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DC6D78-0C25-40AE-BD62-9A99C4D710A0}" type="datetimeFigureOut">
              <a:rPr lang="en-US" smtClean="0"/>
              <a:t>7/6/25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371187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DC6D78-0C25-40AE-BD62-9A99C4D710A0}" type="datetimeFigureOut">
              <a:rPr lang="en-US" smtClean="0"/>
              <a:t>7/6/25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3499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C6D78-0C25-40AE-BD62-9A99C4D710A0}" type="datetimeFigureOut">
              <a:rPr lang="en-US" smtClean="0"/>
              <a:t>7/6/25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9565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DC6D78-0C25-40AE-BD62-9A99C4D710A0}" type="datetimeFigureOut">
              <a:rPr lang="en-US" smtClean="0"/>
              <a:t>7/6/25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34323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DC6D78-0C25-40AE-BD62-9A99C4D710A0}" type="datetimeFigureOut">
              <a:rPr lang="en-US" smtClean="0"/>
              <a:t>7/6/25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45271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C6D78-0C25-40AE-BD62-9A99C4D710A0}" type="datetimeFigureOut">
              <a:rPr lang="en-US" smtClean="0"/>
              <a:t>7/6/25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CAB90-5BE9-4DEE-A1B3-4457831BF1A4}" type="slidenum">
              <a:rPr lang="en-US" smtClean="0"/>
              <a:t>‹#›</a:t>
            </a:fld>
            <a:endParaRPr lang="en-US"/>
          </a:p>
        </p:txBody>
      </p:sp>
    </p:spTree>
    <p:extLst>
      <p:ext uri="{BB962C8B-B14F-4D97-AF65-F5344CB8AC3E}">
        <p14:creationId xmlns:p14="http://schemas.microsoft.com/office/powerpoint/2010/main" val="299319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747" y="2105774"/>
            <a:ext cx="9144000" cy="2387600"/>
          </a:xfrm>
        </p:spPr>
        <p:txBody>
          <a:bodyPr/>
          <a:lstStyle/>
          <a:p>
            <a:r>
              <a:rPr lang="en-US" dirty="0"/>
              <a:t>Lecture 6 – What do Boyce’s examples do?</a:t>
            </a:r>
          </a:p>
        </p:txBody>
      </p:sp>
    </p:spTree>
    <p:extLst>
      <p:ext uri="{BB962C8B-B14F-4D97-AF65-F5344CB8AC3E}">
        <p14:creationId xmlns:p14="http://schemas.microsoft.com/office/powerpoint/2010/main" val="3634438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 example ex4</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50" y="1690688"/>
            <a:ext cx="5740125" cy="4282671"/>
          </a:xfrm>
        </p:spPr>
      </p:pic>
      <p:sp>
        <p:nvSpPr>
          <p:cNvPr id="5" name="TextBox 4"/>
          <p:cNvSpPr txBox="1"/>
          <p:nvPr/>
        </p:nvSpPr>
        <p:spPr>
          <a:xfrm>
            <a:off x="5975195" y="1231312"/>
            <a:ext cx="5625859" cy="520142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is an 3D example of a rubber band that starts out as a circle that is loaded with torsion.</a:t>
            </a:r>
          </a:p>
          <a:p>
            <a:pPr marL="285750" indent="-285750">
              <a:spcBef>
                <a:spcPts val="600"/>
              </a:spcBef>
              <a:buFont typeface="Arial" panose="020B0604020202020204" pitchFamily="34" charset="0"/>
              <a:buChar char="•"/>
            </a:pPr>
            <a:r>
              <a:rPr lang="en-US" sz="2400" dirty="0"/>
              <a:t>The infinitely thin boundary can apply rotational forces to the fluid.</a:t>
            </a:r>
          </a:p>
          <a:p>
            <a:pPr marL="285750" indent="-285750">
              <a:spcBef>
                <a:spcPts val="600"/>
              </a:spcBef>
              <a:buFont typeface="Arial" panose="020B0604020202020204" pitchFamily="34" charset="0"/>
              <a:buChar char="•"/>
            </a:pPr>
            <a:r>
              <a:rPr lang="en-US" sz="2400" dirty="0"/>
              <a:t>Eventually the rubber band twists in 3D as seen in this snapshot.</a:t>
            </a:r>
          </a:p>
          <a:p>
            <a:pPr marL="285750" indent="-285750">
              <a:spcBef>
                <a:spcPts val="600"/>
              </a:spcBef>
              <a:buFont typeface="Arial" panose="020B0604020202020204" pitchFamily="34" charset="0"/>
              <a:buChar char="•"/>
            </a:pPr>
            <a:r>
              <a:rPr lang="en-US" sz="2000" dirty="0"/>
              <a:t>Griffith, Boyce E and Lim, </a:t>
            </a:r>
            <a:r>
              <a:rPr lang="en-US" sz="2000" dirty="0" err="1"/>
              <a:t>Sookkyung</a:t>
            </a:r>
            <a:r>
              <a:rPr lang="en-US" sz="2000" dirty="0"/>
              <a:t>. Simulating an Elastic Ring with Bend and Twist by an Adaptive Generalized Immersed Boundary Method. Communications in computational physics, ISSN 1815-2406, 08/2012, Volume 12, Issue 2, pp. 433 – 461.</a:t>
            </a:r>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67938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 example ex5</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41" y="1842877"/>
            <a:ext cx="5832159" cy="4351338"/>
          </a:xfrm>
        </p:spPr>
      </p:pic>
      <p:sp>
        <p:nvSpPr>
          <p:cNvPr id="5" name="TextBox 4"/>
          <p:cNvSpPr txBox="1"/>
          <p:nvPr/>
        </p:nvSpPr>
        <p:spPr>
          <a:xfrm>
            <a:off x="6233988" y="2180217"/>
            <a:ext cx="5625859" cy="329320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example includes a bunch of immersed boundary points that each move with their own behavior.</a:t>
            </a:r>
          </a:p>
          <a:p>
            <a:pPr marL="285750" indent="-285750">
              <a:spcBef>
                <a:spcPts val="600"/>
              </a:spcBef>
              <a:buFont typeface="Arial" panose="020B0604020202020204" pitchFamily="34" charset="0"/>
              <a:buChar char="•"/>
            </a:pPr>
            <a:r>
              <a:rPr lang="en-US" sz="2400" dirty="0"/>
              <a:t>The vertices and their x, y-coordinates are outputted, but the flow fields are not.</a:t>
            </a:r>
          </a:p>
          <a:p>
            <a:pPr marL="285750" indent="-285750">
              <a:spcBef>
                <a:spcPts val="600"/>
              </a:spcBef>
              <a:buFont typeface="Arial" panose="020B0604020202020204" pitchFamily="34" charset="0"/>
              <a:buChar char="•"/>
            </a:pPr>
            <a:endParaRPr lang="en-US" sz="2400" dirty="0"/>
          </a:p>
          <a:p>
            <a:pPr marL="285750" indent="-285750">
              <a:spcBef>
                <a:spcPts val="600"/>
              </a:spcBef>
              <a:buFont typeface="Arial" panose="020B0604020202020204" pitchFamily="34" charset="0"/>
              <a:buChar char="•"/>
            </a:pPr>
            <a:endParaRPr lang="en-US" sz="2000" dirty="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309816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CIB Examples</a:t>
            </a:r>
          </a:p>
        </p:txBody>
      </p:sp>
      <p:sp>
        <p:nvSpPr>
          <p:cNvPr id="3" name="Content Placeholder 2"/>
          <p:cNvSpPr>
            <a:spLocks noGrp="1"/>
          </p:cNvSpPr>
          <p:nvPr>
            <p:ph idx="1"/>
          </p:nvPr>
        </p:nvSpPr>
        <p:spPr/>
        <p:txBody>
          <a:bodyPr/>
          <a:lstStyle/>
          <a:p>
            <a:r>
              <a:rPr lang="en-US" dirty="0"/>
              <a:t>An Immersed Boundary Method for Rigid Bodies</a:t>
            </a:r>
          </a:p>
          <a:p>
            <a:pPr lvl="1"/>
            <a:r>
              <a:rPr lang="en-US" dirty="0" err="1"/>
              <a:t>Bakytzhan</a:t>
            </a:r>
            <a:r>
              <a:rPr lang="en-US" dirty="0"/>
              <a:t> </a:t>
            </a:r>
            <a:r>
              <a:rPr lang="en-US" dirty="0" err="1"/>
              <a:t>Kallemov</a:t>
            </a:r>
            <a:r>
              <a:rPr lang="en-US" dirty="0"/>
              <a:t>, </a:t>
            </a:r>
            <a:r>
              <a:rPr lang="en-US" dirty="0" err="1"/>
              <a:t>Amneet</a:t>
            </a:r>
            <a:r>
              <a:rPr lang="en-US" dirty="0"/>
              <a:t> Pal Singh </a:t>
            </a:r>
            <a:r>
              <a:rPr lang="en-US" dirty="0" err="1"/>
              <a:t>Bhalla</a:t>
            </a:r>
            <a:r>
              <a:rPr lang="en-US" dirty="0"/>
              <a:t>, Boyce E. Griffith, and </a:t>
            </a:r>
            <a:r>
              <a:rPr lang="en-US" dirty="0" err="1"/>
              <a:t>Aleksandar</a:t>
            </a:r>
            <a:r>
              <a:rPr lang="en-US" dirty="0"/>
              <a:t> </a:t>
            </a:r>
            <a:r>
              <a:rPr lang="en-US" dirty="0" err="1"/>
              <a:t>Donev</a:t>
            </a:r>
            <a:endParaRPr lang="en-US" dirty="0"/>
          </a:p>
          <a:p>
            <a:r>
              <a:rPr lang="en-US" dirty="0"/>
              <a:t>This paper is on the google drive. Note that it is the more recent paper for two different methods used for rigid body simulations.</a:t>
            </a:r>
          </a:p>
          <a:p>
            <a:r>
              <a:rPr lang="en-US" dirty="0"/>
              <a:t>Some of the examples considered in this paper appear in these CIB examples.</a:t>
            </a:r>
          </a:p>
          <a:p>
            <a:pPr marL="0" indent="0">
              <a:buNone/>
            </a:pPr>
            <a:endParaRPr lang="en-US" dirty="0"/>
          </a:p>
        </p:txBody>
      </p:sp>
    </p:spTree>
    <p:extLst>
      <p:ext uri="{BB962C8B-B14F-4D97-AF65-F5344CB8AC3E}">
        <p14:creationId xmlns:p14="http://schemas.microsoft.com/office/powerpoint/2010/main" val="238688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CIB example ex0</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7380" y="1929142"/>
            <a:ext cx="4351338" cy="4351338"/>
          </a:xfrm>
        </p:spPr>
      </p:pic>
      <p:sp>
        <p:nvSpPr>
          <p:cNvPr id="5" name="TextBox 4"/>
          <p:cNvSpPr txBox="1"/>
          <p:nvPr/>
        </p:nvSpPr>
        <p:spPr>
          <a:xfrm>
            <a:off x="917793" y="1833952"/>
            <a:ext cx="5625859" cy="447814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example is basically a cylinder in 2D that rotated in a prescribed way.</a:t>
            </a:r>
          </a:p>
          <a:p>
            <a:pPr marL="285750" indent="-285750">
              <a:spcBef>
                <a:spcPts val="600"/>
              </a:spcBef>
              <a:buFont typeface="Arial" panose="020B0604020202020204" pitchFamily="34" charset="0"/>
              <a:buChar char="•"/>
            </a:pPr>
            <a:r>
              <a:rPr lang="en-US" sz="2400" dirty="0"/>
              <a:t>I only had two time steps that wrote to a visualization file, and checking the input file this example only runs one DT.</a:t>
            </a:r>
          </a:p>
          <a:p>
            <a:pPr marL="285750" indent="-285750">
              <a:spcBef>
                <a:spcPts val="600"/>
              </a:spcBef>
              <a:buFont typeface="Arial" panose="020B0604020202020204" pitchFamily="34" charset="0"/>
              <a:buChar char="•"/>
            </a:pPr>
            <a:r>
              <a:rPr lang="en-US" sz="2400" dirty="0"/>
              <a:t>From the README, “This example shows how to set various solvers for a fully prescribed kinematics for a 2d body.”</a:t>
            </a:r>
          </a:p>
          <a:p>
            <a:pPr marL="285750" indent="-285750">
              <a:spcBef>
                <a:spcPts val="600"/>
              </a:spcBef>
              <a:buFont typeface="Arial" panose="020B0604020202020204" pitchFamily="34" charset="0"/>
              <a:buChar char="•"/>
            </a:pPr>
            <a:endParaRPr lang="en-US" sz="2400" dirty="0"/>
          </a:p>
          <a:p>
            <a:pPr marL="285750" indent="-285750">
              <a:spcBef>
                <a:spcPts val="600"/>
              </a:spcBef>
              <a:buFont typeface="Arial" panose="020B0604020202020204" pitchFamily="34" charset="0"/>
              <a:buChar char="•"/>
            </a:pPr>
            <a:endParaRPr lang="en-US" sz="2000" dirty="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21856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CIB example ex1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2462" y="1173103"/>
            <a:ext cx="4351338" cy="4351338"/>
          </a:xfrm>
        </p:spPr>
      </p:pic>
      <p:sp>
        <p:nvSpPr>
          <p:cNvPr id="5" name="TextBox 4"/>
          <p:cNvSpPr txBox="1"/>
          <p:nvPr/>
        </p:nvSpPr>
        <p:spPr>
          <a:xfrm>
            <a:off x="634947" y="1690688"/>
            <a:ext cx="5625859" cy="620169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example is basically a 3D shell with a smaller 3D shell (blue dots) inside it.</a:t>
            </a:r>
          </a:p>
          <a:p>
            <a:pPr marL="285750" indent="-285750">
              <a:spcBef>
                <a:spcPts val="600"/>
              </a:spcBef>
              <a:buFont typeface="Arial" panose="020B0604020202020204" pitchFamily="34" charset="0"/>
              <a:buChar char="•"/>
            </a:pPr>
            <a:r>
              <a:rPr lang="en-US" sz="2400" dirty="0"/>
              <a:t>I believe that this is the example in the paper of Stokes flow between two concentric spherical shells.</a:t>
            </a:r>
          </a:p>
          <a:p>
            <a:pPr marL="285750" indent="-285750">
              <a:spcBef>
                <a:spcPts val="600"/>
              </a:spcBef>
              <a:buFont typeface="Arial" panose="020B0604020202020204" pitchFamily="34" charset="0"/>
              <a:buChar char="•"/>
            </a:pPr>
            <a:r>
              <a:rPr lang="en-US" sz="2400" dirty="0"/>
              <a:t>This example also only runs one DT.</a:t>
            </a:r>
          </a:p>
          <a:p>
            <a:pPr marL="285750" indent="-285750">
              <a:spcBef>
                <a:spcPts val="600"/>
              </a:spcBef>
              <a:buFont typeface="Arial" panose="020B0604020202020204" pitchFamily="34" charset="0"/>
              <a:buChar char="•"/>
            </a:pPr>
            <a:r>
              <a:rPr lang="en-US" sz="1400" dirty="0"/>
              <a:t>From the README, “This is an example of mixture of prescribed and free DOFs for two bodies. The outer shell (structure 0) moves relative to the inner sphere (structure 1). The mobility matrices (both fluid and body mobility) of two structures are formed independently and are distributed to different processors (for parallel runs). The hydrodynamic forces and torques on the bodies are computed by integrating the Lagrange multipliers. Forces and torques on both spheres (strct_id_0) and the inner sphere (strct_id_1) are computed via control volume analysis.</a:t>
            </a:r>
          </a:p>
          <a:p>
            <a:pPr marL="285750" indent="-285750">
              <a:spcBef>
                <a:spcPts val="600"/>
              </a:spcBef>
              <a:buFont typeface="Arial" panose="020B0604020202020204" pitchFamily="34" charset="0"/>
              <a:buChar char="•"/>
            </a:pPr>
            <a:endParaRPr lang="en-US" sz="2400" dirty="0"/>
          </a:p>
          <a:p>
            <a:pPr marL="285750" indent="-285750">
              <a:spcBef>
                <a:spcPts val="600"/>
              </a:spcBef>
              <a:buFont typeface="Arial" panose="020B0604020202020204" pitchFamily="34" charset="0"/>
              <a:buChar char="•"/>
            </a:pPr>
            <a:endParaRPr lang="en-US" sz="2400" dirty="0"/>
          </a:p>
          <a:p>
            <a:pPr marL="285750" indent="-285750">
              <a:spcBef>
                <a:spcPts val="600"/>
              </a:spcBef>
              <a:buFont typeface="Arial" panose="020B0604020202020204" pitchFamily="34" charset="0"/>
              <a:buChar char="•"/>
            </a:pPr>
            <a:endParaRPr lang="en-US" sz="2000" dirty="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16005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CIB example ex2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543" y="1825625"/>
            <a:ext cx="4351338" cy="4351338"/>
          </a:xfrm>
        </p:spPr>
      </p:pic>
      <p:sp>
        <p:nvSpPr>
          <p:cNvPr id="5" name="TextBox 4"/>
          <p:cNvSpPr txBox="1"/>
          <p:nvPr/>
        </p:nvSpPr>
        <p:spPr>
          <a:xfrm>
            <a:off x="6210763" y="1367960"/>
            <a:ext cx="5625859" cy="3216265"/>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From the README, “A 2d plate is dragged with an imposed velocity for a certain time, after which it translates freely but with locked rotational motion.”</a:t>
            </a:r>
          </a:p>
          <a:p>
            <a:pPr marL="285750" indent="-285750">
              <a:spcBef>
                <a:spcPts val="600"/>
              </a:spcBef>
              <a:buFont typeface="Arial" panose="020B0604020202020204" pitchFamily="34" charset="0"/>
              <a:buChar char="•"/>
            </a:pPr>
            <a:r>
              <a:rPr lang="en-US" sz="2400" dirty="0"/>
              <a:t>This example outputs many times. In the 2 hour debug queue I don’t see rotation.</a:t>
            </a:r>
          </a:p>
          <a:p>
            <a:pPr marL="285750" indent="-285750">
              <a:spcBef>
                <a:spcPts val="600"/>
              </a:spcBef>
              <a:buFont typeface="Arial" panose="020B0604020202020204" pitchFamily="34" charset="0"/>
              <a:buChar char="•"/>
            </a:pPr>
            <a:endParaRPr lang="en-US" sz="2000" dirty="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00087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CIB example ex3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46" y="1480568"/>
            <a:ext cx="4351338" cy="4351338"/>
          </a:xfrm>
        </p:spPr>
      </p:pic>
      <p:sp>
        <p:nvSpPr>
          <p:cNvPr id="5" name="TextBox 4"/>
          <p:cNvSpPr txBox="1"/>
          <p:nvPr/>
        </p:nvSpPr>
        <p:spPr>
          <a:xfrm>
            <a:off x="6210763" y="1367960"/>
            <a:ext cx="5625859"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example shows flow through a nozzle.</a:t>
            </a:r>
          </a:p>
          <a:p>
            <a:pPr marL="285750" indent="-285750">
              <a:spcBef>
                <a:spcPts val="600"/>
              </a:spcBef>
              <a:buFont typeface="Arial" panose="020B0604020202020204" pitchFamily="34" charset="0"/>
              <a:buChar char="•"/>
            </a:pPr>
            <a:r>
              <a:rPr lang="en-US" sz="2400" dirty="0"/>
              <a:t>The snapshot shows the velocity vectors and the color map shows the pressure.</a:t>
            </a:r>
          </a:p>
          <a:p>
            <a:pPr marL="285750" indent="-285750">
              <a:spcBef>
                <a:spcPts val="600"/>
              </a:spcBef>
              <a:buFont typeface="Arial" panose="020B0604020202020204" pitchFamily="34" charset="0"/>
              <a:buChar char="•"/>
            </a:pPr>
            <a:r>
              <a:rPr lang="en-US" sz="2400" dirty="0"/>
              <a:t>This example comes directly from the paper in the section on flow through a nozzle.</a:t>
            </a:r>
          </a:p>
          <a:p>
            <a:pPr marL="285750" indent="-285750">
              <a:spcBef>
                <a:spcPts val="600"/>
              </a:spcBef>
              <a:buFont typeface="Arial" panose="020B0604020202020204" pitchFamily="34" charset="0"/>
              <a:buChar char="•"/>
            </a:pPr>
            <a:endParaRPr lang="en-US" sz="2000" dirty="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387423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CIB example ex4</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305" y="1311126"/>
            <a:ext cx="5210444" cy="5210444"/>
          </a:xfrm>
        </p:spPr>
      </p:pic>
      <p:sp>
        <p:nvSpPr>
          <p:cNvPr id="5" name="TextBox 4"/>
          <p:cNvSpPr txBox="1"/>
          <p:nvPr/>
        </p:nvSpPr>
        <p:spPr>
          <a:xfrm>
            <a:off x="6210763" y="1367960"/>
            <a:ext cx="5625859" cy="403187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is a 3D example shows a falling sphere. </a:t>
            </a:r>
          </a:p>
          <a:p>
            <a:pPr marL="285750" indent="-285750">
              <a:spcBef>
                <a:spcPts val="600"/>
              </a:spcBef>
              <a:buFont typeface="Arial" panose="020B0604020202020204" pitchFamily="34" charset="0"/>
              <a:buChar char="•"/>
            </a:pPr>
            <a:r>
              <a:rPr lang="en-US" sz="2400" dirty="0"/>
              <a:t>The snapshot shows the out of plane vorticity in a 2D slice.</a:t>
            </a:r>
          </a:p>
          <a:p>
            <a:pPr marL="285750" indent="-285750">
              <a:spcBef>
                <a:spcPts val="600"/>
              </a:spcBef>
              <a:buFont typeface="Arial" panose="020B0604020202020204" pitchFamily="34" charset="0"/>
              <a:buChar char="•"/>
            </a:pPr>
            <a:r>
              <a:rPr lang="en-US" sz="2400" dirty="0"/>
              <a:t>The movement of the sphere is driven by gravity. I don’t believe this example is in the paper, look at the code to see how it is handled. </a:t>
            </a:r>
          </a:p>
          <a:p>
            <a:pPr marL="285750" indent="-285750">
              <a:spcBef>
                <a:spcPts val="600"/>
              </a:spcBef>
              <a:buFont typeface="Arial" panose="020B0604020202020204" pitchFamily="34" charset="0"/>
              <a:buChar char="•"/>
            </a:pPr>
            <a:endParaRPr lang="en-US" sz="2000" dirty="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44735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IB Examples</a:t>
            </a:r>
          </a:p>
        </p:txBody>
      </p:sp>
      <p:sp>
        <p:nvSpPr>
          <p:cNvPr id="3" name="Content Placeholder 2"/>
          <p:cNvSpPr>
            <a:spLocks noGrp="1"/>
          </p:cNvSpPr>
          <p:nvPr>
            <p:ph idx="1"/>
          </p:nvPr>
        </p:nvSpPr>
        <p:spPr/>
        <p:txBody>
          <a:bodyPr/>
          <a:lstStyle/>
          <a:p>
            <a:r>
              <a:rPr lang="en-US" dirty="0"/>
              <a:t>A unified mathematical framework and an adaptive numerical method for fluid–structure interaction with rigid, deforming, and elastic bodies</a:t>
            </a:r>
          </a:p>
          <a:p>
            <a:pPr lvl="1"/>
            <a:r>
              <a:rPr lang="en-US" dirty="0" err="1"/>
              <a:t>Amneet</a:t>
            </a:r>
            <a:r>
              <a:rPr lang="en-US" dirty="0"/>
              <a:t> Pal Singh </a:t>
            </a:r>
            <a:r>
              <a:rPr lang="en-US" dirty="0" err="1"/>
              <a:t>Bhalla</a:t>
            </a:r>
            <a:r>
              <a:rPr lang="en-US" dirty="0"/>
              <a:t>, Rahul Bale, Boyce E. Griffith, </a:t>
            </a:r>
            <a:r>
              <a:rPr lang="en-US" dirty="0" err="1"/>
              <a:t>Neelesh</a:t>
            </a:r>
            <a:r>
              <a:rPr lang="en-US" dirty="0"/>
              <a:t> A. </a:t>
            </a:r>
            <a:r>
              <a:rPr lang="en-US" dirty="0" err="1"/>
              <a:t>Patankar</a:t>
            </a:r>
            <a:endParaRPr lang="en-US" dirty="0"/>
          </a:p>
          <a:p>
            <a:r>
              <a:rPr lang="en-US" dirty="0"/>
              <a:t>This paper is on the google drive. Note that it is the first paper for rigid body simulations.</a:t>
            </a:r>
          </a:p>
          <a:p>
            <a:r>
              <a:rPr lang="en-US" dirty="0"/>
              <a:t>Nearly all of the examples considered in this paper appear in these Constraint IB examples. Some examples are also similar to the CIB ones.</a:t>
            </a:r>
          </a:p>
          <a:p>
            <a:r>
              <a:rPr lang="en-US" dirty="0"/>
              <a:t>Some of the examples generate HUGE numbers of files.</a:t>
            </a:r>
          </a:p>
          <a:p>
            <a:pPr marL="0" indent="0">
              <a:buNone/>
            </a:pPr>
            <a:endParaRPr lang="en-US" dirty="0"/>
          </a:p>
        </p:txBody>
      </p:sp>
    </p:spTree>
    <p:extLst>
      <p:ext uri="{BB962C8B-B14F-4D97-AF65-F5344CB8AC3E}">
        <p14:creationId xmlns:p14="http://schemas.microsoft.com/office/powerpoint/2010/main" val="279062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IB Examples</a:t>
            </a:r>
          </a:p>
        </p:txBody>
      </p:sp>
      <p:pic>
        <p:nvPicPr>
          <p:cNvPr id="4" name="Picture 3"/>
          <p:cNvPicPr>
            <a:picLocks noChangeAspect="1"/>
          </p:cNvPicPr>
          <p:nvPr/>
        </p:nvPicPr>
        <p:blipFill>
          <a:blip r:embed="rId2"/>
          <a:stretch>
            <a:fillRect/>
          </a:stretch>
        </p:blipFill>
        <p:spPr>
          <a:xfrm>
            <a:off x="2556564" y="2267130"/>
            <a:ext cx="5348595" cy="3754108"/>
          </a:xfrm>
          <a:prstGeom prst="rect">
            <a:avLst/>
          </a:prstGeom>
        </p:spPr>
      </p:pic>
    </p:spTree>
    <p:extLst>
      <p:ext uri="{BB962C8B-B14F-4D97-AF65-F5344CB8AC3E}">
        <p14:creationId xmlns:p14="http://schemas.microsoft.com/office/powerpoint/2010/main" val="343430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IB – basic immersed boundary examples</a:t>
            </a:r>
          </a:p>
          <a:p>
            <a:r>
              <a:rPr lang="en-US" dirty="0"/>
              <a:t>IBFE – Hybrid IB/Finite element examples</a:t>
            </a:r>
          </a:p>
          <a:p>
            <a:pPr lvl="1"/>
            <a:r>
              <a:rPr lang="en-US" dirty="0"/>
              <a:t>Hybrid finite difference/finite element immersed boundary method</a:t>
            </a:r>
          </a:p>
          <a:p>
            <a:r>
              <a:rPr lang="en-US" dirty="0"/>
              <a:t>Constraint IB – </a:t>
            </a:r>
            <a:r>
              <a:rPr lang="en-US" dirty="0" err="1"/>
              <a:t>Bhalla</a:t>
            </a:r>
            <a:r>
              <a:rPr lang="en-US" dirty="0"/>
              <a:t> et al., 2013</a:t>
            </a:r>
          </a:p>
          <a:p>
            <a:pPr lvl="1"/>
            <a:r>
              <a:rPr lang="en-US" dirty="0"/>
              <a:t>A unified mathematical framework and an adaptive numerical method for fluid–structure interaction with rigid, deforming, and elastic bodies</a:t>
            </a:r>
          </a:p>
          <a:p>
            <a:r>
              <a:rPr lang="en-US" dirty="0"/>
              <a:t>CIB – </a:t>
            </a:r>
            <a:r>
              <a:rPr lang="en-US" dirty="0" err="1"/>
              <a:t>Kallemov</a:t>
            </a:r>
            <a:r>
              <a:rPr lang="en-US" dirty="0"/>
              <a:t> et al., 2016</a:t>
            </a:r>
          </a:p>
          <a:p>
            <a:pPr lvl="1"/>
            <a:r>
              <a:rPr lang="en-US" dirty="0"/>
              <a:t>An Immersed boundary method for rigid bodies</a:t>
            </a:r>
          </a:p>
          <a:p>
            <a:r>
              <a:rPr lang="en-US" dirty="0"/>
              <a:t>Complex fluids – Barrett dissertation</a:t>
            </a:r>
          </a:p>
          <a:p>
            <a:pPr lvl="1"/>
            <a:r>
              <a:rPr lang="en-US" dirty="0"/>
              <a:t>Immersed boundaries in </a:t>
            </a:r>
            <a:r>
              <a:rPr lang="en-US" dirty="0" err="1"/>
              <a:t>Oldroyd</a:t>
            </a:r>
            <a:r>
              <a:rPr lang="en-US" dirty="0"/>
              <a:t>-B fluid</a:t>
            </a:r>
          </a:p>
        </p:txBody>
      </p:sp>
      <p:pic>
        <p:nvPicPr>
          <p:cNvPr id="4" name="Picture 3"/>
          <p:cNvPicPr>
            <a:picLocks noChangeAspect="1"/>
          </p:cNvPicPr>
          <p:nvPr/>
        </p:nvPicPr>
        <p:blipFill>
          <a:blip r:embed="rId2"/>
          <a:stretch>
            <a:fillRect/>
          </a:stretch>
        </p:blipFill>
        <p:spPr>
          <a:xfrm>
            <a:off x="769326" y="748079"/>
            <a:ext cx="11094175" cy="878498"/>
          </a:xfrm>
          <a:prstGeom prst="rect">
            <a:avLst/>
          </a:prstGeom>
        </p:spPr>
      </p:pic>
    </p:spTree>
    <p:extLst>
      <p:ext uri="{BB962C8B-B14F-4D97-AF65-F5344CB8AC3E}">
        <p14:creationId xmlns:p14="http://schemas.microsoft.com/office/powerpoint/2010/main" val="12153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IB – moving plate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58739" y="2073558"/>
            <a:ext cx="5625859"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example is that of a finite plate of height b in an infinite quiescent flow that is dragged perpendicular to itself with a constant velocity U0.</a:t>
            </a:r>
          </a:p>
          <a:p>
            <a:pPr marL="285750" indent="-285750">
              <a:spcBef>
                <a:spcPts val="600"/>
              </a:spcBef>
              <a:buFont typeface="Arial" panose="020B0604020202020204" pitchFamily="34" charset="0"/>
              <a:buChar char="•"/>
            </a:pPr>
            <a:r>
              <a:rPr lang="en-US" sz="2400" dirty="0"/>
              <a:t>This example corresponds to section 7.1.2, a moving plate in an infinite flow.</a:t>
            </a:r>
          </a:p>
          <a:p>
            <a:pPr marL="285750" indent="-285750">
              <a:spcBef>
                <a:spcPts val="600"/>
              </a:spcBef>
              <a:buFont typeface="Arial" panose="020B0604020202020204" pitchFamily="34" charset="0"/>
              <a:buChar char="•"/>
            </a:pPr>
            <a:r>
              <a:rPr lang="en-US" sz="2400" dirty="0"/>
              <a:t>This is an example of prescribed motion.</a:t>
            </a:r>
          </a:p>
          <a:p>
            <a:pPr>
              <a:spcBef>
                <a:spcPts val="600"/>
              </a:spcBef>
            </a:pPr>
            <a:endParaRPr lang="en-US" sz="2000" dirty="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45039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IB – </a:t>
            </a:r>
            <a:r>
              <a:rPr lang="en-US" dirty="0" err="1"/>
              <a:t>impulsively_started_cylinder</a:t>
            </a:r>
            <a:endParaRPr lang="en-US" dirty="0"/>
          </a:p>
        </p:txBody>
      </p:sp>
      <p:sp>
        <p:nvSpPr>
          <p:cNvPr id="5" name="TextBox 4"/>
          <p:cNvSpPr txBox="1"/>
          <p:nvPr/>
        </p:nvSpPr>
        <p:spPr>
          <a:xfrm>
            <a:off x="5010884" y="1842877"/>
            <a:ext cx="6733261" cy="513986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example appears in the paper in section 7.2.2.</a:t>
            </a:r>
          </a:p>
          <a:p>
            <a:pPr marL="285750" indent="-285750">
              <a:spcBef>
                <a:spcPts val="600"/>
              </a:spcBef>
              <a:buFont typeface="Arial" panose="020B0604020202020204" pitchFamily="34" charset="0"/>
              <a:buChar char="•"/>
            </a:pPr>
            <a:r>
              <a:rPr lang="en-US" sz="2400" dirty="0"/>
              <a:t>“We take the case of impulsively started cylinder in a quiescent flow to demonstrate the momentum-conservation properties of our method. A cylinder of diameter D ¼ 1 m is placed the center of a periodic domain of size 32 m x 16 </a:t>
            </a:r>
            <a:r>
              <a:rPr lang="en-US" sz="2400" dirty="0" err="1"/>
              <a:t>mat</a:t>
            </a:r>
            <a:r>
              <a:rPr lang="en-US" sz="2400" dirty="0"/>
              <a:t> time t = 0. An impulse of the form I(t) = 400 </a:t>
            </a:r>
            <a:r>
              <a:rPr lang="en-US" sz="2400" dirty="0" err="1"/>
              <a:t>exp</a:t>
            </a:r>
            <a:r>
              <a:rPr lang="en-US" sz="2400" dirty="0"/>
              <a:t>(-400t) N/m^3 is applied in the x direction within the body, at its initial position, thereby impulsively starting its motion.</a:t>
            </a:r>
          </a:p>
          <a:p>
            <a:pPr marL="285750" indent="-285750">
              <a:spcBef>
                <a:spcPts val="600"/>
              </a:spcBef>
              <a:buFont typeface="Arial" panose="020B0604020202020204" pitchFamily="34" charset="0"/>
              <a:buChar char="•"/>
            </a:pPr>
            <a:r>
              <a:rPr lang="en-US" sz="2400" dirty="0"/>
              <a:t>This is an example of rigid body motion.</a:t>
            </a:r>
          </a:p>
          <a:p>
            <a:pPr>
              <a:spcBef>
                <a:spcPts val="600"/>
              </a:spcBef>
            </a:pPr>
            <a:endParaRPr lang="en-US" sz="2000" dirty="0"/>
          </a:p>
          <a:p>
            <a:pPr marL="742950" lvl="1" indent="-285750">
              <a:spcBef>
                <a:spcPts val="600"/>
              </a:spcBef>
              <a:buFont typeface="Arial" panose="020B0604020202020204" pitchFamily="34" charset="0"/>
              <a:buChar char="•"/>
            </a:pPr>
            <a:endParaRPr lang="en-US"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46" y="1842877"/>
            <a:ext cx="4351338" cy="4351338"/>
          </a:xfrm>
        </p:spPr>
      </p:pic>
    </p:spTree>
    <p:extLst>
      <p:ext uri="{BB962C8B-B14F-4D97-AF65-F5344CB8AC3E}">
        <p14:creationId xmlns:p14="http://schemas.microsoft.com/office/powerpoint/2010/main" val="2121850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IB – </a:t>
            </a:r>
            <a:r>
              <a:rPr lang="en-US" dirty="0" err="1"/>
              <a:t>stokes_first_problem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2575" y="1825625"/>
            <a:ext cx="4351338" cy="4351338"/>
          </a:xfrm>
        </p:spPr>
      </p:pic>
      <p:sp>
        <p:nvSpPr>
          <p:cNvPr id="5" name="TextBox 4"/>
          <p:cNvSpPr txBox="1"/>
          <p:nvPr/>
        </p:nvSpPr>
        <p:spPr>
          <a:xfrm>
            <a:off x="525149" y="1825625"/>
            <a:ext cx="5789387"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example appears in the paper in section 7.1.1.</a:t>
            </a:r>
          </a:p>
          <a:p>
            <a:pPr marL="285750" indent="-285750">
              <a:spcBef>
                <a:spcPts val="600"/>
              </a:spcBef>
              <a:buFont typeface="Arial" panose="020B0604020202020204" pitchFamily="34" charset="0"/>
              <a:buChar char="•"/>
            </a:pPr>
            <a:r>
              <a:rPr lang="en-US" sz="2400" dirty="0"/>
              <a:t>“Our first example considers Stokes’ first problem, in which an infinitely long horizontal plate is impulsively started with a velocity U0 in the x direction.</a:t>
            </a:r>
          </a:p>
          <a:p>
            <a:pPr marL="285750" indent="-285750">
              <a:spcBef>
                <a:spcPts val="600"/>
              </a:spcBef>
              <a:buFont typeface="Arial" panose="020B0604020202020204" pitchFamily="34" charset="0"/>
              <a:buChar char="•"/>
            </a:pPr>
            <a:r>
              <a:rPr lang="en-US" sz="2400" dirty="0"/>
              <a:t>This is an example of prescribed motion.</a:t>
            </a:r>
          </a:p>
          <a:p>
            <a:pPr>
              <a:spcBef>
                <a:spcPts val="600"/>
              </a:spcBef>
            </a:pPr>
            <a:endParaRPr lang="en-US" sz="2000" dirty="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08050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Constraint IB example – </a:t>
            </a:r>
            <a:r>
              <a:rPr lang="en-US" sz="4000" dirty="0" err="1"/>
              <a:t>oscillating_rigid_cylinder</a:t>
            </a:r>
            <a:endParaRPr lang="en-US" sz="4000" dirty="0"/>
          </a:p>
        </p:txBody>
      </p:sp>
      <p:sp>
        <p:nvSpPr>
          <p:cNvPr id="3" name="Content Placeholder 2"/>
          <p:cNvSpPr>
            <a:spLocks noGrp="1"/>
          </p:cNvSpPr>
          <p:nvPr>
            <p:ph idx="1"/>
          </p:nvPr>
        </p:nvSpPr>
        <p:spPr>
          <a:xfrm>
            <a:off x="838200" y="1825625"/>
            <a:ext cx="4924245" cy="4351338"/>
          </a:xfrm>
        </p:spPr>
        <p:txBody>
          <a:bodyPr>
            <a:normAutofit lnSpcReduction="10000"/>
          </a:bodyPr>
          <a:lstStyle/>
          <a:p>
            <a:r>
              <a:rPr lang="en-US" dirty="0"/>
              <a:t>This is a prescribed motion example from 7.1.4.</a:t>
            </a:r>
          </a:p>
          <a:p>
            <a:r>
              <a:rPr lang="en-US" dirty="0"/>
              <a:t>“In cases in which the body has a </a:t>
            </a:r>
            <a:r>
              <a:rPr lang="en-US" dirty="0" err="1"/>
              <a:t>nonconstant</a:t>
            </a:r>
            <a:r>
              <a:rPr lang="en-US" dirty="0"/>
              <a:t> specified velocity, contributions to the drag forces come from both inertial and constraint forces. In this example, we consider a rigid circular cylinder oscillating about a mean position in a quiescent fluid.”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468" y="1320291"/>
            <a:ext cx="5072332" cy="5072332"/>
          </a:xfrm>
          <a:prstGeom prst="rect">
            <a:avLst/>
          </a:prstGeom>
        </p:spPr>
      </p:pic>
    </p:spTree>
    <p:extLst>
      <p:ext uri="{BB962C8B-B14F-4D97-AF65-F5344CB8AC3E}">
        <p14:creationId xmlns:p14="http://schemas.microsoft.com/office/powerpoint/2010/main" val="3207544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constraint IB examples</a:t>
            </a:r>
          </a:p>
        </p:txBody>
      </p:sp>
      <p:sp>
        <p:nvSpPr>
          <p:cNvPr id="3" name="Content Placeholder 2"/>
          <p:cNvSpPr>
            <a:spLocks noGrp="1"/>
          </p:cNvSpPr>
          <p:nvPr>
            <p:ph idx="1"/>
          </p:nvPr>
        </p:nvSpPr>
        <p:spPr/>
        <p:txBody>
          <a:bodyPr>
            <a:normAutofit/>
          </a:bodyPr>
          <a:lstStyle/>
          <a:p>
            <a:r>
              <a:rPr lang="en-US" dirty="0"/>
              <a:t>Other examples include free swimming cases of eel swimming in 2D and 3D as well as a 3D </a:t>
            </a:r>
            <a:r>
              <a:rPr lang="en-US" dirty="0" err="1"/>
              <a:t>knifefish</a:t>
            </a:r>
            <a:r>
              <a:rPr lang="en-US" dirty="0"/>
              <a:t>.</a:t>
            </a:r>
          </a:p>
          <a:p>
            <a:pPr lvl="1"/>
            <a:r>
              <a:rPr lang="en-US" dirty="0"/>
              <a:t>I have run the 2D eel, but the download is taking too long to show today.</a:t>
            </a:r>
          </a:p>
          <a:p>
            <a:pPr lvl="1"/>
            <a:r>
              <a:rPr lang="en-US" dirty="0"/>
              <a:t>It is worth running the 3D eel and </a:t>
            </a:r>
            <a:r>
              <a:rPr lang="en-US" dirty="0" err="1"/>
              <a:t>knifefish</a:t>
            </a:r>
            <a:r>
              <a:rPr lang="en-US" dirty="0"/>
              <a:t> as well.</a:t>
            </a:r>
          </a:p>
          <a:p>
            <a:r>
              <a:rPr lang="en-US" dirty="0"/>
              <a:t>There is also a falling sphere example of rigid body motion in 3D. </a:t>
            </a:r>
          </a:p>
          <a:p>
            <a:r>
              <a:rPr lang="en-US" sz="2000" dirty="0"/>
              <a:t>“We validate our algorithm for a freely moving body by considering the problem of a </a:t>
            </a:r>
            <a:r>
              <a:rPr lang="en-US" sz="2000" dirty="0" err="1"/>
              <a:t>sedimenting</a:t>
            </a:r>
            <a:r>
              <a:rPr lang="en-US" sz="2000" dirty="0"/>
              <a:t> sphere. To treat this problem with our present formulation and implementation, which assume that the mass density of the fluid–structure system is uniform, we impose a gravitational body force that is present only in the solid region </a:t>
            </a:r>
            <a:r>
              <a:rPr lang="en-US" sz="2000" dirty="0" err="1"/>
              <a:t>Uc</a:t>
            </a:r>
            <a:r>
              <a:rPr lang="en-US" sz="2000" dirty="0"/>
              <a:t> of the physical domain U.”</a:t>
            </a:r>
          </a:p>
        </p:txBody>
      </p:sp>
    </p:spTree>
    <p:extLst>
      <p:ext uri="{BB962C8B-B14F-4D97-AF65-F5344CB8AC3E}">
        <p14:creationId xmlns:p14="http://schemas.microsoft.com/office/powerpoint/2010/main" val="572121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next week</a:t>
            </a:r>
          </a:p>
        </p:txBody>
      </p:sp>
      <p:sp>
        <p:nvSpPr>
          <p:cNvPr id="3" name="Content Placeholder 2"/>
          <p:cNvSpPr>
            <a:spLocks noGrp="1"/>
          </p:cNvSpPr>
          <p:nvPr>
            <p:ph idx="1"/>
          </p:nvPr>
        </p:nvSpPr>
        <p:spPr/>
        <p:txBody>
          <a:bodyPr/>
          <a:lstStyle/>
          <a:p>
            <a:r>
              <a:rPr lang="en-US" dirty="0"/>
              <a:t>For next week, I’d like to go through the non-Newtonian and level set examples. Then I’d like to revisit the IBFE ones.</a:t>
            </a:r>
          </a:p>
          <a:p>
            <a:r>
              <a:rPr lang="en-US" dirty="0"/>
              <a:t>I encourage you to run and look at examples that are related to your target applications and discuss them next week.</a:t>
            </a:r>
          </a:p>
        </p:txBody>
      </p:sp>
    </p:spTree>
    <p:extLst>
      <p:ext uri="{BB962C8B-B14F-4D97-AF65-F5344CB8AC3E}">
        <p14:creationId xmlns:p14="http://schemas.microsoft.com/office/powerpoint/2010/main" val="290728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Boyce’s examples</a:t>
            </a:r>
          </a:p>
        </p:txBody>
      </p:sp>
      <p:sp>
        <p:nvSpPr>
          <p:cNvPr id="3" name="Content Placeholder 2"/>
          <p:cNvSpPr>
            <a:spLocks noGrp="1"/>
          </p:cNvSpPr>
          <p:nvPr>
            <p:ph idx="1"/>
          </p:nvPr>
        </p:nvSpPr>
        <p:spPr/>
        <p:txBody>
          <a:bodyPr>
            <a:normAutofit/>
          </a:bodyPr>
          <a:lstStyle/>
          <a:p>
            <a:r>
              <a:rPr lang="en-US" sz="3000" dirty="0"/>
              <a:t>You will want to copy the examples folder to your </a:t>
            </a:r>
            <a:r>
              <a:rPr lang="en-US" sz="3000" dirty="0" err="1"/>
              <a:t>xdisk</a:t>
            </a:r>
            <a:r>
              <a:rPr lang="en-US" sz="3000" dirty="0"/>
              <a:t> space.</a:t>
            </a:r>
          </a:p>
          <a:p>
            <a:pPr marL="0" indent="0">
              <a:buNone/>
            </a:pPr>
            <a:endParaRPr lang="en-US" dirty="0"/>
          </a:p>
          <a:p>
            <a:pPr marL="0" indent="0">
              <a:buNone/>
            </a:pPr>
            <a:r>
              <a:rPr lang="en-US" sz="2200" dirty="0">
                <a:solidFill>
                  <a:srgbClr val="000000"/>
                </a:solidFill>
                <a:effectLst/>
                <a:latin typeface="Menlo" panose="020B0609030804020204" pitchFamily="49" charset="0"/>
              </a:rPr>
              <a:t>$ </a:t>
            </a:r>
            <a:r>
              <a:rPr lang="en-US" sz="2200" dirty="0" err="1">
                <a:solidFill>
                  <a:srgbClr val="000000"/>
                </a:solidFill>
                <a:effectLst/>
                <a:latin typeface="Menlo" panose="020B0609030804020204" pitchFamily="49" charset="0"/>
              </a:rPr>
              <a:t>pwd</a:t>
            </a:r>
            <a:endParaRPr lang="en-US" sz="2200" dirty="0">
              <a:solidFill>
                <a:srgbClr val="000000"/>
              </a:solidFill>
              <a:effectLst/>
              <a:latin typeface="Menlo" panose="020B0609030804020204" pitchFamily="49" charset="0"/>
            </a:endParaRPr>
          </a:p>
          <a:p>
            <a:pPr marL="0" indent="0">
              <a:buNone/>
            </a:pPr>
            <a:r>
              <a:rPr lang="en-US" sz="2200" dirty="0">
                <a:solidFill>
                  <a:srgbClr val="000000"/>
                </a:solidFill>
                <a:effectLst/>
                <a:latin typeface="Menlo" panose="020B0609030804020204" pitchFamily="49" charset="0"/>
              </a:rPr>
              <a:t>/groups/lauram9/ib16/Code/IBAMR</a:t>
            </a:r>
          </a:p>
          <a:p>
            <a:pPr marL="0" indent="0">
              <a:buNone/>
            </a:pPr>
            <a:r>
              <a:rPr lang="en-US" sz="2200" dirty="0">
                <a:solidFill>
                  <a:srgbClr val="000000"/>
                </a:solidFill>
                <a:effectLst/>
                <a:latin typeface="Menlo" panose="020B0609030804020204" pitchFamily="49" charset="0"/>
              </a:rPr>
              <a:t>$ cp -r examples /</a:t>
            </a:r>
            <a:r>
              <a:rPr lang="en-US" sz="2200" dirty="0" err="1">
                <a:solidFill>
                  <a:srgbClr val="000000"/>
                </a:solidFill>
                <a:effectLst/>
                <a:latin typeface="Menlo" panose="020B0609030804020204" pitchFamily="49" charset="0"/>
              </a:rPr>
              <a:t>xdisk</a:t>
            </a:r>
            <a:r>
              <a:rPr lang="en-US" sz="2200" dirty="0">
                <a:solidFill>
                  <a:srgbClr val="000000"/>
                </a:solidFill>
                <a:effectLst/>
                <a:latin typeface="Menlo" panose="020B0609030804020204" pitchFamily="49" charset="0"/>
              </a:rPr>
              <a:t>/lauram9/lauram9/examples</a:t>
            </a:r>
          </a:p>
          <a:p>
            <a:pPr marL="0" indent="0">
              <a:buNone/>
            </a:pPr>
            <a:endParaRPr lang="en-US" dirty="0"/>
          </a:p>
          <a:p>
            <a:r>
              <a:rPr lang="en-US" sz="3000" dirty="0">
                <a:latin typeface="Arial" panose="020B0604020202020204" pitchFamily="34" charset="0"/>
                <a:cs typeface="Arial" panose="020B0604020202020204" pitchFamily="34" charset="0"/>
              </a:rPr>
              <a:t>You will also want to move a </a:t>
            </a:r>
            <a:r>
              <a:rPr lang="en-US" sz="3000" dirty="0" err="1">
                <a:latin typeface="Arial" panose="020B0604020202020204" pitchFamily="34" charset="0"/>
                <a:cs typeface="Arial" panose="020B0604020202020204" pitchFamily="34" charset="0"/>
              </a:rPr>
              <a:t>Makefile</a:t>
            </a:r>
            <a:r>
              <a:rPr lang="en-US" sz="3000" dirty="0">
                <a:latin typeface="Arial" panose="020B0604020202020204" pitchFamily="34" charset="0"/>
                <a:cs typeface="Arial" panose="020B0604020202020204" pitchFamily="34" charset="0"/>
              </a:rPr>
              <a:t> and a </a:t>
            </a:r>
            <a:r>
              <a:rPr lang="en-US" sz="3000" dirty="0" err="1">
                <a:latin typeface="Arial" panose="020B0604020202020204" pitchFamily="34" charset="0"/>
                <a:cs typeface="Arial" panose="020B0604020202020204" pitchFamily="34" charset="0"/>
              </a:rPr>
              <a:t>script.sh</a:t>
            </a:r>
            <a:r>
              <a:rPr lang="en-US" sz="3000" dirty="0">
                <a:latin typeface="Arial" panose="020B0604020202020204" pitchFamily="34" charset="0"/>
                <a:cs typeface="Arial" panose="020B0604020202020204" pitchFamily="34" charset="0"/>
              </a:rPr>
              <a:t> into each example folder you plan to run. </a:t>
            </a:r>
          </a:p>
          <a:p>
            <a:r>
              <a:rPr lang="en-US" sz="3000" dirty="0">
                <a:latin typeface="Arial" panose="020B0604020202020204" pitchFamily="34" charset="0"/>
                <a:cs typeface="Arial" panose="020B0604020202020204" pitchFamily="34" charset="0"/>
              </a:rPr>
              <a:t>Text for the </a:t>
            </a:r>
            <a:r>
              <a:rPr lang="en-US" sz="3000" dirty="0" err="1">
                <a:latin typeface="Arial" panose="020B0604020202020204" pitchFamily="34" charset="0"/>
                <a:cs typeface="Arial" panose="020B0604020202020204" pitchFamily="34" charset="0"/>
              </a:rPr>
              <a:t>Makefile</a:t>
            </a:r>
            <a:r>
              <a:rPr lang="en-US" sz="3000" dirty="0">
                <a:latin typeface="Arial" panose="020B0604020202020204" pitchFamily="34" charset="0"/>
                <a:cs typeface="Arial" panose="020B0604020202020204" pitchFamily="34" charset="0"/>
              </a:rPr>
              <a:t> is on the next slide and also on </a:t>
            </a:r>
            <a:r>
              <a:rPr lang="en-US" sz="3000" dirty="0" err="1">
                <a:latin typeface="Arial" panose="020B0604020202020204" pitchFamily="34" charset="0"/>
                <a:cs typeface="Arial" panose="020B0604020202020204" pitchFamily="34" charset="0"/>
              </a:rPr>
              <a:t>github</a:t>
            </a:r>
            <a:r>
              <a:rPr lang="en-US" sz="3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4371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24E2-1E11-480F-5509-0BAEABF5BF01}"/>
              </a:ext>
            </a:extLst>
          </p:cNvPr>
          <p:cNvSpPr>
            <a:spLocks noGrp="1"/>
          </p:cNvSpPr>
          <p:nvPr>
            <p:ph type="title"/>
          </p:nvPr>
        </p:nvSpPr>
        <p:spPr/>
        <p:txBody>
          <a:bodyPr/>
          <a:lstStyle/>
          <a:p>
            <a:r>
              <a:rPr lang="en-US" dirty="0" err="1"/>
              <a:t>Makefile</a:t>
            </a:r>
            <a:r>
              <a:rPr lang="en-US" dirty="0"/>
              <a:t> text</a:t>
            </a:r>
          </a:p>
        </p:txBody>
      </p:sp>
      <p:sp>
        <p:nvSpPr>
          <p:cNvPr id="3" name="Content Placeholder 2">
            <a:extLst>
              <a:ext uri="{FF2B5EF4-FFF2-40B4-BE49-F238E27FC236}">
                <a16:creationId xmlns:a16="http://schemas.microsoft.com/office/drawing/2014/main" id="{C4F6F193-D20A-5D24-59DC-37139593BE0C}"/>
              </a:ext>
            </a:extLst>
          </p:cNvPr>
          <p:cNvSpPr>
            <a:spLocks noGrp="1"/>
          </p:cNvSpPr>
          <p:nvPr>
            <p:ph idx="1"/>
          </p:nvPr>
        </p:nvSpPr>
        <p:spPr/>
        <p:txBody>
          <a:bodyPr>
            <a:normAutofit fontScale="25000" lnSpcReduction="20000"/>
          </a:bodyPr>
          <a:lstStyle/>
          <a:p>
            <a:pPr marL="0" indent="0">
              <a:lnSpc>
                <a:spcPct val="100000"/>
              </a:lnSpc>
              <a:spcBef>
                <a:spcPts val="0"/>
              </a:spcBef>
              <a:buNone/>
            </a:pPr>
            <a:r>
              <a:rPr lang="en-US" dirty="0"/>
              <a:t>######################################################################</a:t>
            </a:r>
          </a:p>
          <a:p>
            <a:pPr marL="0" indent="0">
              <a:lnSpc>
                <a:spcPct val="100000"/>
              </a:lnSpc>
              <a:spcBef>
                <a:spcPts val="0"/>
              </a:spcBef>
              <a:buNone/>
            </a:pPr>
            <a:r>
              <a:rPr lang="en-US" dirty="0"/>
              <a:t>## Here specify the location of the IBAMR source and the location</a:t>
            </a:r>
          </a:p>
          <a:p>
            <a:pPr marL="0" indent="0">
              <a:lnSpc>
                <a:spcPct val="100000"/>
              </a:lnSpc>
              <a:spcBef>
                <a:spcPts val="0"/>
              </a:spcBef>
              <a:buNone/>
            </a:pPr>
            <a:r>
              <a:rPr lang="en-US" dirty="0"/>
              <a:t>## where IBAMR has been built.</a:t>
            </a:r>
          </a:p>
          <a:p>
            <a:pPr marL="0" indent="0">
              <a:lnSpc>
                <a:spcPct val="100000"/>
              </a:lnSpc>
              <a:spcBef>
                <a:spcPts val="0"/>
              </a:spcBef>
              <a:buNone/>
            </a:pPr>
            <a:r>
              <a:rPr lang="en-US" dirty="0"/>
              <a:t>#IBAMR_SRC_DIR = /</a:t>
            </a:r>
            <a:r>
              <a:rPr lang="en-US" dirty="0" err="1"/>
              <a:t>nas</a:t>
            </a:r>
            <a:r>
              <a:rPr lang="en-US" dirty="0"/>
              <a:t>/longleaf/apps-dogwood/</a:t>
            </a:r>
            <a:r>
              <a:rPr lang="en-US" dirty="0" err="1"/>
              <a:t>ibamr</a:t>
            </a:r>
            <a:r>
              <a:rPr lang="en-US" dirty="0"/>
              <a:t>/2018-03/</a:t>
            </a:r>
            <a:r>
              <a:rPr lang="en-US" dirty="0" err="1"/>
              <a:t>sfw</a:t>
            </a:r>
            <a:r>
              <a:rPr lang="en-US" dirty="0"/>
              <a:t>/</a:t>
            </a:r>
            <a:r>
              <a:rPr lang="en-US" dirty="0" err="1"/>
              <a:t>ibamr</a:t>
            </a:r>
            <a:r>
              <a:rPr lang="en-US" dirty="0"/>
              <a:t>/IBAMR</a:t>
            </a:r>
          </a:p>
          <a:p>
            <a:pPr marL="0" indent="0">
              <a:lnSpc>
                <a:spcPct val="100000"/>
              </a:lnSpc>
              <a:spcBef>
                <a:spcPts val="0"/>
              </a:spcBef>
              <a:buNone/>
            </a:pPr>
            <a:r>
              <a:rPr lang="en-US" dirty="0"/>
              <a:t>#IBAMR_BUILD_DIR  =/</a:t>
            </a:r>
            <a:r>
              <a:rPr lang="en-US" dirty="0" err="1"/>
              <a:t>nas</a:t>
            </a:r>
            <a:r>
              <a:rPr lang="en-US" dirty="0"/>
              <a:t>/longleaf/apps-dogwood/</a:t>
            </a:r>
            <a:r>
              <a:rPr lang="en-US" dirty="0" err="1"/>
              <a:t>ibamr</a:t>
            </a:r>
            <a:r>
              <a:rPr lang="en-US" dirty="0"/>
              <a:t>/2018-03/</a:t>
            </a:r>
            <a:r>
              <a:rPr lang="en-US" dirty="0" err="1"/>
              <a:t>sfw</a:t>
            </a:r>
            <a:r>
              <a:rPr lang="en-US" dirty="0"/>
              <a:t>/</a:t>
            </a:r>
            <a:r>
              <a:rPr lang="en-US" dirty="0" err="1"/>
              <a:t>ibamr</a:t>
            </a:r>
            <a:r>
              <a:rPr lang="en-US" dirty="0"/>
              <a:t>/</a:t>
            </a:r>
            <a:r>
              <a:rPr lang="en-US" dirty="0" err="1"/>
              <a:t>ibamr</a:t>
            </a:r>
            <a:r>
              <a:rPr lang="en-US" dirty="0"/>
              <a:t>-</a:t>
            </a:r>
            <a:r>
              <a:rPr lang="en-US" dirty="0" err="1"/>
              <a:t>objs</a:t>
            </a:r>
            <a:r>
              <a:rPr lang="en-US" dirty="0"/>
              <a:t>-opt</a:t>
            </a:r>
          </a:p>
          <a:p>
            <a:pPr marL="0" indent="0">
              <a:lnSpc>
                <a:spcPct val="100000"/>
              </a:lnSpc>
              <a:spcBef>
                <a:spcPts val="0"/>
              </a:spcBef>
              <a:buNone/>
            </a:pPr>
            <a:r>
              <a:rPr lang="en-US" dirty="0"/>
              <a:t>#</a:t>
            </a:r>
          </a:p>
          <a:p>
            <a:pPr marL="0" indent="0">
              <a:lnSpc>
                <a:spcPct val="100000"/>
              </a:lnSpc>
              <a:spcBef>
                <a:spcPts val="0"/>
              </a:spcBef>
              <a:buNone/>
            </a:pPr>
            <a:r>
              <a:rPr lang="en-US" dirty="0"/>
              <a:t>IBAMR_SRC_DIR = /groups/lauram9/ib16/Code/IBAMR </a:t>
            </a:r>
          </a:p>
          <a:p>
            <a:pPr marL="0" indent="0">
              <a:lnSpc>
                <a:spcPct val="100000"/>
              </a:lnSpc>
              <a:spcBef>
                <a:spcPts val="0"/>
              </a:spcBef>
              <a:buNone/>
            </a:pPr>
            <a:r>
              <a:rPr lang="en-US" dirty="0"/>
              <a:t>IBAMR_BUILD_DIR = /groups/lauram9/ib16/Code/</a:t>
            </a:r>
            <a:r>
              <a:rPr lang="en-US" dirty="0" err="1"/>
              <a:t>ibamr</a:t>
            </a:r>
            <a:r>
              <a:rPr lang="en-US" dirty="0"/>
              <a:t>-</a:t>
            </a:r>
            <a:r>
              <a:rPr lang="en-US" dirty="0" err="1"/>
              <a:t>objs</a:t>
            </a:r>
            <a:r>
              <a:rPr lang="en-US" dirty="0"/>
              <a:t>-opt</a:t>
            </a:r>
          </a:p>
          <a:p>
            <a:pPr marL="0" indent="0">
              <a:lnSpc>
                <a:spcPct val="100000"/>
              </a:lnSpc>
              <a:spcBef>
                <a:spcPts val="0"/>
              </a:spcBef>
              <a:buNone/>
            </a:pPr>
            <a:r>
              <a:rPr lang="en-US" dirty="0"/>
              <a:t>LIBSNEW = $(LIBS) -</a:t>
            </a:r>
            <a:r>
              <a:rPr lang="en-US" dirty="0" err="1"/>
              <a:t>lnetcdf</a:t>
            </a:r>
            <a:r>
              <a:rPr lang="en-US" dirty="0"/>
              <a:t> -</a:t>
            </a:r>
            <a:r>
              <a:rPr lang="en-US" dirty="0" err="1"/>
              <a:t>lcurl</a:t>
            </a:r>
            <a:endParaRPr lang="en-US" dirty="0"/>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a:t>
            </a:r>
          </a:p>
          <a:p>
            <a:pPr marL="0" indent="0">
              <a:lnSpc>
                <a:spcPct val="100000"/>
              </a:lnSpc>
              <a:spcBef>
                <a:spcPts val="0"/>
              </a:spcBef>
              <a:buNone/>
            </a:pPr>
            <a:r>
              <a:rPr lang="en-US" dirty="0" err="1"/>
              <a:t>top_srcdir</a:t>
            </a:r>
            <a:r>
              <a:rPr lang="en-US" dirty="0"/>
              <a:t> = $(IBAMR_SRC_DIR)</a:t>
            </a:r>
          </a:p>
          <a:p>
            <a:pPr marL="0" indent="0">
              <a:lnSpc>
                <a:spcPct val="100000"/>
              </a:lnSpc>
              <a:spcBef>
                <a:spcPts val="0"/>
              </a:spcBef>
              <a:buNone/>
            </a:pPr>
            <a:r>
              <a:rPr lang="en-US" dirty="0" err="1"/>
              <a:t>top_builddir</a:t>
            </a:r>
            <a:r>
              <a:rPr lang="en-US" dirty="0"/>
              <a:t> = $(IBAMR_BUILD_DIR)</a:t>
            </a:r>
          </a:p>
          <a:p>
            <a:pPr marL="0" indent="0">
              <a:lnSpc>
                <a:spcPct val="100000"/>
              </a:lnSpc>
              <a:spcBef>
                <a:spcPts val="0"/>
              </a:spcBef>
              <a:buNone/>
            </a:pPr>
            <a:endParaRPr lang="en-US" dirty="0"/>
          </a:p>
          <a:p>
            <a:pPr marL="0" indent="0">
              <a:lnSpc>
                <a:spcPct val="100000"/>
              </a:lnSpc>
              <a:spcBef>
                <a:spcPts val="0"/>
              </a:spcBef>
              <a:buNone/>
            </a:pPr>
            <a:r>
              <a:rPr lang="en-US" dirty="0"/>
              <a:t>#LIBSNEW = $(LIBS)</a:t>
            </a:r>
          </a:p>
          <a:p>
            <a:pPr marL="0" indent="0">
              <a:lnSpc>
                <a:spcPct val="100000"/>
              </a:lnSpc>
              <a:spcBef>
                <a:spcPts val="0"/>
              </a:spcBef>
              <a:buNone/>
            </a:pPr>
            <a:r>
              <a:rPr lang="en-US" dirty="0"/>
              <a:t>#LIBSNEW = $(LIBS) -</a:t>
            </a:r>
            <a:r>
              <a:rPr lang="en-US" dirty="0" err="1"/>
              <a:t>lnetcdf</a:t>
            </a:r>
            <a:r>
              <a:rPr lang="en-US" dirty="0"/>
              <a:t> -</a:t>
            </a:r>
            <a:r>
              <a:rPr lang="en-US" dirty="0" err="1"/>
              <a:t>lcurl</a:t>
            </a:r>
            <a:r>
              <a:rPr lang="en-US" dirty="0"/>
              <a:t> </a:t>
            </a:r>
          </a:p>
          <a:p>
            <a:pPr marL="0" indent="0">
              <a:lnSpc>
                <a:spcPct val="100000"/>
              </a:lnSpc>
              <a:spcBef>
                <a:spcPts val="0"/>
              </a:spcBef>
              <a:buNone/>
            </a:pPr>
            <a:endParaRPr lang="en-US" dirty="0"/>
          </a:p>
          <a:p>
            <a:pPr marL="0" indent="0">
              <a:lnSpc>
                <a:spcPct val="100000"/>
              </a:lnSpc>
              <a:spcBef>
                <a:spcPts val="0"/>
              </a:spcBef>
              <a:buNone/>
            </a:pPr>
            <a:r>
              <a:rPr lang="en-US" dirty="0"/>
              <a:t>######################################################################</a:t>
            </a:r>
          </a:p>
          <a:p>
            <a:pPr marL="0" indent="0">
              <a:lnSpc>
                <a:spcPct val="100000"/>
              </a:lnSpc>
              <a:spcBef>
                <a:spcPts val="0"/>
              </a:spcBef>
              <a:buNone/>
            </a:pPr>
            <a:r>
              <a:rPr lang="en-US" dirty="0"/>
              <a:t>## Include variables specific to the particular IBAMR build.</a:t>
            </a:r>
          </a:p>
          <a:p>
            <a:pPr marL="0" indent="0">
              <a:lnSpc>
                <a:spcPct val="100000"/>
              </a:lnSpc>
              <a:spcBef>
                <a:spcPts val="0"/>
              </a:spcBef>
              <a:buNone/>
            </a:pPr>
            <a:r>
              <a:rPr lang="en-US" dirty="0"/>
              <a:t>include $(IBAMR_BUILD_DIR)/config/</a:t>
            </a:r>
            <a:r>
              <a:rPr lang="en-US" dirty="0" err="1"/>
              <a:t>make.inc</a:t>
            </a: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a:t>
            </a:r>
          </a:p>
          <a:p>
            <a:pPr marL="0" indent="0">
              <a:lnSpc>
                <a:spcPct val="100000"/>
              </a:lnSpc>
              <a:spcBef>
                <a:spcPts val="0"/>
              </a:spcBef>
              <a:buNone/>
            </a:pPr>
            <a:r>
              <a:rPr lang="en-US" dirty="0"/>
              <a:t>## Build the IB tester application.</a:t>
            </a:r>
          </a:p>
          <a:p>
            <a:pPr marL="0" indent="0">
              <a:lnSpc>
                <a:spcPct val="100000"/>
              </a:lnSpc>
              <a:spcBef>
                <a:spcPts val="0"/>
              </a:spcBef>
              <a:buNone/>
            </a:pPr>
            <a:r>
              <a:rPr lang="en-US" dirty="0"/>
              <a:t>SOURCES = </a:t>
            </a:r>
            <a:r>
              <a:rPr lang="en-US" dirty="0" err="1"/>
              <a:t>example.cpp</a:t>
            </a:r>
            <a:r>
              <a:rPr lang="en-US" dirty="0"/>
              <a:t> </a:t>
            </a:r>
          </a:p>
          <a:p>
            <a:pPr marL="0" indent="0">
              <a:lnSpc>
                <a:spcPct val="100000"/>
              </a:lnSpc>
              <a:spcBef>
                <a:spcPts val="0"/>
              </a:spcBef>
              <a:buNone/>
            </a:pPr>
            <a:r>
              <a:rPr lang="en-US" dirty="0"/>
              <a:t>OBJS = </a:t>
            </a:r>
            <a:r>
              <a:rPr lang="en-US" dirty="0" err="1"/>
              <a:t>example.o</a:t>
            </a:r>
            <a:endParaRPr lang="en-US" dirty="0"/>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default:</a:t>
            </a:r>
          </a:p>
          <a:p>
            <a:pPr marL="0" indent="0">
              <a:lnSpc>
                <a:spcPct val="100000"/>
              </a:lnSpc>
              <a:spcBef>
                <a:spcPts val="0"/>
              </a:spcBef>
              <a:buNone/>
            </a:pPr>
            <a:r>
              <a:rPr lang="en-US" dirty="0"/>
              <a:t>	@echo "make one of: main2d, main3d"</a:t>
            </a:r>
          </a:p>
          <a:p>
            <a:pPr marL="0" indent="0">
              <a:lnSpc>
                <a:spcPct val="100000"/>
              </a:lnSpc>
              <a:spcBef>
                <a:spcPts val="0"/>
              </a:spcBef>
              <a:buNone/>
            </a:pPr>
            <a:endParaRPr lang="en-US" dirty="0"/>
          </a:p>
          <a:p>
            <a:pPr marL="0" indent="0">
              <a:lnSpc>
                <a:spcPct val="100000"/>
              </a:lnSpc>
              <a:spcBef>
                <a:spcPts val="0"/>
              </a:spcBef>
              <a:buNone/>
            </a:pPr>
            <a:r>
              <a:rPr lang="en-US" dirty="0"/>
              <a:t>main2d:</a:t>
            </a:r>
          </a:p>
          <a:p>
            <a:pPr marL="0" indent="0">
              <a:lnSpc>
                <a:spcPct val="100000"/>
              </a:lnSpc>
              <a:spcBef>
                <a:spcPts val="0"/>
              </a:spcBef>
              <a:buNone/>
            </a:pPr>
            <a:r>
              <a:rPr lang="en-US" dirty="0"/>
              <a:t>	if (test -f stamp-3d); then $(MAKE) clean; fi</a:t>
            </a:r>
          </a:p>
          <a:p>
            <a:pPr marL="0" indent="0">
              <a:lnSpc>
                <a:spcPct val="100000"/>
              </a:lnSpc>
              <a:spcBef>
                <a:spcPts val="0"/>
              </a:spcBef>
              <a:buNone/>
            </a:pPr>
            <a:r>
              <a:rPr lang="en-US" dirty="0"/>
              <a:t>	touch stamp-2d</a:t>
            </a:r>
          </a:p>
          <a:p>
            <a:pPr marL="0" indent="0">
              <a:lnSpc>
                <a:spcPct val="100000"/>
              </a:lnSpc>
              <a:spcBef>
                <a:spcPts val="0"/>
              </a:spcBef>
              <a:buNone/>
            </a:pPr>
            <a:r>
              <a:rPr lang="en-US" dirty="0"/>
              <a:t>	$(MAKE) PDIM=2 main-2d</a:t>
            </a:r>
          </a:p>
          <a:p>
            <a:pPr marL="0" indent="0">
              <a:lnSpc>
                <a:spcPct val="100000"/>
              </a:lnSpc>
              <a:spcBef>
                <a:spcPts val="0"/>
              </a:spcBef>
              <a:buNone/>
            </a:pPr>
            <a:endParaRPr lang="en-US" dirty="0"/>
          </a:p>
          <a:p>
            <a:pPr marL="0" indent="0">
              <a:lnSpc>
                <a:spcPct val="100000"/>
              </a:lnSpc>
              <a:spcBef>
                <a:spcPts val="0"/>
              </a:spcBef>
              <a:buNone/>
            </a:pPr>
            <a:r>
              <a:rPr lang="en-US" dirty="0"/>
              <a:t>main3d:</a:t>
            </a:r>
          </a:p>
          <a:p>
            <a:pPr marL="0" indent="0">
              <a:lnSpc>
                <a:spcPct val="100000"/>
              </a:lnSpc>
              <a:spcBef>
                <a:spcPts val="0"/>
              </a:spcBef>
              <a:buNone/>
            </a:pPr>
            <a:r>
              <a:rPr lang="en-US" dirty="0"/>
              <a:t>	if (test -f stamp-2d); then $(MAKE) clean; fi</a:t>
            </a:r>
          </a:p>
          <a:p>
            <a:pPr marL="0" indent="0">
              <a:lnSpc>
                <a:spcPct val="100000"/>
              </a:lnSpc>
              <a:spcBef>
                <a:spcPts val="0"/>
              </a:spcBef>
              <a:buNone/>
            </a:pPr>
            <a:r>
              <a:rPr lang="en-US" dirty="0"/>
              <a:t>	touch stamp-3d</a:t>
            </a:r>
          </a:p>
          <a:p>
            <a:pPr marL="0" indent="0">
              <a:lnSpc>
                <a:spcPct val="100000"/>
              </a:lnSpc>
              <a:spcBef>
                <a:spcPts val="0"/>
              </a:spcBef>
              <a:buNone/>
            </a:pPr>
            <a:r>
              <a:rPr lang="en-US" dirty="0"/>
              <a:t>	$(MAKE) PDIM=3 main-3d</a:t>
            </a:r>
          </a:p>
          <a:p>
            <a:pPr marL="0" indent="0">
              <a:lnSpc>
                <a:spcPct val="100000"/>
              </a:lnSpc>
              <a:spcBef>
                <a:spcPts val="0"/>
              </a:spcBef>
              <a:buNone/>
            </a:pPr>
            <a:endParaRPr lang="en-US" dirty="0"/>
          </a:p>
          <a:p>
            <a:pPr marL="0" indent="0">
              <a:lnSpc>
                <a:spcPct val="100000"/>
              </a:lnSpc>
              <a:spcBef>
                <a:spcPts val="0"/>
              </a:spcBef>
              <a:buNone/>
            </a:pPr>
            <a:r>
              <a:rPr lang="en-US" dirty="0"/>
              <a:t>main-2d: $(IBAMR_LIB_2D) $(IBTK_LIB_2D) $(OBJS) $(SOURCES)</a:t>
            </a:r>
          </a:p>
          <a:p>
            <a:pPr marL="0" indent="0">
              <a:lnSpc>
                <a:spcPct val="100000"/>
              </a:lnSpc>
              <a:spcBef>
                <a:spcPts val="0"/>
              </a:spcBef>
              <a:buNone/>
            </a:pPr>
            <a:r>
              <a:rPr lang="en-US" dirty="0"/>
              <a:t>	$(CXX) $(CXXFLAGS) $(LDFLAGS) $(OBJS) \</a:t>
            </a:r>
          </a:p>
          <a:p>
            <a:pPr marL="0" indent="0">
              <a:lnSpc>
                <a:spcPct val="100000"/>
              </a:lnSpc>
              <a:spcBef>
                <a:spcPts val="0"/>
              </a:spcBef>
              <a:buNone/>
            </a:pPr>
            <a:r>
              <a:rPr lang="en-US" dirty="0"/>
              <a:t>	$(IBAMR_LIB_2D) $(IBTK_LIB_2D) $(LIBSNEW) -DNDIM=$(PDIM) -o main2d</a:t>
            </a:r>
          </a:p>
          <a:p>
            <a:pPr marL="0" indent="0">
              <a:lnSpc>
                <a:spcPct val="100000"/>
              </a:lnSpc>
              <a:spcBef>
                <a:spcPts val="0"/>
              </a:spcBef>
              <a:buNone/>
            </a:pPr>
            <a:endParaRPr lang="en-US" dirty="0"/>
          </a:p>
          <a:p>
            <a:pPr marL="0" indent="0">
              <a:lnSpc>
                <a:spcPct val="100000"/>
              </a:lnSpc>
              <a:spcBef>
                <a:spcPts val="0"/>
              </a:spcBef>
              <a:buNone/>
            </a:pPr>
            <a:r>
              <a:rPr lang="en-US" dirty="0"/>
              <a:t>main-3d: $(IBAMR_LIB_3D) $(IBTK_LIB_3D) $(OBJS) $(SOURCES)</a:t>
            </a:r>
          </a:p>
          <a:p>
            <a:pPr marL="0" indent="0">
              <a:lnSpc>
                <a:spcPct val="100000"/>
              </a:lnSpc>
              <a:spcBef>
                <a:spcPts val="0"/>
              </a:spcBef>
              <a:buNone/>
            </a:pPr>
            <a:r>
              <a:rPr lang="en-US" dirty="0"/>
              <a:t>	$(CXX) $(CXXFLAGS) $(LDFLAGS) $(OBJS) \</a:t>
            </a:r>
          </a:p>
          <a:p>
            <a:pPr marL="0" indent="0">
              <a:lnSpc>
                <a:spcPct val="100000"/>
              </a:lnSpc>
              <a:spcBef>
                <a:spcPts val="0"/>
              </a:spcBef>
              <a:buNone/>
            </a:pPr>
            <a:r>
              <a:rPr lang="en-US" dirty="0"/>
              <a:t>	$(IBAMR_LIB_3D) $(IBTK_LIB_3D) -DNDIM=$(PDIM) $(LIBSNEW) -o main3d</a:t>
            </a:r>
          </a:p>
          <a:p>
            <a:pPr marL="0" indent="0">
              <a:lnSpc>
                <a:spcPct val="100000"/>
              </a:lnSpc>
              <a:spcBef>
                <a:spcPts val="0"/>
              </a:spcBef>
              <a:buNone/>
            </a:pPr>
            <a:endParaRPr lang="en-US" dirty="0"/>
          </a:p>
          <a:p>
            <a:pPr marL="0" indent="0">
              <a:lnSpc>
                <a:spcPct val="100000"/>
              </a:lnSpc>
              <a:spcBef>
                <a:spcPts val="0"/>
              </a:spcBef>
              <a:buNone/>
            </a:pPr>
            <a:r>
              <a:rPr lang="en-US" dirty="0"/>
              <a:t>clean:</a:t>
            </a:r>
          </a:p>
          <a:p>
            <a:pPr marL="0" indent="0">
              <a:lnSpc>
                <a:spcPct val="100000"/>
              </a:lnSpc>
              <a:spcBef>
                <a:spcPts val="0"/>
              </a:spcBef>
              <a:buNone/>
            </a:pPr>
            <a:r>
              <a:rPr lang="en-US" dirty="0"/>
              <a:t>	$(RM) main2d main3d core</a:t>
            </a:r>
          </a:p>
          <a:p>
            <a:pPr marL="0" indent="0">
              <a:lnSpc>
                <a:spcPct val="100000"/>
              </a:lnSpc>
              <a:spcBef>
                <a:spcPts val="0"/>
              </a:spcBef>
              <a:buNone/>
            </a:pPr>
            <a:r>
              <a:rPr lang="en-US" dirty="0"/>
              <a:t>	$(RM) *.o *.lo *.</a:t>
            </a:r>
            <a:r>
              <a:rPr lang="en-US" dirty="0" err="1"/>
              <a:t>objs</a:t>
            </a:r>
            <a:r>
              <a:rPr lang="en-US" dirty="0"/>
              <a:t> *.ii *.</a:t>
            </a:r>
            <a:r>
              <a:rPr lang="en-US" dirty="0" err="1"/>
              <a:t>int.c</a:t>
            </a:r>
            <a:r>
              <a:rPr lang="en-US" dirty="0"/>
              <a:t> stamp-[23]d</a:t>
            </a:r>
          </a:p>
          <a:p>
            <a:pPr marL="0" indent="0">
              <a:lnSpc>
                <a:spcPct val="100000"/>
              </a:lnSpc>
              <a:spcBef>
                <a:spcPts val="0"/>
              </a:spcBef>
              <a:buNone/>
            </a:pPr>
            <a:r>
              <a:rPr lang="en-US" dirty="0"/>
              <a:t>	$(RM) -r .libs</a:t>
            </a:r>
          </a:p>
          <a:p>
            <a:pPr marL="0" indent="0">
              <a:lnSpc>
                <a:spcPct val="100000"/>
              </a:lnSpc>
              <a:spcBef>
                <a:spcPts val="0"/>
              </a:spcBef>
              <a:buNone/>
            </a:pPr>
            <a:endParaRPr lang="en-US" dirty="0"/>
          </a:p>
        </p:txBody>
      </p:sp>
    </p:spTree>
    <p:extLst>
      <p:ext uri="{BB962C8B-B14F-4D97-AF65-F5344CB8AC3E}">
        <p14:creationId xmlns:p14="http://schemas.microsoft.com/office/powerpoint/2010/main" val="408722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0A45-A1E9-6DB2-E7B0-B6AF1863C6A8}"/>
              </a:ext>
            </a:extLst>
          </p:cNvPr>
          <p:cNvSpPr>
            <a:spLocks noGrp="1"/>
          </p:cNvSpPr>
          <p:nvPr>
            <p:ph type="title"/>
          </p:nvPr>
        </p:nvSpPr>
        <p:spPr/>
        <p:txBody>
          <a:bodyPr/>
          <a:lstStyle/>
          <a:p>
            <a:r>
              <a:rPr lang="en-US" dirty="0"/>
              <a:t>Sample script text</a:t>
            </a:r>
          </a:p>
        </p:txBody>
      </p:sp>
      <p:sp>
        <p:nvSpPr>
          <p:cNvPr id="3" name="Content Placeholder 2">
            <a:extLst>
              <a:ext uri="{FF2B5EF4-FFF2-40B4-BE49-F238E27FC236}">
                <a16:creationId xmlns:a16="http://schemas.microsoft.com/office/drawing/2014/main" id="{5474B92D-0A95-98E0-C808-7BCD67DF7987}"/>
              </a:ext>
            </a:extLst>
          </p:cNvPr>
          <p:cNvSpPr>
            <a:spLocks noGrp="1"/>
          </p:cNvSpPr>
          <p:nvPr>
            <p:ph idx="1"/>
          </p:nvPr>
        </p:nvSpPr>
        <p:spPr/>
        <p:txBody>
          <a:bodyPr>
            <a:normAutofit fontScale="70000" lnSpcReduction="20000"/>
          </a:bodyPr>
          <a:lstStyle/>
          <a:p>
            <a:pPr marL="0" indent="0">
              <a:buNone/>
            </a:pPr>
            <a:r>
              <a:rPr lang="en-US" dirty="0">
                <a:solidFill>
                  <a:srgbClr val="38B9C7"/>
                </a:solidFill>
                <a:effectLst/>
                <a:latin typeface="Menlo" panose="020B0609030804020204" pitchFamily="49" charset="0"/>
              </a:rPr>
              <a:t>#!/bin/bash</a:t>
            </a:r>
          </a:p>
          <a:p>
            <a:pPr marL="0" indent="0">
              <a:buNone/>
            </a:pPr>
            <a:r>
              <a:rPr lang="en-US" dirty="0">
                <a:solidFill>
                  <a:srgbClr val="38B9C7"/>
                </a:solidFill>
                <a:effectLst/>
                <a:latin typeface="Menlo" panose="020B0609030804020204" pitchFamily="49" charset="0"/>
              </a:rPr>
              <a:t>#SBATCH --job-name=</a:t>
            </a:r>
            <a:r>
              <a:rPr lang="en-US" dirty="0" err="1">
                <a:solidFill>
                  <a:srgbClr val="38B9C7"/>
                </a:solidFill>
                <a:effectLst/>
                <a:latin typeface="Menlo" panose="020B0609030804020204" pitchFamily="49" charset="0"/>
              </a:rPr>
              <a:t>CIB_Examples</a:t>
            </a:r>
            <a:r>
              <a:rPr lang="en-US" dirty="0">
                <a:solidFill>
                  <a:srgbClr val="000000"/>
                </a:solidFill>
                <a:effectLst/>
                <a:latin typeface="Menlo" panose="020B0609030804020204" pitchFamily="49" charset="0"/>
              </a:rPr>
              <a:t>       </a:t>
            </a:r>
            <a:endParaRPr lang="en-US" dirty="0">
              <a:solidFill>
                <a:srgbClr val="38B9C7"/>
              </a:solidFill>
              <a:effectLst/>
              <a:latin typeface="Menlo" panose="020B0609030804020204" pitchFamily="49" charset="0"/>
            </a:endParaRPr>
          </a:p>
          <a:p>
            <a:pPr marL="0" indent="0">
              <a:buNone/>
            </a:pPr>
            <a:r>
              <a:rPr lang="en-US" dirty="0">
                <a:solidFill>
                  <a:srgbClr val="38B9C7"/>
                </a:solidFill>
                <a:effectLst/>
                <a:latin typeface="Menlo" panose="020B0609030804020204" pitchFamily="49" charset="0"/>
              </a:rPr>
              <a:t>#SBATCH --</a:t>
            </a:r>
            <a:r>
              <a:rPr lang="en-US" dirty="0" err="1">
                <a:solidFill>
                  <a:srgbClr val="38B9C7"/>
                </a:solidFill>
                <a:effectLst/>
                <a:latin typeface="Menlo" panose="020B0609030804020204" pitchFamily="49" charset="0"/>
              </a:rPr>
              <a:t>ntasks</a:t>
            </a:r>
            <a:r>
              <a:rPr lang="en-US" dirty="0">
                <a:solidFill>
                  <a:srgbClr val="38B9C7"/>
                </a:solidFill>
                <a:effectLst/>
                <a:latin typeface="Menlo" panose="020B0609030804020204" pitchFamily="49" charset="0"/>
              </a:rPr>
              <a:t>-per-node=16</a:t>
            </a:r>
          </a:p>
          <a:p>
            <a:pPr marL="0" indent="0">
              <a:buNone/>
            </a:pPr>
            <a:r>
              <a:rPr lang="en-US" dirty="0">
                <a:solidFill>
                  <a:srgbClr val="38B9C7"/>
                </a:solidFill>
                <a:effectLst/>
                <a:latin typeface="Menlo" panose="020B0609030804020204" pitchFamily="49" charset="0"/>
              </a:rPr>
              <a:t>#SBATCH --nodes=1</a:t>
            </a:r>
          </a:p>
          <a:p>
            <a:pPr marL="0" indent="0">
              <a:buNone/>
            </a:pPr>
            <a:r>
              <a:rPr lang="en-US" dirty="0">
                <a:solidFill>
                  <a:srgbClr val="38B9C7"/>
                </a:solidFill>
                <a:effectLst/>
                <a:latin typeface="Menlo" panose="020B0609030804020204" pitchFamily="49" charset="0"/>
              </a:rPr>
              <a:t>#SBATCH --time=1:00:00</a:t>
            </a:r>
          </a:p>
          <a:p>
            <a:pPr marL="0" indent="0">
              <a:buNone/>
            </a:pPr>
            <a:r>
              <a:rPr lang="en-US" dirty="0">
                <a:solidFill>
                  <a:srgbClr val="38B9C7"/>
                </a:solidFill>
                <a:effectLst/>
                <a:latin typeface="Menlo" panose="020B0609030804020204" pitchFamily="49" charset="0"/>
              </a:rPr>
              <a:t>#SBATCH --partition=standard</a:t>
            </a:r>
          </a:p>
          <a:p>
            <a:pPr marL="0" indent="0">
              <a:buNone/>
            </a:pPr>
            <a:r>
              <a:rPr lang="en-US" dirty="0">
                <a:solidFill>
                  <a:srgbClr val="38B9C7"/>
                </a:solidFill>
                <a:effectLst/>
                <a:latin typeface="Menlo" panose="020B0609030804020204" pitchFamily="49" charset="0"/>
              </a:rPr>
              <a:t>#SBATCH --account=lauram9</a:t>
            </a:r>
          </a:p>
          <a:p>
            <a:pPr marL="0" indent="0">
              <a:buNone/>
            </a:pPr>
            <a:r>
              <a:rPr lang="en-US" dirty="0">
                <a:solidFill>
                  <a:srgbClr val="38B9C7"/>
                </a:solidFill>
                <a:effectLst/>
                <a:latin typeface="Menlo" panose="020B0609030804020204" pitchFamily="49" charset="0"/>
              </a:rPr>
              <a:t>#SBATCH --output=IBAMR2D.output</a:t>
            </a:r>
          </a:p>
          <a:p>
            <a:pPr marL="0" indent="0">
              <a:buNone/>
            </a:pP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pPr marL="0" indent="0">
              <a:buNone/>
            </a:pPr>
            <a:r>
              <a:rPr lang="en-US" dirty="0" err="1">
                <a:solidFill>
                  <a:srgbClr val="000000"/>
                </a:solidFill>
                <a:effectLst/>
                <a:latin typeface="Menlo" panose="020B0609030804020204" pitchFamily="49" charset="0"/>
              </a:rPr>
              <a:t>mpirun</a:t>
            </a:r>
            <a:r>
              <a:rPr lang="en-US" dirty="0">
                <a:solidFill>
                  <a:srgbClr val="000000"/>
                </a:solidFill>
                <a:effectLst/>
                <a:latin typeface="Menlo" panose="020B0609030804020204" pitchFamily="49" charset="0"/>
              </a:rPr>
              <a:t> ./main2d input2d</a:t>
            </a:r>
          </a:p>
          <a:p>
            <a:pPr marL="0" indent="0">
              <a:buNone/>
            </a:pP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217351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 example ex0</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924" y="1690688"/>
            <a:ext cx="4744618" cy="4744618"/>
          </a:xfrm>
        </p:spPr>
      </p:pic>
      <p:sp>
        <p:nvSpPr>
          <p:cNvPr id="5" name="TextBox 4"/>
          <p:cNvSpPr txBox="1"/>
          <p:nvPr/>
        </p:nvSpPr>
        <p:spPr>
          <a:xfrm>
            <a:off x="5727941" y="1690688"/>
            <a:ext cx="4951562" cy="393954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is an example of a pressurized rubber band.</a:t>
            </a:r>
          </a:p>
          <a:p>
            <a:pPr marL="285750" indent="-285750">
              <a:spcBef>
                <a:spcPts val="600"/>
              </a:spcBef>
              <a:buFont typeface="Arial" panose="020B0604020202020204" pitchFamily="34" charset="0"/>
              <a:buChar char="•"/>
            </a:pPr>
            <a:r>
              <a:rPr lang="en-US" sz="2400" dirty="0"/>
              <a:t>The figure shows a color map of the pressure and the resulting velocity vectors.</a:t>
            </a:r>
          </a:p>
          <a:p>
            <a:pPr marL="285750" indent="-285750">
              <a:spcBef>
                <a:spcPts val="600"/>
              </a:spcBef>
              <a:buFont typeface="Arial" panose="020B0604020202020204" pitchFamily="34" charset="0"/>
              <a:buChar char="•"/>
            </a:pPr>
            <a:r>
              <a:rPr lang="en-US" sz="2400" dirty="0"/>
              <a:t>Input2d was used in this simulation. There is also input2d.shell and input2d.shell_circum_fibers that you can use to make different kinds of rubber bands.</a:t>
            </a:r>
          </a:p>
        </p:txBody>
      </p:sp>
    </p:spTree>
    <p:extLst>
      <p:ext uri="{BB962C8B-B14F-4D97-AF65-F5344CB8AC3E}">
        <p14:creationId xmlns:p14="http://schemas.microsoft.com/office/powerpoint/2010/main" val="270803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 example ex1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952226" y="1362110"/>
            <a:ext cx="5555411" cy="527836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is an example of a bouncing rubber band initialized as an ellipse.</a:t>
            </a:r>
          </a:p>
          <a:p>
            <a:pPr marL="285750" indent="-285750">
              <a:spcBef>
                <a:spcPts val="600"/>
              </a:spcBef>
              <a:buFont typeface="Arial" panose="020B0604020202020204" pitchFamily="34" charset="0"/>
              <a:buChar char="•"/>
            </a:pPr>
            <a:r>
              <a:rPr lang="en-US" sz="2400" dirty="0"/>
              <a:t>The figure shows a color map of the pressure and the resulting velocity vectors.</a:t>
            </a:r>
          </a:p>
          <a:p>
            <a:pPr marL="285750" indent="-285750">
              <a:spcBef>
                <a:spcPts val="600"/>
              </a:spcBef>
              <a:buFont typeface="Arial" panose="020B0604020202020204" pitchFamily="34" charset="0"/>
              <a:buChar char="•"/>
            </a:pPr>
            <a:r>
              <a:rPr lang="en-US" sz="2400" dirty="0"/>
              <a:t>Input2d was used in this simulation.</a:t>
            </a:r>
          </a:p>
          <a:p>
            <a:pPr marL="285750" indent="-285750">
              <a:spcBef>
                <a:spcPts val="600"/>
              </a:spcBef>
              <a:buFont typeface="Arial" panose="020B0604020202020204" pitchFamily="34" charset="0"/>
              <a:buChar char="•"/>
            </a:pPr>
            <a:r>
              <a:rPr lang="en-US" sz="2400" dirty="0"/>
              <a:t>As in the other example, there is input2d.shell and input2d.shell_circum_fibers.</a:t>
            </a:r>
          </a:p>
          <a:p>
            <a:pPr marL="285750" indent="-285750">
              <a:spcBef>
                <a:spcPts val="600"/>
              </a:spcBef>
              <a:buFont typeface="Arial" panose="020B0604020202020204" pitchFamily="34" charset="0"/>
              <a:buChar char="•"/>
            </a:pPr>
            <a:r>
              <a:rPr lang="en-US" sz="2400" dirty="0"/>
              <a:t>There is also a 3D shell you run with input3d.</a:t>
            </a:r>
          </a:p>
          <a:p>
            <a:pPr marL="742950" lvl="1" indent="-285750">
              <a:spcBef>
                <a:spcPts val="600"/>
              </a:spcBef>
              <a:buFont typeface="Arial" panose="020B0604020202020204" pitchFamily="34" charset="0"/>
              <a:buChar char="•"/>
            </a:pPr>
            <a:r>
              <a:rPr lang="en-US" sz="2400" dirty="0"/>
              <a:t>Be sure to change all of the 2’s in the </a:t>
            </a:r>
            <a:r>
              <a:rPr lang="en-US" sz="2400" dirty="0" err="1"/>
              <a:t>Makefile</a:t>
            </a:r>
            <a:r>
              <a:rPr lang="en-US" sz="2400" dirty="0"/>
              <a:t> to 3’s</a:t>
            </a:r>
          </a:p>
        </p:txBody>
      </p:sp>
    </p:spTree>
    <p:extLst>
      <p:ext uri="{BB962C8B-B14F-4D97-AF65-F5344CB8AC3E}">
        <p14:creationId xmlns:p14="http://schemas.microsoft.com/office/powerpoint/2010/main" val="202206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874" y="556104"/>
            <a:ext cx="6017674" cy="6017674"/>
          </a:xfrm>
        </p:spPr>
      </p:pic>
      <p:sp>
        <p:nvSpPr>
          <p:cNvPr id="2" name="Title 1"/>
          <p:cNvSpPr>
            <a:spLocks noGrp="1"/>
          </p:cNvSpPr>
          <p:nvPr>
            <p:ph type="title"/>
          </p:nvPr>
        </p:nvSpPr>
        <p:spPr>
          <a:xfrm>
            <a:off x="2356449" y="556104"/>
            <a:ext cx="10515600" cy="1325563"/>
          </a:xfrm>
        </p:spPr>
        <p:txBody>
          <a:bodyPr/>
          <a:lstStyle/>
          <a:p>
            <a:r>
              <a:rPr lang="en-US" dirty="0"/>
              <a:t>IB example ex2</a:t>
            </a:r>
          </a:p>
        </p:txBody>
      </p:sp>
      <p:sp>
        <p:nvSpPr>
          <p:cNvPr id="5" name="TextBox 4"/>
          <p:cNvSpPr txBox="1"/>
          <p:nvPr/>
        </p:nvSpPr>
        <p:spPr>
          <a:xfrm>
            <a:off x="6590581" y="1218885"/>
            <a:ext cx="5348378" cy="527836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is an example of flow past a cylinder.</a:t>
            </a:r>
          </a:p>
          <a:p>
            <a:pPr marL="285750" indent="-285750">
              <a:spcBef>
                <a:spcPts val="600"/>
              </a:spcBef>
              <a:buFont typeface="Arial" panose="020B0604020202020204" pitchFamily="34" charset="0"/>
              <a:buChar char="•"/>
            </a:pPr>
            <a:r>
              <a:rPr lang="en-US" sz="2400" dirty="0"/>
              <a:t>The example includes analysis files to calculate the </a:t>
            </a:r>
            <a:r>
              <a:rPr lang="en-US" sz="2400" dirty="0" err="1"/>
              <a:t>Strouhal</a:t>
            </a:r>
            <a:r>
              <a:rPr lang="en-US" sz="2400" dirty="0"/>
              <a:t> number.</a:t>
            </a:r>
          </a:p>
          <a:p>
            <a:pPr marL="285750" indent="-285750">
              <a:spcBef>
                <a:spcPts val="600"/>
              </a:spcBef>
              <a:buFont typeface="Arial" panose="020B0604020202020204" pitchFamily="34" charset="0"/>
              <a:buChar char="•"/>
            </a:pPr>
            <a:r>
              <a:rPr lang="en-US" sz="2400" dirty="0"/>
              <a:t>The figure shows a color map of the vorticity and the resulting velocity vectors.</a:t>
            </a:r>
          </a:p>
          <a:p>
            <a:pPr marL="285750" indent="-285750">
              <a:spcBef>
                <a:spcPts val="600"/>
              </a:spcBef>
              <a:buFont typeface="Arial" panose="020B0604020202020204" pitchFamily="34" charset="0"/>
              <a:buChar char="•"/>
            </a:pPr>
            <a:r>
              <a:rPr lang="en-US" sz="2400" dirty="0"/>
              <a:t>Input2d.cylinder was used in this simulation.</a:t>
            </a:r>
          </a:p>
          <a:p>
            <a:pPr marL="285750" indent="-285750">
              <a:spcBef>
                <a:spcPts val="600"/>
              </a:spcBef>
              <a:buFont typeface="Arial" panose="020B0604020202020204" pitchFamily="34" charset="0"/>
              <a:buChar char="•"/>
            </a:pPr>
            <a:r>
              <a:rPr lang="en-US" sz="2400" dirty="0"/>
              <a:t>There is also a 3D cylinder and a sphere with corresponding input files.</a:t>
            </a:r>
          </a:p>
          <a:p>
            <a:pPr marL="742950" lvl="1" indent="-285750">
              <a:spcBef>
                <a:spcPts val="600"/>
              </a:spcBef>
              <a:buFont typeface="Arial" panose="020B0604020202020204" pitchFamily="34" charset="0"/>
              <a:buChar char="•"/>
            </a:pPr>
            <a:r>
              <a:rPr lang="en-US" sz="2400" dirty="0"/>
              <a:t>Be sure to change all of the 2’s in the </a:t>
            </a:r>
            <a:r>
              <a:rPr lang="en-US" sz="2400" dirty="0" err="1"/>
              <a:t>Makefile</a:t>
            </a:r>
            <a:r>
              <a:rPr lang="en-US" sz="2400" dirty="0"/>
              <a:t> to 3’s</a:t>
            </a:r>
          </a:p>
        </p:txBody>
      </p:sp>
    </p:spTree>
    <p:extLst>
      <p:ext uri="{BB962C8B-B14F-4D97-AF65-F5344CB8AC3E}">
        <p14:creationId xmlns:p14="http://schemas.microsoft.com/office/powerpoint/2010/main" val="400819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 example ex3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0434"/>
            <a:ext cx="5503652" cy="5503652"/>
          </a:xfrm>
        </p:spPr>
      </p:pic>
      <p:sp>
        <p:nvSpPr>
          <p:cNvPr id="5" name="TextBox 4"/>
          <p:cNvSpPr txBox="1"/>
          <p:nvPr/>
        </p:nvSpPr>
        <p:spPr>
          <a:xfrm>
            <a:off x="5727940" y="1690688"/>
            <a:ext cx="5625859" cy="364715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a:t>This is an example of flow past a flexible, tethered filament.</a:t>
            </a:r>
          </a:p>
          <a:p>
            <a:pPr marL="285750" indent="-285750">
              <a:spcBef>
                <a:spcPts val="600"/>
              </a:spcBef>
              <a:buFont typeface="Arial" panose="020B0604020202020204" pitchFamily="34" charset="0"/>
              <a:buChar char="•"/>
            </a:pPr>
            <a:r>
              <a:rPr lang="en-US" sz="2400" dirty="0"/>
              <a:t>The figure shows a color map of the vorticity and the resulting velocity vectors.</a:t>
            </a:r>
          </a:p>
          <a:p>
            <a:pPr marL="285750" indent="-285750">
              <a:spcBef>
                <a:spcPts val="600"/>
              </a:spcBef>
              <a:buFont typeface="Arial" panose="020B0604020202020204" pitchFamily="34" charset="0"/>
              <a:buChar char="•"/>
            </a:pPr>
            <a:r>
              <a:rPr lang="en-US" sz="2400" dirty="0"/>
              <a:t>This example was inspired by a paper by Zhu and </a:t>
            </a:r>
            <a:r>
              <a:rPr lang="en-US" sz="2400" dirty="0" err="1"/>
              <a:t>Peskin</a:t>
            </a:r>
            <a:r>
              <a:rPr lang="en-US" sz="2400" dirty="0"/>
              <a:t>.</a:t>
            </a:r>
          </a:p>
          <a:p>
            <a:pPr marL="742950" lvl="1" indent="-285750">
              <a:spcBef>
                <a:spcPts val="600"/>
              </a:spcBef>
              <a:buFont typeface="Arial" panose="020B0604020202020204" pitchFamily="34" charset="0"/>
              <a:buChar char="•"/>
            </a:pPr>
            <a:r>
              <a:rPr lang="en-US" sz="2400" dirty="0"/>
              <a:t>Go to the google drive papers folder to find it.</a:t>
            </a:r>
          </a:p>
        </p:txBody>
      </p:sp>
    </p:spTree>
    <p:extLst>
      <p:ext uri="{BB962C8B-B14F-4D97-AF65-F5344CB8AC3E}">
        <p14:creationId xmlns:p14="http://schemas.microsoft.com/office/powerpoint/2010/main" val="256843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2068</Words>
  <Application>Microsoft Macintosh PowerPoint</Application>
  <PresentationFormat>Widescreen</PresentationFormat>
  <Paragraphs>176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Menlo</vt:lpstr>
      <vt:lpstr>Office Theme</vt:lpstr>
      <vt:lpstr>Lecture 6 – What do Boyce’s examples do?</vt:lpstr>
      <vt:lpstr>PowerPoint Presentation</vt:lpstr>
      <vt:lpstr>Running Boyce’s examples</vt:lpstr>
      <vt:lpstr>Makefile text</vt:lpstr>
      <vt:lpstr>Sample script text</vt:lpstr>
      <vt:lpstr>IB example ex0</vt:lpstr>
      <vt:lpstr>IB example ex1</vt:lpstr>
      <vt:lpstr>IB example ex2</vt:lpstr>
      <vt:lpstr>IB example ex3</vt:lpstr>
      <vt:lpstr>IB example ex4</vt:lpstr>
      <vt:lpstr>IB example ex5</vt:lpstr>
      <vt:lpstr>CIB Examples</vt:lpstr>
      <vt:lpstr>CIB example ex0</vt:lpstr>
      <vt:lpstr>CIB example ex1</vt:lpstr>
      <vt:lpstr>CIB example ex2</vt:lpstr>
      <vt:lpstr>CIB example ex3</vt:lpstr>
      <vt:lpstr>CIB example ex4</vt:lpstr>
      <vt:lpstr>Constraint IB Examples</vt:lpstr>
      <vt:lpstr>Constraint IB Examples</vt:lpstr>
      <vt:lpstr>Constraint IB – moving plate</vt:lpstr>
      <vt:lpstr>Constraint IB – impulsively_started_cylinder</vt:lpstr>
      <vt:lpstr>Constraint IB – stokes_first_problem</vt:lpstr>
      <vt:lpstr>Constraint IB example – oscillating_rigid_cylinder</vt:lpstr>
      <vt:lpstr>Other constraint IB examples</vt:lpstr>
      <vt:lpstr>More examples next week</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 What do Boyce’s examples do?</dc:title>
  <dc:creator>Miller, Laura Ann</dc:creator>
  <cp:lastModifiedBy>Miller, Laura - (lauram9)</cp:lastModifiedBy>
  <cp:revision>22</cp:revision>
  <dcterms:created xsi:type="dcterms:W3CDTF">2020-07-21T01:25:24Z</dcterms:created>
  <dcterms:modified xsi:type="dcterms:W3CDTF">2025-07-07T03:04:59Z</dcterms:modified>
</cp:coreProperties>
</file>