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2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3b3bc7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gc63b3bc7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c63b3bc7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gc63b3bc7_2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3b3bc7_2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gc63b3bc7_2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3b3bc7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gc63b3bc7_2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3b3bc7_2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gc63b3bc7_2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n-US"/>
              <a:t> </a:t>
            </a:r>
            <a:endParaRPr sz="1800" b="0" i="0" u="none" strike="noStrike" cap="none"/>
          </a:p>
        </p:txBody>
      </p:sp>
    </p:spTree>
    <p:extLst>
      <p:ext uri="{BB962C8B-B14F-4D97-AF65-F5344CB8AC3E}">
        <p14:creationId xmlns:p14="http://schemas.microsoft.com/office/powerpoint/2010/main" val="334781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40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100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3862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5946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52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63b3bc7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gc63b3bc7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3b3bc7_2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gc63b3bc7_2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63b3bc7_2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gc63b3bc7_2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c63b3bc7_2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gc63b3bc7_2_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3b3bc7_2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gc63b3bc7_2_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32e47ee0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32e47ee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c63b3bc7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gc63b3bc7_2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3b3bc7_2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gc63b3bc7_2_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hyperlink" Target="http://www.unc.edu/~lam9/IBAMR/Example_2Dmoving_plates.zip" TargetMode="External"/><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IBAMR Tutorial: Changing springs and target points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123" name="Google Shape;123;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None/>
            </a:pPr>
            <a:r>
              <a:rPr lang="en" sz="1800" b="0" i="0" u="none" strike="noStrike" cap="none" dirty="0">
                <a:solidFill>
                  <a:schemeClr val="dk1"/>
                </a:solidFill>
                <a:latin typeface="Calibri"/>
                <a:ea typeface="Calibri"/>
                <a:cs typeface="Calibri"/>
                <a:sym typeface="Calibri"/>
              </a:rPr>
              <a:t>If you use class IBStandardInitializer to initialize the Lagrangian structure and provide a ".spring" file, then the first point in each spring will have associated with it an object of type IBSpringForceSpec. You can access that object via:</a:t>
            </a:r>
            <a:endParaRPr sz="18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800" b="0" i="0" u="none" strike="noStrike" cap="none" dirty="0">
                <a:solidFill>
                  <a:schemeClr val="dk1"/>
                </a:solidFill>
                <a:latin typeface="Calibri"/>
                <a:ea typeface="Calibri"/>
                <a:cs typeface="Calibri"/>
                <a:sym typeface="Calibri"/>
              </a:rPr>
              <a:t> tbox::Pointer&lt;IBSpringForceSpec&gt; spring_spec = node_idx.getStashData&lt;IBSpringForceSpec&gt;();</a:t>
            </a:r>
            <a:endParaRPr sz="18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None/>
            </a:pPr>
            <a:r>
              <a:rPr lang="en" sz="1800" b="1" i="0" u="none" strike="noStrike" cap="none" dirty="0">
                <a:solidFill>
                  <a:schemeClr val="dk1"/>
                </a:solidFill>
                <a:latin typeface="Calibri"/>
                <a:ea typeface="Calibri"/>
                <a:cs typeface="Calibri"/>
                <a:sym typeface="Calibri"/>
              </a:rPr>
              <a:t>Note:</a:t>
            </a:r>
            <a:r>
              <a:rPr lang="en" sz="1800" b="0" i="0" u="none" strike="noStrike" cap="none" dirty="0">
                <a:solidFill>
                  <a:schemeClr val="dk1"/>
                </a:solidFill>
                <a:latin typeface="Calibri"/>
                <a:ea typeface="Calibri"/>
                <a:cs typeface="Calibri"/>
                <a:sym typeface="Calibri"/>
              </a:rPr>
              <a:t> Each spring is associated with ONLY ONE of the two ends of the spring. By default, this is the "master" point index, which is simply the lower of the two indices. This means that it is possible for some IB points not to have any force spec objects, even though those points might be connected to another point by a spring (or a beam). If there are not any objects of a specified type T associated with a particular node, then the function getStashData&lt;T&gt;() will return a null pointer. You should always check to see if the returned pointer is non-null before trying to do anything with it.</a:t>
            </a:r>
            <a:endParaRPr sz="18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Spring Information</a:t>
            </a:r>
            <a:endParaRPr sz="4400" b="0" i="0" u="none" strike="noStrike" cap="none">
              <a:solidFill>
                <a:schemeClr val="dk1"/>
              </a:solidFill>
              <a:latin typeface="Calibri"/>
              <a:ea typeface="Calibri"/>
              <a:cs typeface="Calibri"/>
              <a:sym typeface="Calibri"/>
            </a:endParaRPr>
          </a:p>
        </p:txBody>
      </p:sp>
      <p:sp>
        <p:nvSpPr>
          <p:cNvPr id="129" name="Google Shape;129;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SzPts val="1900"/>
              <a:buFont typeface="Calibri"/>
              <a:buChar char="●"/>
            </a:pPr>
            <a:r>
              <a:rPr lang="en" sz="3200" b="0" i="0" u="none" strike="noStrike" cap="none" dirty="0">
                <a:solidFill>
                  <a:schemeClr val="dk1"/>
                </a:solidFill>
                <a:latin typeface="Calibri"/>
                <a:ea typeface="Calibri"/>
                <a:cs typeface="Calibri"/>
                <a:sym typeface="Calibri"/>
              </a:rPr>
              <a:t>Springs now have an arbitrary number of parameters.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dirty="0">
                <a:solidFill>
                  <a:schemeClr val="dk1"/>
                </a:solidFill>
                <a:latin typeface="Calibri"/>
                <a:ea typeface="Calibri"/>
                <a:cs typeface="Calibri"/>
                <a:sym typeface="Calibri"/>
              </a:rPr>
              <a:t>The convention is that the first parameter is the spring constant and the second parameter is the resting length.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1900"/>
              <a:buFont typeface="Calibri"/>
              <a:buChar char="●"/>
            </a:pPr>
            <a:r>
              <a:rPr lang="en" sz="3200" b="0" i="0" u="none" strike="noStrike" cap="none" dirty="0">
                <a:solidFill>
                  <a:schemeClr val="dk1"/>
                </a:solidFill>
                <a:latin typeface="Calibri"/>
                <a:ea typeface="Calibri"/>
                <a:cs typeface="Calibri"/>
                <a:sym typeface="Calibri"/>
              </a:rPr>
              <a:t>To get the rest length for a particular </a:t>
            </a:r>
            <a:br>
              <a:rPr lang="en" sz="3200" b="0" i="0" u="none" strike="noStrike" cap="none" dirty="0">
                <a:solidFill>
                  <a:schemeClr val="dk1"/>
                </a:solidFill>
                <a:latin typeface="Calibri"/>
                <a:ea typeface="Calibri"/>
                <a:cs typeface="Calibri"/>
                <a:sym typeface="Calibri"/>
              </a:rPr>
            </a:br>
            <a:r>
              <a:rPr lang="en" sz="3200" b="0" i="0" u="none" strike="noStrike" cap="none" dirty="0">
                <a:solidFill>
                  <a:schemeClr val="dk1"/>
                </a:solidFill>
                <a:latin typeface="Calibri"/>
                <a:ea typeface="Calibri"/>
                <a:cs typeface="Calibri"/>
                <a:sym typeface="Calibri"/>
              </a:rPr>
              <a:t>spring, you would do </a:t>
            </a:r>
            <a:br>
              <a:rPr lang="en" sz="3200" b="0" i="0" u="none" strike="noStrike" cap="none" dirty="0">
                <a:solidFill>
                  <a:schemeClr val="dk1"/>
                </a:solidFill>
                <a:latin typeface="Calibri"/>
                <a:ea typeface="Calibri"/>
                <a:cs typeface="Calibri"/>
                <a:sym typeface="Calibri"/>
              </a:rPr>
            </a:br>
            <a:r>
              <a:rPr lang="en" sz="3200" b="0" i="0" u="none" strike="noStrike" cap="none" dirty="0">
                <a:solidFill>
                  <a:schemeClr val="dk1"/>
                </a:solidFill>
                <a:latin typeface="Calibri"/>
                <a:ea typeface="Calibri"/>
                <a:cs typeface="Calibri"/>
                <a:sym typeface="Calibri"/>
              </a:rPr>
              <a:t>     spec-&gt;getParameters()[spring_number][1] </a:t>
            </a:r>
            <a:br>
              <a:rPr lang="en" sz="3200" b="0" i="0" u="none" strike="noStrike" cap="none" dirty="0">
                <a:solidFill>
                  <a:schemeClr val="dk1"/>
                </a:solidFill>
                <a:latin typeface="Calibri"/>
                <a:ea typeface="Calibri"/>
                <a:cs typeface="Calibri"/>
                <a:sym typeface="Calibri"/>
              </a:rPr>
            </a:b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1"/>
          <p:cNvSpPr txBox="1">
            <a:spLocks noGrp="1"/>
          </p:cNvSpPr>
          <p:nvPr>
            <p:ph type="title"/>
          </p:nvPr>
        </p:nvSpPr>
        <p:spPr>
          <a:xfrm>
            <a:off x="457200" y="10722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
        <p:nvSpPr>
          <p:cNvPr id="135" name="Google Shape;135;p31"/>
          <p:cNvSpPr txBox="1">
            <a:spLocks noGrp="1"/>
          </p:cNvSpPr>
          <p:nvPr>
            <p:ph type="body" idx="1"/>
          </p:nvPr>
        </p:nvSpPr>
        <p:spPr>
          <a:xfrm>
            <a:off x="457200" y="1086471"/>
            <a:ext cx="8229600" cy="5039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None/>
            </a:pPr>
            <a:r>
              <a:rPr lang="en" sz="1400" b="0" i="0" u="none" strike="noStrike" cap="none" dirty="0">
                <a:solidFill>
                  <a:schemeClr val="dk1"/>
                </a:solidFill>
                <a:latin typeface="Calibri"/>
                <a:ea typeface="Calibri"/>
                <a:cs typeface="Calibri"/>
                <a:sym typeface="Calibri"/>
              </a:rPr>
              <a:t>This example starts out pretty much the same as update_target_point_positions. </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IBSpringForceSpec* spring_spec = node_idx-&gt;getNodeDataItem&lt;IBSpringForceSpec&gt;();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data from the spring, such as its resting length and stiffness.</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(spring_spec == NULL) continue;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if there is a spring associated with the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int lag_idx = node_idx-&gt;getLagrangianIndex();</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Lagrangian index for that node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endParaRPr sz="1400" dirty="0"/>
          </a:p>
          <a:p>
            <a:pPr marL="0" marR="0" lvl="0" indent="0" algn="l" rtl="0">
              <a:lnSpc>
                <a:spcPct val="90000"/>
              </a:lnSpc>
              <a:spcBef>
                <a:spcPts val="640"/>
              </a:spcBef>
              <a:spcAft>
                <a:spcPts val="0"/>
              </a:spcAft>
              <a:buClr>
                <a:schemeClr val="dk1"/>
              </a:buClr>
              <a:buFont typeface="Calibri"/>
              <a:buNone/>
            </a:pPr>
            <a:r>
              <a:rPr lang="en" sz="1400" dirty="0"/>
              <a:t>//There are two ways of doing this depending on the IBAMR version. The older way is commented.</a:t>
            </a:r>
            <a:endParaRPr sz="1400" dirty="0"/>
          </a:p>
          <a:p>
            <a:pPr marL="0" marR="0" lvl="0" indent="0" algn="l" rtl="0">
              <a:spcBef>
                <a:spcPts val="640"/>
              </a:spcBef>
              <a:spcAft>
                <a:spcPts val="0"/>
              </a:spcAft>
              <a:buSzPts val="1100"/>
              <a:buNone/>
            </a:pPr>
            <a:r>
              <a:rPr lang="en" sz="1400" dirty="0"/>
              <a:t>//std::vector&lt;double&gt;&amp; resting_length = spring_spec-&gt;getRestingLengths();	 </a:t>
            </a:r>
            <a:endParaRPr sz="1400" dirty="0"/>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double resting_length = spring_spec-&gt;getParameters()[0][1];</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resting lengths of the springs associated with that node. Note that you can also getStiffnesses</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//double spring_stiffness = spring_spec-&gt;getParameters()[0][0];</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resting_length+=0.01*dt;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//increase the resting length of each spring with speed 0.01.</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32"/>
          <p:cNvPicPr preferRelativeResize="0"/>
          <p:nvPr/>
        </p:nvPicPr>
        <p:blipFill>
          <a:blip r:embed="rId3">
            <a:alphaModFix/>
          </a:blip>
          <a:stretch>
            <a:fillRect/>
          </a:stretch>
        </p:blipFill>
        <p:spPr>
          <a:xfrm>
            <a:off x="1676400" y="1447800"/>
            <a:ext cx="5538787" cy="4899025"/>
          </a:xfrm>
          <a:prstGeom prst="rect">
            <a:avLst/>
          </a:prstGeom>
          <a:noFill/>
          <a:ln>
            <a:noFill/>
          </a:ln>
        </p:spPr>
      </p:pic>
      <p:sp>
        <p:nvSpPr>
          <p:cNvPr id="141" name="Google Shape;141;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update_springs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dirty="0" smtClean="0">
                <a:solidFill>
                  <a:schemeClr val="dk1"/>
                </a:solidFill>
                <a:latin typeface="Calibri"/>
                <a:ea typeface="Calibri"/>
                <a:cs typeface="Calibri"/>
                <a:sym typeface="Calibri"/>
              </a:rPr>
              <a:t>Multiple boundaries</a:t>
            </a:r>
            <a:r>
              <a:rPr lang="en-US" sz="44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155" name="Google Shape;15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The advantage is that you can easily make them do different things.</a:t>
            </a:r>
            <a:endParaRPr sz="32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The disadvantage is that I don’t think you can connect springs between them.</a:t>
            </a:r>
            <a:endParaRPr sz="32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dirty="0">
                <a:solidFill>
                  <a:schemeClr val="dk1"/>
                </a:solidFill>
                <a:latin typeface="Calibri"/>
                <a:ea typeface="Calibri"/>
                <a:cs typeface="Calibri"/>
                <a:sym typeface="Calibri"/>
              </a:rPr>
              <a:t>However, if you initialize boundaries in the same positions, they will stick together in those positions.</a:t>
            </a:r>
            <a:endParaRPr sz="2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700"/>
              <a:buFont typeface="Calibri"/>
              <a:buChar char="●"/>
            </a:pPr>
            <a:r>
              <a:rPr lang="en-US" sz="2800" b="0" i="0" u="none" strike="noStrike" cap="none" dirty="0">
                <a:solidFill>
                  <a:schemeClr val="dk1"/>
                </a:solidFill>
                <a:latin typeface="Calibri"/>
                <a:ea typeface="Calibri"/>
                <a:cs typeface="Calibri"/>
                <a:sym typeface="Calibri"/>
              </a:rPr>
              <a:t>This has the effect of gluing different boundaries or parts of boundaries together.</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5181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 example</a:t>
            </a:r>
            <a:endParaRPr sz="1800" b="0" i="0" u="none" strike="noStrike" cap="none">
              <a:solidFill>
                <a:schemeClr val="dk1"/>
              </a:solidFill>
              <a:latin typeface="Calibri"/>
              <a:ea typeface="Calibri"/>
              <a:cs typeface="Calibri"/>
              <a:sym typeface="Calibri"/>
            </a:endParaRPr>
          </a:p>
        </p:txBody>
      </p:sp>
      <p:sp>
        <p:nvSpPr>
          <p:cNvPr id="161" name="Google Shape;16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This example considers two plates with bending and stretching stiffness that move apart as a result of moving target points.</a:t>
            </a:r>
            <a:endParaRPr sz="32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3200" b="0" i="0" u="none" strike="noStrike" cap="none" dirty="0">
                <a:solidFill>
                  <a:schemeClr val="dk1"/>
                </a:solidFill>
                <a:latin typeface="Calibri"/>
                <a:ea typeface="Calibri"/>
                <a:cs typeface="Calibri"/>
                <a:sym typeface="Calibri"/>
              </a:rPr>
              <a:t>The example presented here can be found </a:t>
            </a:r>
            <a:r>
              <a:rPr lang="en-US" dirty="0"/>
              <a:t>in the Examples folder as </a:t>
            </a:r>
            <a:r>
              <a:rPr lang="en-US" sz="3200" b="0" i="0" u="sng" strike="noStrike" cap="none" dirty="0" smtClean="0">
                <a:solidFill>
                  <a:schemeClr val="hlink"/>
                </a:solidFill>
                <a:latin typeface="Calibri"/>
                <a:ea typeface="Calibri"/>
                <a:cs typeface="Calibri"/>
                <a:sym typeface="Calibri"/>
                <a:hlinkClick r:id="rId3"/>
              </a:rPr>
              <a:t>Example_2Dmoving_plates.zip</a:t>
            </a:r>
            <a:endParaRPr sz="3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542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Multiple boundaries</a:t>
            </a:r>
            <a:endParaRPr sz="1800" b="0" i="0" u="none" strike="noStrike" cap="none">
              <a:solidFill>
                <a:schemeClr val="dk1"/>
              </a:solidFill>
              <a:latin typeface="Calibri"/>
              <a:ea typeface="Calibri"/>
              <a:cs typeface="Calibri"/>
              <a:sym typeface="Calibri"/>
            </a:endParaRPr>
          </a:p>
        </p:txBody>
      </p:sp>
      <p:sp>
        <p:nvSpPr>
          <p:cNvPr id="167" name="Google Shape;167;p35"/>
          <p:cNvSpPr txBox="1">
            <a:spLocks noGrp="1"/>
          </p:cNvSpPr>
          <p:nvPr>
            <p:ph type="body" idx="1"/>
          </p:nvPr>
        </p:nvSpPr>
        <p:spPr>
          <a:xfrm>
            <a:off x="457200" y="1311425"/>
            <a:ext cx="8229600" cy="4526100"/>
          </a:xfrm>
          <a:prstGeom prst="rect">
            <a:avLst/>
          </a:prstGeom>
          <a:noFill/>
          <a:ln>
            <a:noFill/>
          </a:ln>
        </p:spPr>
        <p:txBody>
          <a:bodyPr spcFirstLastPara="1" wrap="square" lIns="91425" tIns="45700" rIns="91425" bIns="45700" anchor="t" anchorCtr="0">
            <a:noAutofit/>
          </a:bodyPr>
          <a:lstStyle/>
          <a:p>
            <a:pPr marL="457200" marR="0" lvl="0" indent="-381000" algn="l" rtl="0">
              <a:spcBef>
                <a:spcPts val="1020"/>
              </a:spcBef>
              <a:spcAft>
                <a:spcPts val="0"/>
              </a:spcAft>
              <a:buSzPts val="2400"/>
              <a:buFont typeface="Calibri"/>
              <a:buChar char="❖"/>
            </a:pPr>
            <a:r>
              <a:rPr lang="en-US" sz="2400" b="0" i="0" u="none" strike="noStrike" cap="none" dirty="0">
                <a:solidFill>
                  <a:schemeClr val="dk1"/>
                </a:solidFill>
                <a:latin typeface="Calibri"/>
                <a:ea typeface="Calibri"/>
                <a:cs typeface="Calibri"/>
                <a:sym typeface="Calibri"/>
              </a:rPr>
              <a:t>You can make more than one boundary in IBAMR by creating additional .spring, .vertex, .target files.</a:t>
            </a:r>
            <a:endParaRPr sz="3200" b="0" i="0" u="none" strike="noStrike" cap="none" dirty="0">
              <a:solidFill>
                <a:schemeClr val="dk1"/>
              </a:solidFill>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0" i="0" u="none" strike="noStrike" cap="none" dirty="0">
                <a:solidFill>
                  <a:schemeClr val="dk1"/>
                </a:solidFill>
                <a:latin typeface="Calibri"/>
                <a:ea typeface="Calibri"/>
                <a:cs typeface="Calibri"/>
                <a:sym typeface="Calibri"/>
              </a:rPr>
              <a:t>When you do this, you must add them to the input2d file (example for the new force code using plate2d_left_512, plate2d_rght_512):</a:t>
            </a:r>
            <a:endParaRPr sz="32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85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err="1">
                <a:solidFill>
                  <a:schemeClr val="dk1"/>
                </a:solidFill>
                <a:latin typeface="Calibri"/>
                <a:ea typeface="Calibri"/>
                <a:cs typeface="Calibri"/>
                <a:sym typeface="Calibri"/>
              </a:rPr>
              <a:t>IBStandardInitializer</a:t>
            </a:r>
            <a:r>
              <a:rPr lang="en-US" sz="1200" b="0" i="0" u="none" strike="noStrike" cap="none" dirty="0">
                <a:solidFill>
                  <a:schemeClr val="dk1"/>
                </a:solidFill>
                <a:latin typeface="Calibri"/>
                <a:ea typeface="Calibri"/>
                <a:cs typeface="Calibri"/>
                <a:sym typeface="Calibri"/>
              </a:rPr>
              <a:t> {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max_levels</a:t>
            </a:r>
            <a:r>
              <a:rPr lang="en-US" sz="1200" b="0" i="0" u="none" strike="noStrike" cap="none" dirty="0">
                <a:solidFill>
                  <a:schemeClr val="dk1"/>
                </a:solidFill>
                <a:latin typeface="Calibri"/>
                <a:ea typeface="Calibri"/>
                <a:cs typeface="Calibri"/>
                <a:sym typeface="Calibri"/>
              </a:rPr>
              <a:t> = MAX_LEVELS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structure_names</a:t>
            </a:r>
            <a:r>
              <a:rPr lang="en-US" sz="1200" b="0" i="0" u="none" strike="noStrike" cap="none" dirty="0">
                <a:solidFill>
                  <a:schemeClr val="dk1"/>
                </a:solidFill>
                <a:latin typeface="Calibri"/>
                <a:ea typeface="Calibri"/>
                <a:cs typeface="Calibri"/>
                <a:sym typeface="Calibri"/>
              </a:rPr>
              <a:t> = "plate2d_left_512" , "plate2d_rght_512"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plate2d_left_512 {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level_number</a:t>
            </a:r>
            <a:r>
              <a:rPr lang="en-US" sz="1200" b="0" i="0" u="none" strike="noStrike" cap="none" dirty="0">
                <a:solidFill>
                  <a:schemeClr val="dk1"/>
                </a:solidFill>
                <a:latin typeface="Calibri"/>
                <a:ea typeface="Calibri"/>
                <a:cs typeface="Calibri"/>
                <a:sym typeface="Calibri"/>
              </a:rPr>
              <a:t> = MAX_LEVELS - 1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plate2d_rght_512 {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err="1">
                <a:solidFill>
                  <a:schemeClr val="dk1"/>
                </a:solidFill>
                <a:latin typeface="Calibri"/>
                <a:ea typeface="Calibri"/>
                <a:cs typeface="Calibri"/>
                <a:sym typeface="Calibri"/>
              </a:rPr>
              <a:t>level_number</a:t>
            </a:r>
            <a:r>
              <a:rPr lang="en-US" sz="1200" b="0" i="0" u="none" strike="noStrike" cap="none" dirty="0">
                <a:solidFill>
                  <a:schemeClr val="dk1"/>
                </a:solidFill>
                <a:latin typeface="Calibri"/>
                <a:ea typeface="Calibri"/>
                <a:cs typeface="Calibri"/>
                <a:sym typeface="Calibri"/>
              </a:rPr>
              <a:t> = MAX_LEVELS - 1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spcBef>
                <a:spcPts val="58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endParaRPr sz="1200" b="0" i="0" u="none" strike="noStrike" cap="none" dirty="0">
              <a:solidFill>
                <a:schemeClr val="dk1"/>
              </a:solidFill>
              <a:latin typeface="Calibri"/>
              <a:ea typeface="Calibri"/>
              <a:cs typeface="Calibri"/>
              <a:sym typeface="Calibri"/>
            </a:endParaRPr>
          </a:p>
          <a:p>
            <a:pPr marL="742950" marR="0" lvl="1" indent="-177800" algn="l" rtl="0">
              <a:spcBef>
                <a:spcPts val="560"/>
              </a:spcBef>
              <a:spcAft>
                <a:spcPts val="0"/>
              </a:spcAft>
              <a:buClr>
                <a:schemeClr val="dk1"/>
              </a:buClr>
              <a:buSzPts val="1700"/>
              <a:buFont typeface="Calibri"/>
              <a:buNone/>
            </a:pPr>
            <a:endParaRPr sz="85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490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3950" b="0" i="0" u="none" strike="noStrike" cap="none">
                <a:solidFill>
                  <a:schemeClr val="dk1"/>
                </a:solidFill>
                <a:latin typeface="Calibri"/>
                <a:ea typeface="Calibri"/>
                <a:cs typeface="Calibri"/>
                <a:sym typeface="Calibri"/>
              </a:rPr>
              <a:t>Getting the indices for each boundary</a:t>
            </a:r>
            <a:endParaRPr sz="1600" b="0" i="0" u="none" strike="noStrike" cap="none">
              <a:solidFill>
                <a:schemeClr val="dk1"/>
              </a:solidFill>
              <a:latin typeface="Calibri"/>
              <a:ea typeface="Calibri"/>
              <a:cs typeface="Calibri"/>
              <a:sym typeface="Calibri"/>
            </a:endParaRPr>
          </a:p>
        </p:txBody>
      </p:sp>
      <p:sp>
        <p:nvSpPr>
          <p:cNvPr id="173" name="Google Shape;173;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At the beginning of update_target_positions you will find the following:</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342900" algn="l" rtl="0">
              <a:spcBef>
                <a:spcPts val="64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Plate2d_left_lag_idxs.first is the first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Plate2d_left_lag_idxs.second is the last Langrangian index for the left plate.</a:t>
            </a:r>
            <a:endParaRPr sz="3200" b="0" i="0" u="none" strike="noStrike" cap="none">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900"/>
              <a:buFont typeface="Calibri"/>
              <a:buChar char="●"/>
            </a:pPr>
            <a:r>
              <a:rPr lang="en-US" sz="2250" b="0" i="0" u="none" strike="noStrike" cap="none">
                <a:solidFill>
                  <a:schemeClr val="dk1"/>
                </a:solidFill>
                <a:latin typeface="Calibri"/>
                <a:ea typeface="Calibri"/>
                <a:cs typeface="Calibri"/>
                <a:sym typeface="Calibri"/>
              </a:rPr>
              <a:t>You will need these to determine which boundary you are on.</a:t>
            </a:r>
            <a:endParaRPr sz="320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a:p>
            <a:pPr marL="342900" marR="0" lvl="0" indent="-222250" algn="l" rtl="0">
              <a:spcBef>
                <a:spcPts val="640"/>
              </a:spcBef>
              <a:spcAft>
                <a:spcPts val="0"/>
              </a:spcAft>
              <a:buClr>
                <a:schemeClr val="dk1"/>
              </a:buClr>
              <a:buSzPts val="1900"/>
              <a:buFont typeface="Calibri"/>
              <a:buNone/>
            </a:pPr>
            <a:endParaRPr sz="1250" b="0" i="0" u="none" strike="noStrike" cap="none">
              <a:solidFill>
                <a:schemeClr val="dk1"/>
              </a:solidFill>
              <a:latin typeface="Calibri"/>
              <a:ea typeface="Calibri"/>
              <a:cs typeface="Calibri"/>
              <a:sym typeface="Calibri"/>
            </a:endParaRPr>
          </a:p>
        </p:txBody>
      </p:sp>
      <p:sp>
        <p:nvSpPr>
          <p:cNvPr id="174" name="Google Shape;174;p36"/>
          <p:cNvSpPr/>
          <p:nvPr/>
        </p:nvSpPr>
        <p:spPr>
          <a:xfrm>
            <a:off x="685800" y="2438400"/>
            <a:ext cx="77724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 Find out the </a:t>
            </a:r>
            <a:r>
              <a:rPr lang="en-US" sz="1800" b="0" i="0" u="none" strike="noStrike" cap="none" dirty="0" err="1">
                <a:solidFill>
                  <a:schemeClr val="dk1"/>
                </a:solidFill>
                <a:latin typeface="Calibri"/>
                <a:ea typeface="Calibri"/>
                <a:cs typeface="Calibri"/>
                <a:sym typeface="Calibri"/>
              </a:rPr>
              <a:t>Lagrangian</a:t>
            </a:r>
            <a:r>
              <a:rPr lang="en-US" sz="1800" b="0" i="0" u="none" strike="noStrike" cap="none" dirty="0">
                <a:solidFill>
                  <a:schemeClr val="dk1"/>
                </a:solidFill>
                <a:latin typeface="Calibri"/>
                <a:ea typeface="Calibri"/>
                <a:cs typeface="Calibri"/>
                <a:sym typeface="Calibri"/>
              </a:rPr>
              <a:t> index ranges.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const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std</a:t>
            </a:r>
            <a:r>
              <a:rPr lang="en-US" sz="1800" b="0" i="0" u="none" strike="noStrike" cap="none" dirty="0">
                <a:solidFill>
                  <a:schemeClr val="dk1"/>
                </a:solidFill>
                <a:latin typeface="Calibri"/>
                <a:ea typeface="Calibri"/>
                <a:cs typeface="Calibri"/>
                <a:sym typeface="Calibri"/>
              </a:rPr>
              <a:t>::pair&lt;</a:t>
            </a:r>
            <a:r>
              <a:rPr lang="en-US" sz="1800" b="0" i="0" u="none" strike="noStrike" cap="none" dirty="0" err="1">
                <a:solidFill>
                  <a:schemeClr val="dk1"/>
                </a:solidFill>
                <a:latin typeface="Calibri"/>
                <a:ea typeface="Calibri"/>
                <a:cs typeface="Calibri"/>
                <a:sym typeface="Calibri"/>
              </a:rPr>
              <a:t>int,int</a:t>
            </a:r>
            <a:r>
              <a:rPr lang="en-US" sz="1800" b="0" i="0" u="none" strike="noStrike" cap="none" dirty="0">
                <a:solidFill>
                  <a:schemeClr val="dk1"/>
                </a:solidFill>
                <a:latin typeface="Calibri"/>
                <a:ea typeface="Calibri"/>
                <a:cs typeface="Calibri"/>
                <a:sym typeface="Calibri"/>
              </a:rPr>
              <a:t>&gt;&amp; plate2d_left_lag_idxs = </a:t>
            </a:r>
            <a:r>
              <a:rPr lang="en-US" sz="1800" b="0" i="0" u="none" strike="noStrike" cap="none" dirty="0" err="1">
                <a:solidFill>
                  <a:schemeClr val="dk1"/>
                </a:solidFill>
                <a:latin typeface="Calibri"/>
                <a:ea typeface="Calibri"/>
                <a:cs typeface="Calibri"/>
                <a:sym typeface="Calibri"/>
              </a:rPr>
              <a:t>l_data_manager</a:t>
            </a:r>
            <a:r>
              <a:rPr lang="en-US" sz="1800" b="0" i="0" u="none" strike="noStrike" cap="none" dirty="0">
                <a:solidFill>
                  <a:schemeClr val="dk1"/>
                </a:solidFill>
                <a:latin typeface="Calibri"/>
                <a:ea typeface="Calibri"/>
                <a:cs typeface="Calibri"/>
                <a:sym typeface="Calibri"/>
              </a:rPr>
              <a:t>-&gt;</a:t>
            </a:r>
            <a:r>
              <a:rPr lang="en-US" sz="1800" b="0" i="0" u="none" strike="noStrike" cap="none" dirty="0" err="1">
                <a:solidFill>
                  <a:schemeClr val="dk1"/>
                </a:solidFill>
                <a:latin typeface="Calibri"/>
                <a:ea typeface="Calibri"/>
                <a:cs typeface="Calibri"/>
                <a:sym typeface="Calibri"/>
              </a:rPr>
              <a:t>getLagrangianStructureIndexRange</a:t>
            </a:r>
            <a:r>
              <a:rPr lang="en-US" sz="1800" b="0" i="0" u="none" strike="noStrike" cap="none" dirty="0">
                <a:solidFill>
                  <a:schemeClr val="dk1"/>
                </a:solidFill>
                <a:latin typeface="Calibri"/>
                <a:ea typeface="Calibri"/>
                <a:cs typeface="Calibri"/>
                <a:sym typeface="Calibri"/>
              </a:rPr>
              <a:t>(0, </a:t>
            </a:r>
            <a:r>
              <a:rPr lang="en-US" sz="1800" b="0" i="0" u="none" strike="noStrike" cap="none" dirty="0" err="1">
                <a:solidFill>
                  <a:schemeClr val="dk1"/>
                </a:solidFill>
                <a:latin typeface="Calibri"/>
                <a:ea typeface="Calibri"/>
                <a:cs typeface="Calibri"/>
                <a:sym typeface="Calibri"/>
              </a:rPr>
              <a:t>finest_ln</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const</a:t>
            </a:r>
            <a:r>
              <a:rPr lang="en-US" sz="1800" b="0" i="0" u="none" strike="noStrike" cap="none" dirty="0">
                <a:solidFill>
                  <a:schemeClr val="dk1"/>
                </a:solidFill>
                <a:latin typeface="Calibri"/>
                <a:ea typeface="Calibri"/>
                <a:cs typeface="Calibri"/>
                <a:sym typeface="Calibri"/>
              </a:rPr>
              <a:t> </a:t>
            </a:r>
            <a:r>
              <a:rPr lang="en-US" sz="1800" b="0" i="0" u="none" strike="noStrike" cap="none" dirty="0" err="1">
                <a:solidFill>
                  <a:schemeClr val="dk1"/>
                </a:solidFill>
                <a:latin typeface="Calibri"/>
                <a:ea typeface="Calibri"/>
                <a:cs typeface="Calibri"/>
                <a:sym typeface="Calibri"/>
              </a:rPr>
              <a:t>std</a:t>
            </a:r>
            <a:r>
              <a:rPr lang="en-US" sz="1800" b="0" i="0" u="none" strike="noStrike" cap="none" dirty="0">
                <a:solidFill>
                  <a:schemeClr val="dk1"/>
                </a:solidFill>
                <a:latin typeface="Calibri"/>
                <a:ea typeface="Calibri"/>
                <a:cs typeface="Calibri"/>
                <a:sym typeface="Calibri"/>
              </a:rPr>
              <a:t>::pair&lt;</a:t>
            </a:r>
            <a:r>
              <a:rPr lang="en-US" sz="1800" b="0" i="0" u="none" strike="noStrike" cap="none" dirty="0" err="1">
                <a:solidFill>
                  <a:schemeClr val="dk1"/>
                </a:solidFill>
                <a:latin typeface="Calibri"/>
                <a:ea typeface="Calibri"/>
                <a:cs typeface="Calibri"/>
                <a:sym typeface="Calibri"/>
              </a:rPr>
              <a:t>int,int</a:t>
            </a:r>
            <a:r>
              <a:rPr lang="en-US" sz="1800" b="0" i="0" u="none" strike="noStrike" cap="none" dirty="0">
                <a:solidFill>
                  <a:schemeClr val="dk1"/>
                </a:solidFill>
                <a:latin typeface="Calibri"/>
                <a:ea typeface="Calibri"/>
                <a:cs typeface="Calibri"/>
                <a:sym typeface="Calibri"/>
              </a:rPr>
              <a:t>&gt;&amp; plate2d_rght_lag_idxs = </a:t>
            </a:r>
            <a:r>
              <a:rPr lang="en-US" sz="1800" b="0" i="0" u="none" strike="noStrike" cap="none" dirty="0" err="1">
                <a:solidFill>
                  <a:schemeClr val="dk1"/>
                </a:solidFill>
                <a:latin typeface="Calibri"/>
                <a:ea typeface="Calibri"/>
                <a:cs typeface="Calibri"/>
                <a:sym typeface="Calibri"/>
              </a:rPr>
              <a:t>l_data_manager</a:t>
            </a:r>
            <a:r>
              <a:rPr lang="en-US" sz="1800" b="0" i="0" u="none" strike="noStrike" cap="none" dirty="0">
                <a:solidFill>
                  <a:schemeClr val="dk1"/>
                </a:solidFill>
                <a:latin typeface="Calibri"/>
                <a:ea typeface="Calibri"/>
                <a:cs typeface="Calibri"/>
                <a:sym typeface="Calibri"/>
              </a:rPr>
              <a:t>-&gt;</a:t>
            </a:r>
            <a:r>
              <a:rPr lang="en-US" sz="1800" b="0" i="0" u="none" strike="noStrike" cap="none" dirty="0" err="1">
                <a:solidFill>
                  <a:schemeClr val="dk1"/>
                </a:solidFill>
                <a:latin typeface="Calibri"/>
                <a:ea typeface="Calibri"/>
                <a:cs typeface="Calibri"/>
                <a:sym typeface="Calibri"/>
              </a:rPr>
              <a:t>getLagrangianStructureIndexRange</a:t>
            </a:r>
            <a:r>
              <a:rPr lang="en-US" sz="1800" b="0" i="0" u="none" strike="noStrike" cap="none" dirty="0">
                <a:solidFill>
                  <a:schemeClr val="dk1"/>
                </a:solidFill>
                <a:latin typeface="Calibri"/>
                <a:ea typeface="Calibri"/>
                <a:cs typeface="Calibri"/>
                <a:sym typeface="Calibri"/>
              </a:rPr>
              <a:t>(1, </a:t>
            </a:r>
            <a:r>
              <a:rPr lang="en-US" sz="1800" b="0" i="0" u="none" strike="noStrike" cap="none" dirty="0" err="1">
                <a:solidFill>
                  <a:schemeClr val="dk1"/>
                </a:solidFill>
                <a:latin typeface="Calibri"/>
                <a:ea typeface="Calibri"/>
                <a:cs typeface="Calibri"/>
                <a:sym typeface="Calibri"/>
              </a:rPr>
              <a:t>finest_ln</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4271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two plates</a:t>
            </a:r>
            <a:endParaRPr sz="1800" b="0" i="0" u="none" strike="noStrike" cap="none">
              <a:solidFill>
                <a:schemeClr val="dk1"/>
              </a:solidFill>
              <a:latin typeface="Calibri"/>
              <a:ea typeface="Calibri"/>
              <a:cs typeface="Calibri"/>
              <a:sym typeface="Calibri"/>
            </a:endParaRPr>
          </a:p>
        </p:txBody>
      </p:sp>
      <p:sp>
        <p:nvSpPr>
          <p:cNvPr id="180" name="Google Shape;180;p37"/>
          <p:cNvSpPr/>
          <p:nvPr/>
        </p:nvSpPr>
        <p:spPr>
          <a:xfrm>
            <a:off x="533400" y="3429000"/>
            <a:ext cx="8305800" cy="28007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if (</a:t>
            </a:r>
            <a:r>
              <a:rPr lang="en-US" sz="1600" b="0" i="0" u="none" strike="noStrike" cap="none" dirty="0" err="1">
                <a:solidFill>
                  <a:schemeClr val="dk1"/>
                </a:solidFill>
                <a:latin typeface="Calibri"/>
                <a:ea typeface="Calibri"/>
                <a:cs typeface="Calibri"/>
                <a:sym typeface="Calibri"/>
              </a:rPr>
              <a:t>current_time</a:t>
            </a:r>
            <a:r>
              <a:rPr lang="en-US" sz="1600" b="0" i="0" u="none" strike="noStrike" cap="none" dirty="0">
                <a:solidFill>
                  <a:schemeClr val="dk1"/>
                </a:solidFill>
                <a:latin typeface="Calibri"/>
                <a:ea typeface="Calibri"/>
                <a:cs typeface="Calibri"/>
                <a:sym typeface="Calibri"/>
              </a:rPr>
              <a:t> &lt;= </a:t>
            </a:r>
            <a:r>
              <a:rPr lang="en-US" sz="1600" b="0" i="0" u="none" strike="noStrike" cap="none" dirty="0" err="1">
                <a:solidFill>
                  <a:schemeClr val="dk1"/>
                </a:solidFill>
                <a:latin typeface="Calibri"/>
                <a:ea typeface="Calibri"/>
                <a:cs typeface="Calibri"/>
                <a:sym typeface="Calibri"/>
              </a:rPr>
              <a:t>time_to_acc</a:t>
            </a:r>
            <a:r>
              <a:rPr lang="en-US" sz="16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if (plate2d_left_lag_idxs.first &lt;= </a:t>
            </a:r>
            <a:r>
              <a:rPr lang="en-US" sz="1600" b="0" i="0" u="none" strike="noStrike" cap="none" dirty="0" err="1">
                <a:solidFill>
                  <a:schemeClr val="dk1"/>
                </a:solidFill>
                <a:latin typeface="Calibri"/>
                <a:ea typeface="Calibri"/>
                <a:cs typeface="Calibri"/>
                <a:sym typeface="Calibri"/>
              </a:rPr>
              <a:t>lag_idx</a:t>
            </a:r>
            <a:r>
              <a:rPr lang="en-US" sz="1600" b="0" i="0" u="none" strike="noStrike" cap="none" dirty="0">
                <a:solidFill>
                  <a:schemeClr val="dk1"/>
                </a:solidFill>
                <a:latin typeface="Calibri"/>
                <a:ea typeface="Calibri"/>
                <a:cs typeface="Calibri"/>
                <a:sym typeface="Calibri"/>
              </a:rPr>
              <a:t> &amp;&amp; </a:t>
            </a:r>
            <a:r>
              <a:rPr lang="en-US" sz="1600" b="0" i="0" u="none" strike="noStrike" cap="none" dirty="0" err="1">
                <a:solidFill>
                  <a:schemeClr val="dk1"/>
                </a:solidFill>
                <a:latin typeface="Calibri"/>
                <a:ea typeface="Calibri"/>
                <a:cs typeface="Calibri"/>
                <a:sym typeface="Calibri"/>
              </a:rPr>
              <a:t>lag_idx</a:t>
            </a:r>
            <a:r>
              <a:rPr lang="en-US" sz="1600" b="0" i="0" u="none" strike="noStrike" cap="none" dirty="0">
                <a:solidFill>
                  <a:schemeClr val="dk1"/>
                </a:solidFill>
                <a:latin typeface="Calibri"/>
                <a:ea typeface="Calibri"/>
                <a:cs typeface="Calibri"/>
                <a:sym typeface="Calibri"/>
              </a:rPr>
              <a:t> &lt; plate2d_left_lag_idxs.second)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r>
              <a:rPr lang="en-US" sz="1600" b="0" i="0" u="none" strike="noStrike" cap="none" dirty="0" err="1">
                <a:solidFill>
                  <a:schemeClr val="dk1"/>
                </a:solidFill>
                <a:latin typeface="Calibri"/>
                <a:ea typeface="Calibri"/>
                <a:cs typeface="Calibri"/>
                <a:sym typeface="Calibri"/>
              </a:rPr>
              <a:t>X_target</a:t>
            </a:r>
            <a:r>
              <a:rPr lang="en-US" sz="1600" b="0" i="0" u="none" strike="noStrike" cap="none" dirty="0">
                <a:solidFill>
                  <a:schemeClr val="dk1"/>
                </a:solidFill>
                <a:latin typeface="Calibri"/>
                <a:ea typeface="Calibri"/>
                <a:cs typeface="Calibri"/>
                <a:sym typeface="Calibri"/>
              </a:rPr>
              <a:t>[0]-=</a:t>
            </a:r>
            <a:r>
              <a:rPr lang="en-US" sz="1600" b="0" i="0" u="none" strike="noStrike" cap="none" dirty="0" err="1">
                <a:solidFill>
                  <a:schemeClr val="dk1"/>
                </a:solidFill>
                <a:latin typeface="Calibri"/>
                <a:ea typeface="Calibri"/>
                <a:cs typeface="Calibri"/>
                <a:sym typeface="Calibri"/>
              </a:rPr>
              <a:t>current_time</a:t>
            </a:r>
            <a:r>
              <a:rPr lang="en-US" sz="1600" b="0" i="0" u="none" strike="noStrike" cap="none" dirty="0">
                <a:solidFill>
                  <a:schemeClr val="dk1"/>
                </a:solidFill>
                <a:latin typeface="Calibri"/>
                <a:ea typeface="Calibri"/>
                <a:cs typeface="Calibri"/>
                <a:sym typeface="Calibri"/>
              </a:rPr>
              <a:t>/</a:t>
            </a:r>
            <a:r>
              <a:rPr lang="en-US" sz="1600" b="0" i="0" u="none" strike="noStrike" cap="none" dirty="0" err="1">
                <a:solidFill>
                  <a:schemeClr val="dk1"/>
                </a:solidFill>
                <a:latin typeface="Calibri"/>
                <a:ea typeface="Calibri"/>
                <a:cs typeface="Calibri"/>
                <a:sym typeface="Calibri"/>
              </a:rPr>
              <a:t>time_to_acc</a:t>
            </a:r>
            <a:r>
              <a:rPr lang="en-US" sz="1600" b="0" i="0" u="none" strike="noStrike" cap="none" dirty="0">
                <a:solidFill>
                  <a:schemeClr val="dk1"/>
                </a:solidFill>
                <a:latin typeface="Calibri"/>
                <a:ea typeface="Calibri"/>
                <a:cs typeface="Calibri"/>
                <a:sym typeface="Calibri"/>
              </a:rPr>
              <a:t>*V*</a:t>
            </a:r>
            <a:r>
              <a:rPr lang="en-US" sz="1600" b="0" i="0" u="none" strike="noStrike" cap="none" dirty="0" err="1">
                <a:solidFill>
                  <a:schemeClr val="dk1"/>
                </a:solidFill>
                <a:latin typeface="Calibri"/>
                <a:ea typeface="Calibri"/>
                <a:cs typeface="Calibri"/>
                <a:sym typeface="Calibri"/>
              </a:rPr>
              <a:t>dt</a:t>
            </a:r>
            <a:r>
              <a:rPr lang="en-US" sz="16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if (plate2d_rght_lag_idxs.first &lt;= </a:t>
            </a:r>
            <a:r>
              <a:rPr lang="en-US" sz="1600" b="0" i="0" u="none" strike="noStrike" cap="none" dirty="0" err="1">
                <a:solidFill>
                  <a:schemeClr val="dk1"/>
                </a:solidFill>
                <a:latin typeface="Calibri"/>
                <a:ea typeface="Calibri"/>
                <a:cs typeface="Calibri"/>
                <a:sym typeface="Calibri"/>
              </a:rPr>
              <a:t>lag_idx</a:t>
            </a:r>
            <a:r>
              <a:rPr lang="en-US" sz="1600" b="0" i="0" u="none" strike="noStrike" cap="none" dirty="0">
                <a:solidFill>
                  <a:schemeClr val="dk1"/>
                </a:solidFill>
                <a:latin typeface="Calibri"/>
                <a:ea typeface="Calibri"/>
                <a:cs typeface="Calibri"/>
                <a:sym typeface="Calibri"/>
              </a:rPr>
              <a:t> &amp;&amp; </a:t>
            </a:r>
            <a:r>
              <a:rPr lang="en-US" sz="1600" b="0" i="0" u="none" strike="noStrike" cap="none" dirty="0" err="1">
                <a:solidFill>
                  <a:schemeClr val="dk1"/>
                </a:solidFill>
                <a:latin typeface="Calibri"/>
                <a:ea typeface="Calibri"/>
                <a:cs typeface="Calibri"/>
                <a:sym typeface="Calibri"/>
              </a:rPr>
              <a:t>lag_idx</a:t>
            </a:r>
            <a:r>
              <a:rPr lang="en-US" sz="1600" b="0" i="0" u="none" strike="noStrike" cap="none" dirty="0">
                <a:solidFill>
                  <a:schemeClr val="dk1"/>
                </a:solidFill>
                <a:latin typeface="Calibri"/>
                <a:ea typeface="Calibri"/>
                <a:cs typeface="Calibri"/>
                <a:sym typeface="Calibri"/>
              </a:rPr>
              <a:t> &lt; plate2d_rght_lag_idxs.second)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r>
              <a:rPr lang="en-US" sz="1600" b="0" i="0" u="none" strike="noStrike" cap="none" dirty="0" err="1">
                <a:solidFill>
                  <a:schemeClr val="dk1"/>
                </a:solidFill>
                <a:latin typeface="Calibri"/>
                <a:ea typeface="Calibri"/>
                <a:cs typeface="Calibri"/>
                <a:sym typeface="Calibri"/>
              </a:rPr>
              <a:t>X_target</a:t>
            </a:r>
            <a:r>
              <a:rPr lang="en-US" sz="1600" b="0" i="0" u="none" strike="noStrike" cap="none" dirty="0">
                <a:solidFill>
                  <a:schemeClr val="dk1"/>
                </a:solidFill>
                <a:latin typeface="Calibri"/>
                <a:ea typeface="Calibri"/>
                <a:cs typeface="Calibri"/>
                <a:sym typeface="Calibri"/>
              </a:rPr>
              <a:t>[0]+=</a:t>
            </a:r>
            <a:r>
              <a:rPr lang="en-US" sz="1600" b="0" i="0" u="none" strike="noStrike" cap="none" dirty="0" err="1">
                <a:solidFill>
                  <a:schemeClr val="dk1"/>
                </a:solidFill>
                <a:latin typeface="Calibri"/>
                <a:ea typeface="Calibri"/>
                <a:cs typeface="Calibri"/>
                <a:sym typeface="Calibri"/>
              </a:rPr>
              <a:t>current_time</a:t>
            </a:r>
            <a:r>
              <a:rPr lang="en-US" sz="1600" b="0" i="0" u="none" strike="noStrike" cap="none" dirty="0">
                <a:solidFill>
                  <a:schemeClr val="dk1"/>
                </a:solidFill>
                <a:latin typeface="Calibri"/>
                <a:ea typeface="Calibri"/>
                <a:cs typeface="Calibri"/>
                <a:sym typeface="Calibri"/>
              </a:rPr>
              <a:t>/</a:t>
            </a:r>
            <a:r>
              <a:rPr lang="en-US" sz="1600" b="0" i="0" u="none" strike="noStrike" cap="none" dirty="0" err="1">
                <a:solidFill>
                  <a:schemeClr val="dk1"/>
                </a:solidFill>
                <a:latin typeface="Calibri"/>
                <a:ea typeface="Calibri"/>
                <a:cs typeface="Calibri"/>
                <a:sym typeface="Calibri"/>
              </a:rPr>
              <a:t>time_to_acc</a:t>
            </a:r>
            <a:r>
              <a:rPr lang="en-US" sz="1600" b="0" i="0" u="none" strike="noStrike" cap="none" dirty="0">
                <a:solidFill>
                  <a:schemeClr val="dk1"/>
                </a:solidFill>
                <a:latin typeface="Calibri"/>
                <a:ea typeface="Calibri"/>
                <a:cs typeface="Calibri"/>
                <a:sym typeface="Calibri"/>
              </a:rPr>
              <a:t>*V*</a:t>
            </a:r>
            <a:r>
              <a:rPr lang="en-US" sz="1600" b="0" i="0" u="none" strike="noStrike" cap="none" dirty="0" err="1">
                <a:solidFill>
                  <a:schemeClr val="dk1"/>
                </a:solidFill>
                <a:latin typeface="Calibri"/>
                <a:ea typeface="Calibri"/>
                <a:cs typeface="Calibri"/>
                <a:sym typeface="Calibri"/>
              </a:rPr>
              <a:t>dt</a:t>
            </a:r>
            <a:r>
              <a:rPr lang="en-US" sz="16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	}</a:t>
            </a:r>
            <a:endParaRPr sz="1600" b="0" i="0" u="none" strike="noStrike" cap="none" dirty="0">
              <a:solidFill>
                <a:schemeClr val="dk1"/>
              </a:solidFill>
              <a:latin typeface="Calibri"/>
              <a:ea typeface="Calibri"/>
              <a:cs typeface="Calibri"/>
              <a:sym typeface="Calibri"/>
            </a:endParaRPr>
          </a:p>
        </p:txBody>
      </p:sp>
      <p:sp>
        <p:nvSpPr>
          <p:cNvPr id="181" name="Google Shape;181;p37"/>
          <p:cNvSpPr/>
          <p:nvPr/>
        </p:nvSpPr>
        <p:spPr>
          <a:xfrm>
            <a:off x="609600" y="1676400"/>
            <a:ext cx="7620000" cy="15696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Take a look at update_target_point_positions.</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450"/>
              <a:buFont typeface="Calibri"/>
              <a:buChar char="●"/>
            </a:pPr>
            <a:r>
              <a:rPr lang="en-US" sz="2400" b="0" i="0" u="none" strike="noStrike" cap="none">
                <a:solidFill>
                  <a:schemeClr val="dk1"/>
                </a:solidFill>
                <a:latin typeface="Calibri"/>
                <a:ea typeface="Calibri"/>
                <a:cs typeface="Calibri"/>
                <a:sym typeface="Calibri"/>
              </a:rPr>
              <a:t>This code will check to see if you are on the right plate or left plate, and then move the plate to the left or right, respectively.</a:t>
            </a: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7525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US" sz="4400" b="0" i="0" u="none" strike="noStrike" cap="none">
                <a:solidFill>
                  <a:schemeClr val="dk1"/>
                </a:solidFill>
                <a:latin typeface="Calibri"/>
                <a:ea typeface="Calibri"/>
                <a:cs typeface="Calibri"/>
                <a:sym typeface="Calibri"/>
              </a:rPr>
              <a:t>Moving plates example</a:t>
            </a:r>
            <a:endParaRPr sz="1800" b="0" i="0" u="none" strike="noStrike" cap="none">
              <a:solidFill>
                <a:schemeClr val="dk1"/>
              </a:solidFill>
              <a:latin typeface="Calibri"/>
              <a:ea typeface="Calibri"/>
              <a:cs typeface="Calibri"/>
              <a:sym typeface="Calibri"/>
            </a:endParaRPr>
          </a:p>
        </p:txBody>
      </p:sp>
      <p:pic>
        <p:nvPicPr>
          <p:cNvPr id="187" name="Google Shape;187;p38"/>
          <p:cNvPicPr preferRelativeResize="0"/>
          <p:nvPr/>
        </p:nvPicPr>
        <p:blipFill>
          <a:blip r:embed="rId3">
            <a:alphaModFix/>
          </a:blip>
          <a:stretch>
            <a:fillRect/>
          </a:stretch>
        </p:blipFill>
        <p:spPr>
          <a:xfrm>
            <a:off x="1905000" y="1324601"/>
            <a:ext cx="4899025" cy="5319832"/>
          </a:xfrm>
          <a:prstGeom prst="rect">
            <a:avLst/>
          </a:prstGeom>
          <a:noFill/>
          <a:ln>
            <a:noFill/>
          </a:ln>
        </p:spPr>
      </p:pic>
    </p:spTree>
    <p:extLst>
      <p:ext uri="{BB962C8B-B14F-4D97-AF65-F5344CB8AC3E}">
        <p14:creationId xmlns:p14="http://schemas.microsoft.com/office/powerpoint/2010/main" val="40414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000" b="0" i="0" u="none" strike="noStrike" cap="none">
                <a:solidFill>
                  <a:schemeClr val="dk1"/>
                </a:solidFill>
                <a:latin typeface="Calibri"/>
                <a:ea typeface="Calibri"/>
                <a:cs typeface="Calibri"/>
                <a:sym typeface="Calibri"/>
              </a:rPr>
              <a:t>Simple example to move target points</a:t>
            </a:r>
            <a:endParaRPr sz="4400" b="0" i="0" u="none" strike="noStrike" cap="none">
              <a:solidFill>
                <a:schemeClr val="dk1"/>
              </a:solidFill>
              <a:latin typeface="Calibri"/>
              <a:ea typeface="Calibri"/>
              <a:cs typeface="Calibri"/>
              <a:sym typeface="Calibri"/>
            </a:endParaRPr>
          </a:p>
        </p:txBody>
      </p:sp>
      <p:sp>
        <p:nvSpPr>
          <p:cNvPr id="75" name="Google Shape;75;p2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spcBef>
                <a:spcPts val="640"/>
              </a:spcBef>
              <a:spcAft>
                <a:spcPts val="0"/>
              </a:spcAft>
              <a:buSzPts val="1400"/>
              <a:buChar char="●"/>
            </a:pPr>
            <a:r>
              <a:rPr lang="en" sz="3200" b="0" i="0" u="none" strike="noStrike" cap="none">
                <a:solidFill>
                  <a:schemeClr val="dk1"/>
                </a:solidFill>
                <a:latin typeface="Calibri"/>
                <a:ea typeface="Calibri"/>
                <a:cs typeface="Calibri"/>
                <a:sym typeface="Calibri"/>
              </a:rPr>
              <a:t>Example: Moving Cylinders</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sz="2800" b="0" i="0" u="none" strike="noStrike" cap="none">
                <a:solidFill>
                  <a:schemeClr val="dk1"/>
                </a:solidFill>
                <a:latin typeface="Calibri"/>
                <a:ea typeface="Calibri"/>
                <a:cs typeface="Calibri"/>
                <a:sym typeface="Calibri"/>
              </a:rPr>
              <a:t>A line of cylinders (forming a holey plate) is tethered to target points that translate it.</a:t>
            </a:r>
            <a:endParaRPr sz="1800" b="0" i="0" u="none" strike="noStrike" cap="none">
              <a:solidFill>
                <a:schemeClr val="dk1"/>
              </a:solidFill>
              <a:latin typeface="Calibri"/>
              <a:ea typeface="Calibri"/>
              <a:cs typeface="Calibri"/>
              <a:sym typeface="Calibri"/>
            </a:endParaRPr>
          </a:p>
          <a:p>
            <a:pPr marL="914400" marR="0" lvl="1" indent="-317500" algn="l" rtl="0">
              <a:spcBef>
                <a:spcPts val="0"/>
              </a:spcBef>
              <a:spcAft>
                <a:spcPts val="0"/>
              </a:spcAft>
              <a:buSzPts val="1400"/>
              <a:buChar char="○"/>
            </a:pPr>
            <a:r>
              <a:rPr lang="en"/>
              <a:t>Go to the examples folder and download </a:t>
            </a:r>
            <a:r>
              <a:rPr lang="en" sz="2800" b="0" i="0" u="none" strike="noStrike" cap="none">
                <a:solidFill>
                  <a:schemeClr val="dk1"/>
                </a:solidFill>
                <a:latin typeface="Calibri"/>
                <a:ea typeface="Calibri"/>
                <a:cs typeface="Calibri"/>
                <a:sym typeface="Calibri"/>
              </a:rPr>
              <a:t>Example_2DMovingCylinders.zip</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3200" b="0" i="0" u="none" strike="noStrike" cap="none">
                <a:solidFill>
                  <a:schemeClr val="dk1"/>
                </a:solidFill>
                <a:latin typeface="Calibri"/>
                <a:ea typeface="Calibri"/>
                <a:cs typeface="Calibri"/>
                <a:sym typeface="Calibri"/>
              </a:rPr>
              <a:t>The relevant files are update_target_point_positions.C and update_target_point_positions.h</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From IBAMR FAQ</a:t>
            </a:r>
            <a:endParaRPr sz="4400" b="0" i="0" u="none" strike="noStrike" cap="none">
              <a:solidFill>
                <a:schemeClr val="dk1"/>
              </a:solidFill>
              <a:latin typeface="Calibri"/>
              <a:ea typeface="Calibri"/>
              <a:cs typeface="Calibri"/>
              <a:sym typeface="Calibri"/>
            </a:endParaRPr>
          </a:p>
        </p:txBody>
      </p:sp>
      <p:sp>
        <p:nvSpPr>
          <p:cNvPr id="81" name="Google Shape;81;p22"/>
          <p:cNvSpPr txBox="1">
            <a:spLocks noGrp="1"/>
          </p:cNvSpPr>
          <p:nvPr>
            <p:ph type="body" idx="1"/>
          </p:nvPr>
        </p:nvSpPr>
        <p:spPr>
          <a:xfrm>
            <a:off x="457200" y="1600200"/>
            <a:ext cx="8229600" cy="4800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640"/>
              </a:spcBef>
              <a:spcAft>
                <a:spcPts val="0"/>
              </a:spcAft>
              <a:buClr>
                <a:schemeClr val="dk1"/>
              </a:buClr>
              <a:buSzPts val="1100"/>
              <a:buFont typeface="Calibri"/>
              <a:buChar char="●"/>
            </a:pPr>
            <a:r>
              <a:rPr lang="en" sz="1600" b="0" i="0" u="none" strike="noStrike" cap="none" dirty="0">
                <a:solidFill>
                  <a:schemeClr val="dk1"/>
                </a:solidFill>
                <a:latin typeface="Calibri"/>
                <a:ea typeface="Calibri"/>
                <a:cs typeface="Calibri"/>
                <a:sym typeface="Calibri"/>
              </a:rPr>
              <a:t> There is a routine (update_target_point_positions) that loops over the local IB points (i.e., the IB points that are "local to the processor"). The pseudo-code is roughly:</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for each local IB point</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check to see if the point has a target point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if yes: update the material properties w/that target spec</a:t>
            </a:r>
            <a:br>
              <a:rPr lang="en" sz="1600" b="0" i="0" u="none" strike="noStrike" cap="none" dirty="0">
                <a:solidFill>
                  <a:schemeClr val="dk1"/>
                </a:solidFill>
                <a:latin typeface="Calibri"/>
                <a:ea typeface="Calibri"/>
                <a:cs typeface="Calibri"/>
                <a:sym typeface="Calibri"/>
              </a:rPr>
            </a:br>
            <a:r>
              <a:rPr lang="en" sz="1600" b="0" i="0" u="none" strike="noStrike" cap="none" dirty="0">
                <a:solidFill>
                  <a:schemeClr val="dk1"/>
                </a:solidFill>
                <a:latin typeface="Calibri"/>
                <a:ea typeface="Calibri"/>
                <a:cs typeface="Calibri"/>
                <a:sym typeface="Calibri"/>
              </a:rPr>
              <a:t> } </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The properties for the target points are stored in IBTargetPointForceSpec objects. Functionality has been added to the most recent IBAMR versions to simplify the code required to access these objects. In particular, for each Lagrangian (IB) point, you can do:</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Font typeface="Calibri"/>
              <a:buNone/>
            </a:pPr>
            <a:r>
              <a:rPr lang="en" sz="1600" b="0" i="0" u="none" strike="noStrike" cap="none" dirty="0">
                <a:solidFill>
                  <a:schemeClr val="dk1"/>
                </a:solidFill>
                <a:latin typeface="Calibri"/>
                <a:ea typeface="Calibri"/>
                <a:cs typeface="Calibri"/>
                <a:sym typeface="Calibri"/>
              </a:rPr>
              <a:t> tbox::Pointer&lt;T&gt; spec = node_idx.getStashData&lt;T&gt;();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lnSpc>
                <a:spcPct val="80000"/>
              </a:lnSpc>
              <a:spcBef>
                <a:spcPts val="640"/>
              </a:spcBef>
              <a:spcAft>
                <a:spcPts val="0"/>
              </a:spcAft>
              <a:buClr>
                <a:schemeClr val="dk1"/>
              </a:buClr>
              <a:buSzPts val="1100"/>
              <a:buFont typeface="Calibri"/>
              <a:buChar char="●"/>
            </a:pPr>
            <a:r>
              <a:rPr lang="en" sz="1600" dirty="0"/>
              <a:t> </a:t>
            </a:r>
            <a:r>
              <a:rPr lang="en" sz="1600" b="0" i="0" u="none" strike="noStrike" cap="none" dirty="0">
                <a:solidFill>
                  <a:schemeClr val="dk1"/>
                </a:solidFill>
                <a:latin typeface="Calibri"/>
                <a:ea typeface="Calibri"/>
                <a:cs typeface="Calibri"/>
                <a:sym typeface="Calibri"/>
              </a:rPr>
              <a:t>to get a pointer to any object of type T that is associated with the Lagrangian point.</a:t>
            </a:r>
            <a:endParaRPr sz="16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6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update_target_positions.C</a:t>
            </a:r>
            <a:endParaRPr sz="4400" b="0" i="0" u="none" strike="noStrike" cap="none">
              <a:solidFill>
                <a:schemeClr val="dk1"/>
              </a:solidFill>
              <a:latin typeface="Calibri"/>
              <a:ea typeface="Calibri"/>
              <a:cs typeface="Calibri"/>
              <a:sym typeface="Calibri"/>
            </a:endParaRPr>
          </a:p>
        </p:txBody>
      </p:sp>
      <p:sp>
        <p:nvSpPr>
          <p:cNvPr id="87" name="Google Shape;87;p2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update_target_point_positions(</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tbox::Pointer&lt;hier::PatchHierarchy&lt;NDIM&gt; &gt; hierarchy,</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LDataManager* const l_data_manager,</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current_time,</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2000" b="0" i="0" u="none" strike="noStrike" cap="none">
                <a:solidFill>
                  <a:schemeClr val="dk1"/>
                </a:solidFill>
                <a:latin typeface="Calibri"/>
                <a:ea typeface="Calibri"/>
                <a:cs typeface="Calibri"/>
                <a:sym typeface="Calibri"/>
              </a:rPr>
              <a:t>    const double dt)</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2000"/>
          </a:p>
          <a:p>
            <a:pPr marL="457200" marR="0" lvl="0" indent="-317500" algn="l" rtl="0">
              <a:spcBef>
                <a:spcPts val="640"/>
              </a:spcBef>
              <a:spcAft>
                <a:spcPts val="0"/>
              </a:spcAft>
              <a:buSzPts val="1400"/>
              <a:buChar char="●"/>
            </a:pPr>
            <a:r>
              <a:rPr lang="en" sz="2000" b="0" i="0" u="none" strike="noStrike" cap="none">
                <a:solidFill>
                  <a:schemeClr val="dk1"/>
                </a:solidFill>
                <a:latin typeface="Calibri"/>
                <a:ea typeface="Calibri"/>
                <a:cs typeface="Calibri"/>
                <a:sym typeface="Calibri"/>
              </a:rPr>
              <a:t>You have access to the current_time and time step (dt).</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2000" b="0" i="0" u="none" strike="noStrike" cap="none">
                <a:solidFill>
                  <a:schemeClr val="dk1"/>
                </a:solidFill>
                <a:latin typeface="Calibri"/>
                <a:ea typeface="Calibri"/>
                <a:cs typeface="Calibri"/>
                <a:sym typeface="Calibri"/>
              </a:rPr>
              <a:t>You also have access to the patch hierarchy and can get the nodes the particular processor is working on.</a:t>
            </a:r>
            <a:endParaRPr sz="1800" b="0" i="0" u="none" strike="noStrike" cap="none">
              <a:solidFill>
                <a:schemeClr val="dk1"/>
              </a:solidFill>
              <a:latin typeface="Calibri"/>
              <a:ea typeface="Calibri"/>
              <a:cs typeface="Calibri"/>
              <a:sym typeface="Calibri"/>
            </a:endParaRPr>
          </a:p>
          <a:p>
            <a:pPr marL="0" marR="0" lvl="0" indent="0" algn="l" rtl="0">
              <a:spcBef>
                <a:spcPts val="64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
        <p:nvSpPr>
          <p:cNvPr id="93" name="Google Shape;93;p2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std::pair&lt;int,int&gt;&amp; wing_lag_idxs = l_data_manager-&gt;getLagrangianStructureIndexRange(0, finest_ln);</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//wing_lag_idxs.first is the first point on the wing. If you have more than one boundary, you can use this to determine which boundary you are 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for (vector&lt;LNode*&gt;::iterator it = nodes.begin(); it != nodes.end(); ++it)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//loops over all of the nodes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IBTargetPointForceSpec* force_spec = node_idx-&gt;getNodeDataItem&lt;IBTargetPointForceSpec&gt;()</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data from the target point, such as its 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(force_spec == NULL) continue;</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if there is a target point associated with the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const int lag_idx = node_idx-&gt;getLagrangianIndex();</a:t>
            </a:r>
            <a:endParaRPr sz="1400" b="0" i="0" u="none" strike="noStrike" cap="none" dirty="0">
              <a:solidFill>
                <a:schemeClr val="dk1"/>
              </a:solidFill>
              <a:latin typeface="Calibri"/>
              <a:ea typeface="Calibri"/>
              <a:cs typeface="Calibri"/>
              <a:sym typeface="Calibri"/>
            </a:endParaRPr>
          </a:p>
          <a:p>
            <a:pPr marL="0" marR="0" lvl="0" indent="0" algn="l" rtl="0">
              <a:lnSpc>
                <a:spcPct val="90000"/>
              </a:lnSpc>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Lagrangian index for that node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5"/>
          <p:cNvSpPr txBox="1">
            <a:spLocks noGrp="1"/>
          </p:cNvSpPr>
          <p:nvPr>
            <p:ph type="body" idx="1"/>
          </p:nvPr>
        </p:nvSpPr>
        <p:spPr>
          <a:xfrm>
            <a:off x="457200" y="1295400"/>
            <a:ext cx="8229600" cy="4526100"/>
          </a:xfrm>
          <a:prstGeom prst="rect">
            <a:avLst/>
          </a:prstGeom>
          <a:noFill/>
          <a:ln>
            <a:noFill/>
          </a:ln>
        </p:spPr>
        <p:txBody>
          <a:bodyPr spcFirstLastPara="1" wrap="square" lIns="91425" tIns="45700" rIns="91425" bIns="45700" anchor="t" anchorCtr="0">
            <a:noAutofit/>
          </a:bodyPr>
          <a:lstStyle/>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//Depending on the version of IBAMR, you need to select one of the ways of accessing target point positions</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//TinyVector&lt;double,NDIM&gt;&amp;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a:t>
            </a:r>
            <a:r>
              <a:rPr lang="en" sz="1400" b="0" i="0" u="none" strike="noStrike" cap="none" dirty="0">
                <a:solidFill>
                  <a:schemeClr val="dk1"/>
                </a:solidFill>
                <a:latin typeface="Calibri"/>
                <a:ea typeface="Calibri"/>
                <a:cs typeface="Calibri"/>
                <a:sym typeface="Calibri"/>
              </a:rPr>
              <a:t>IBTK::Vector&lt;double,NDIM&gt;&amp; X_target = force_spec-&gt;getTargetPointPosition();</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dirty="0"/>
              <a:t>Point&amp; X_target = force_spec-&gt;getTargetPointPosition();</a:t>
            </a:r>
            <a:endParaRPr sz="1400" dirty="0"/>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//get the target point position since we are going to modify it.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(current_time &lt;= time_to_acc)</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we are in the acceleration phase of the wing.</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if (wing_lag_idxs.first &lt;= lag_idx &amp;&amp; lag_idx &lt; wing_lag_idxs.second)</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//check to see if the node is on the first wing (it is because we only have one wing in this case).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X_target[1]+=current_time/time_to_acc*V*dt;</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//determine the new position in the y-direction. We aren’t moving in the x-direction here.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None/>
            </a:pP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else</a:t>
            </a:r>
            <a:endParaRPr sz="1400" b="0" i="0" u="none" strike="noStrike" cap="none" dirty="0">
              <a:solidFill>
                <a:schemeClr val="dk1"/>
              </a:solidFill>
              <a:latin typeface="Calibri"/>
              <a:ea typeface="Calibri"/>
              <a:cs typeface="Calibri"/>
              <a:sym typeface="Calibri"/>
            </a:endParaRPr>
          </a:p>
          <a:p>
            <a:pPr marL="0" marR="0" lvl="0" indent="0" algn="l" rtl="0">
              <a:spcBef>
                <a:spcPts val="640"/>
              </a:spcBef>
              <a:spcAft>
                <a:spcPts val="0"/>
              </a:spcAft>
              <a:buClr>
                <a:schemeClr val="dk1"/>
              </a:buClr>
              <a:buFont typeface="Calibri"/>
              <a:buNone/>
            </a:pPr>
            <a:r>
              <a:rPr lang="en" sz="1400" b="0" i="0" u="none" strike="noStrike" cap="none" dirty="0">
                <a:solidFill>
                  <a:schemeClr val="dk1"/>
                </a:solidFill>
                <a:latin typeface="Calibri"/>
                <a:ea typeface="Calibri"/>
                <a:cs typeface="Calibri"/>
                <a:sym typeface="Calibri"/>
              </a:rPr>
              <a:t>//here we move the wing at a constant speed.</a:t>
            </a:r>
            <a:endParaRPr sz="1400" b="0" i="0" u="none" strike="noStrike" cap="none" dirty="0">
              <a:solidFill>
                <a:schemeClr val="dk1"/>
              </a:solidFill>
              <a:latin typeface="Calibri"/>
              <a:ea typeface="Calibri"/>
              <a:cs typeface="Calibri"/>
              <a:sym typeface="Calibri"/>
            </a:endParaRPr>
          </a:p>
        </p:txBody>
      </p:sp>
      <p:sp>
        <p:nvSpPr>
          <p:cNvPr id="99" name="Google Shape;99;p25"/>
          <p:cNvSpPr txBox="1">
            <a:spLocks noGrp="1"/>
          </p:cNvSpPr>
          <p:nvPr>
            <p:ph type="title"/>
          </p:nvPr>
        </p:nvSpPr>
        <p:spPr>
          <a:xfrm>
            <a:off x="457200" y="152400"/>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update_target_point_position example</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274637"/>
            <a:ext cx="8229600" cy="114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update_target_point_position.C continued</a:t>
            </a:r>
            <a:endParaRPr/>
          </a:p>
        </p:txBody>
      </p:sp>
      <p:sp>
        <p:nvSpPr>
          <p:cNvPr id="105" name="Google Shape;105;p26"/>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0" lvl="0" indent="0" algn="l" rtl="0">
              <a:spcBef>
                <a:spcPts val="640"/>
              </a:spcBef>
              <a:spcAft>
                <a:spcPts val="0"/>
              </a:spcAft>
              <a:buClr>
                <a:schemeClr val="dk1"/>
              </a:buClr>
              <a:buFont typeface="Calibri"/>
              <a:buNone/>
            </a:pPr>
            <a:r>
              <a:rPr lang="en" sz="1400"/>
              <a:t>else</a:t>
            </a:r>
            <a:endParaRPr sz="1400"/>
          </a:p>
          <a:p>
            <a:pPr marL="0" lvl="0" indent="0" algn="l" rtl="0">
              <a:spcBef>
                <a:spcPts val="640"/>
              </a:spcBef>
              <a:spcAft>
                <a:spcPts val="0"/>
              </a:spcAft>
              <a:buNone/>
            </a:pPr>
            <a:r>
              <a:rPr lang="en" sz="1400"/>
              <a:t>//here we move the wing at a constant speed.</a:t>
            </a:r>
            <a:endParaRPr sz="1400"/>
          </a:p>
          <a:p>
            <a:pPr marL="0" lvl="0" indent="0" algn="l" rtl="0">
              <a:spcBef>
                <a:spcPts val="640"/>
              </a:spcBef>
              <a:spcAft>
                <a:spcPts val="0"/>
              </a:spcAft>
              <a:buNone/>
            </a:pPr>
            <a:endParaRPr sz="1400"/>
          </a:p>
          <a:p>
            <a:pPr marL="0" lvl="0" indent="0" algn="l" rtl="0">
              <a:spcBef>
                <a:spcPts val="640"/>
              </a:spcBef>
              <a:spcAft>
                <a:spcPts val="0"/>
              </a:spcAft>
              <a:buNone/>
            </a:pPr>
            <a:r>
              <a:rPr lang="en" sz="1400"/>
              <a:t>if (wing_lag_idxs.first &lt;= lag_idx &amp;&amp; lag_idx &lt; wing_lag_idxs.second)</a:t>
            </a:r>
            <a:endParaRPr sz="1400"/>
          </a:p>
          <a:p>
            <a:pPr marL="0" lvl="0" indent="0" algn="l" rtl="0">
              <a:spcBef>
                <a:spcPts val="640"/>
              </a:spcBef>
              <a:spcAft>
                <a:spcPts val="0"/>
              </a:spcAft>
              <a:buNone/>
            </a:pPr>
            <a:r>
              <a:rPr lang="en" sz="1400"/>
              <a:t>//check to see if the node is on the first wing (it is because we only have one wing in this case).</a:t>
            </a:r>
            <a:endParaRPr sz="1400"/>
          </a:p>
          <a:p>
            <a:pPr marL="0" lvl="0" indent="0" algn="l" rtl="0">
              <a:spcBef>
                <a:spcPts val="640"/>
              </a:spcBef>
              <a:spcAft>
                <a:spcPts val="0"/>
              </a:spcAft>
              <a:buClr>
                <a:schemeClr val="dk1"/>
              </a:buClr>
              <a:buFont typeface="Arial"/>
              <a:buNone/>
            </a:pPr>
            <a:endParaRPr sz="1400"/>
          </a:p>
          <a:p>
            <a:pPr marL="0" lvl="0" indent="0" algn="l" rtl="0">
              <a:spcBef>
                <a:spcPts val="640"/>
              </a:spcBef>
              <a:spcAft>
                <a:spcPts val="0"/>
              </a:spcAft>
              <a:buClr>
                <a:schemeClr val="dk1"/>
              </a:buClr>
              <a:buFont typeface="Calibri"/>
              <a:buNone/>
            </a:pPr>
            <a:r>
              <a:rPr lang="en" sz="1400"/>
              <a:t>X_target[1]+=V*dt;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66800" y="1905000"/>
            <a:ext cx="6997700" cy="3873500"/>
          </a:xfrm>
          <a:prstGeom prst="rect">
            <a:avLst/>
          </a:prstGeom>
          <a:noFill/>
          <a:ln>
            <a:noFill/>
          </a:ln>
        </p:spPr>
      </p:pic>
      <p:sp>
        <p:nvSpPr>
          <p:cNvPr id="111" name="Google Shape;111;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3600" b="0" i="0" u="none" strike="noStrike" cap="none">
                <a:solidFill>
                  <a:schemeClr val="dk1"/>
                </a:solidFill>
                <a:latin typeface="Calibri"/>
                <a:ea typeface="Calibri"/>
                <a:cs typeface="Calibri"/>
                <a:sym typeface="Calibri"/>
              </a:rPr>
              <a:t>Example: Magnitude of Velocity</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Simple example to change springs</a:t>
            </a:r>
            <a:endParaRPr sz="4400" b="0" i="0" u="none" strike="noStrike" cap="none">
              <a:solidFill>
                <a:schemeClr val="dk1"/>
              </a:solidFill>
              <a:latin typeface="Calibri"/>
              <a:ea typeface="Calibri"/>
              <a:cs typeface="Calibri"/>
              <a:sym typeface="Calibri"/>
            </a:endParaRPr>
          </a:p>
        </p:txBody>
      </p:sp>
      <p:sp>
        <p:nvSpPr>
          <p:cNvPr id="117" name="Google Shape;117;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457200" marR="0" lvl="0" indent="-317500" algn="l" rtl="0">
              <a:lnSpc>
                <a:spcPct val="90000"/>
              </a:lnSpc>
              <a:spcBef>
                <a:spcPts val="640"/>
              </a:spcBef>
              <a:spcAft>
                <a:spcPts val="0"/>
              </a:spcAft>
              <a:buSzPts val="1400"/>
              <a:buChar char="●"/>
            </a:pPr>
            <a:r>
              <a:rPr lang="en" sz="3000" b="0" i="0" u="none" strike="noStrike" cap="none" dirty="0">
                <a:solidFill>
                  <a:schemeClr val="dk1"/>
                </a:solidFill>
                <a:latin typeface="Calibri"/>
                <a:ea typeface="Calibri"/>
                <a:cs typeface="Calibri"/>
                <a:sym typeface="Calibri"/>
              </a:rPr>
              <a:t>Example_2Dsprings</a:t>
            </a:r>
            <a:endParaRPr sz="1800" b="0" i="0" u="none" strike="noStrike" cap="none" dirty="0">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dirty="0">
                <a:solidFill>
                  <a:schemeClr val="dk1"/>
                </a:solidFill>
                <a:latin typeface="Calibri"/>
                <a:ea typeface="Calibri"/>
                <a:cs typeface="Calibri"/>
                <a:sym typeface="Calibri"/>
              </a:rPr>
              <a:t>The resting lengths of a 2D fiber are increased at each time step.</a:t>
            </a:r>
            <a:endParaRPr sz="1800" b="0" i="0" u="none" strike="noStrike" cap="none" dirty="0">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dirty="0"/>
              <a:t>Go to the examples folder and download </a:t>
            </a:r>
            <a:r>
              <a:rPr lang="en" sz="2600" b="0" i="0" u="none" strike="noStrike" cap="none" dirty="0">
                <a:solidFill>
                  <a:schemeClr val="dk1"/>
                </a:solidFill>
                <a:latin typeface="Calibri"/>
                <a:ea typeface="Calibri"/>
                <a:cs typeface="Calibri"/>
                <a:sym typeface="Calibri"/>
              </a:rPr>
              <a:t>Example_2DSprings.zip</a:t>
            </a:r>
            <a:endParaRPr sz="1800" b="0" i="0" u="none" strike="noStrike" cap="none" dirty="0">
              <a:solidFill>
                <a:schemeClr val="dk1"/>
              </a:solidFill>
              <a:latin typeface="Calibri"/>
              <a:ea typeface="Calibri"/>
              <a:cs typeface="Calibri"/>
              <a:sym typeface="Calibri"/>
            </a:endParaRPr>
          </a:p>
          <a:p>
            <a:pPr marL="457200" marR="0" lvl="0" indent="-317500" algn="l" rtl="0">
              <a:lnSpc>
                <a:spcPct val="90000"/>
              </a:lnSpc>
              <a:spcBef>
                <a:spcPts val="0"/>
              </a:spcBef>
              <a:spcAft>
                <a:spcPts val="0"/>
              </a:spcAft>
              <a:buSzPts val="1400"/>
              <a:buChar char="●"/>
            </a:pPr>
            <a:r>
              <a:rPr lang="en" sz="3000" b="0" i="0" u="none" strike="noStrike" cap="none" dirty="0">
                <a:solidFill>
                  <a:schemeClr val="dk1"/>
                </a:solidFill>
                <a:latin typeface="Calibri"/>
                <a:ea typeface="Calibri"/>
                <a:cs typeface="Calibri"/>
                <a:sym typeface="Calibri"/>
              </a:rPr>
              <a:t>New files are update_springs.C and update_springs.h.</a:t>
            </a:r>
            <a:endParaRPr sz="1800" b="0" i="0" u="none" strike="noStrike" cap="none" dirty="0">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dirty="0">
                <a:solidFill>
                  <a:schemeClr val="dk1"/>
                </a:solidFill>
                <a:latin typeface="Calibri"/>
                <a:ea typeface="Calibri"/>
                <a:cs typeface="Calibri"/>
                <a:sym typeface="Calibri"/>
              </a:rPr>
              <a:t>You also need to add these files to </a:t>
            </a:r>
            <a:r>
              <a:rPr lang="en" sz="2600" b="0" i="0" u="none" strike="noStrike" cap="none" dirty="0" smtClean="0">
                <a:solidFill>
                  <a:schemeClr val="dk1"/>
                </a:solidFill>
                <a:latin typeface="Calibri"/>
                <a:ea typeface="Calibri"/>
                <a:cs typeface="Calibri"/>
                <a:sym typeface="Calibri"/>
              </a:rPr>
              <a:t>main.C.</a:t>
            </a:r>
            <a:endParaRPr sz="1800" b="0" i="0" u="none" strike="noStrike" cap="none" dirty="0">
              <a:solidFill>
                <a:schemeClr val="dk1"/>
              </a:solidFill>
              <a:latin typeface="Calibri"/>
              <a:ea typeface="Calibri"/>
              <a:cs typeface="Calibri"/>
              <a:sym typeface="Calibri"/>
            </a:endParaRPr>
          </a:p>
          <a:p>
            <a:pPr marL="914400" marR="0" lvl="1" indent="-327025" algn="l" rtl="0">
              <a:lnSpc>
                <a:spcPct val="90000"/>
              </a:lnSpc>
              <a:spcBef>
                <a:spcPts val="0"/>
              </a:spcBef>
              <a:spcAft>
                <a:spcPts val="0"/>
              </a:spcAft>
              <a:buClr>
                <a:schemeClr val="dk1"/>
              </a:buClr>
              <a:buSzPts val="1550"/>
              <a:buFont typeface="Calibri"/>
              <a:buChar char="○"/>
            </a:pPr>
            <a:r>
              <a:rPr lang="en" sz="2600" b="0" i="0" u="none" strike="noStrike" cap="none" dirty="0">
                <a:solidFill>
                  <a:schemeClr val="dk1"/>
                </a:solidFill>
                <a:latin typeface="Calibri"/>
                <a:ea typeface="Calibri"/>
                <a:cs typeface="Calibri"/>
                <a:sym typeface="Calibri"/>
              </a:rPr>
              <a:t>The idea is similar to update_target_point_positions.</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1461</Words>
  <Application>Microsoft Office PowerPoint</Application>
  <PresentationFormat>On-screen Show (4:3)</PresentationFormat>
  <Paragraphs>156</Paragraphs>
  <Slides>19</Slides>
  <Notes>19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19</vt:i4>
      </vt:variant>
    </vt:vector>
  </HeadingPairs>
  <TitlesOfParts>
    <vt:vector size="23" baseType="lpstr">
      <vt:lpstr>Arial</vt:lpstr>
      <vt:lpstr>Calibri</vt:lpstr>
      <vt:lpstr>Simple Light</vt:lpstr>
      <vt:lpstr>Custom</vt:lpstr>
      <vt:lpstr>IBAMR Tutorial: Changing springs and target points</vt:lpstr>
      <vt:lpstr>Simple example to move target points</vt:lpstr>
      <vt:lpstr>From IBAMR FAQ</vt:lpstr>
      <vt:lpstr>update_target_positions.C</vt:lpstr>
      <vt:lpstr>update_target_point_position example</vt:lpstr>
      <vt:lpstr>update_target_point_position example</vt:lpstr>
      <vt:lpstr>update_target_point_position.C continued</vt:lpstr>
      <vt:lpstr>Example: Magnitude of Velocity</vt:lpstr>
      <vt:lpstr>Simple example to change springs</vt:lpstr>
      <vt:lpstr>From IBAMR FAQ</vt:lpstr>
      <vt:lpstr>Spring Information</vt:lpstr>
      <vt:lpstr>update_springs example</vt:lpstr>
      <vt:lpstr>update_springs example</vt:lpstr>
      <vt:lpstr>Multiple boundaries?</vt:lpstr>
      <vt:lpstr>Multiple boundaries example</vt:lpstr>
      <vt:lpstr>Multiple boundaries</vt:lpstr>
      <vt:lpstr>Getting the indices for each boundary</vt:lpstr>
      <vt:lpstr>Moving two plates</vt:lpstr>
      <vt:lpstr>Moving plates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IBAMR Tutorial: Changing springs and target points</dc:title>
  <cp:lastModifiedBy>Miller, Laura Ann</cp:lastModifiedBy>
  <cp:revision>7</cp:revision>
  <dcterms:modified xsi:type="dcterms:W3CDTF">2020-05-19T18:00:51Z</dcterms:modified>
</cp:coreProperties>
</file>