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18eaf8c87_6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718eaf8c87_6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18eaf8c87_6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1" name="Google Shape;131;g2718eaf8c87_6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18eaf8c87_6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718eaf8c87_6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18eaf8c87_6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718eaf8c87_6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18eaf8c87_6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718eaf8c87_6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18eaf8c87_6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718eaf8c87_6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18eaf8c87_6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718eaf8c87_6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18eaf8c87_6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18eaf8c87_6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18eaf8c87_6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18eaf8c87_6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18eaf8c87_6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2718eaf8c87_6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18eaf8c87_6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4" name="Google Shape;94;g2718eaf8c87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18eaf8c87_6_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 sz="1200" u="none" cap="none" strike="noStrike">
                <a:solidFill>
                  <a:srgbClr val="000000"/>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p:txBody>
      </p:sp>
      <p:sp>
        <p:nvSpPr>
          <p:cNvPr id="100" name="Google Shape;100;g2718eaf8c87_6_64:notes"/>
          <p:cNvSpPr/>
          <p:nvPr>
            <p:ph idx="2" type="sldImg"/>
          </p:nvPr>
        </p:nvSpPr>
        <p:spPr>
          <a:xfrm>
            <a:off x="381000" y="693738"/>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rnd" cmpd="sng" w="9525">
            <a:solidFill>
              <a:srgbClr val="000000"/>
            </a:solidFill>
            <a:prstDash val="solid"/>
            <a:miter lim="8000"/>
            <a:headEnd len="sm" w="sm" type="none"/>
            <a:tailEnd len="sm" w="sm" type="none"/>
          </a:ln>
        </p:spPr>
      </p:sp>
      <p:sp>
        <p:nvSpPr>
          <p:cNvPr id="101" name="Google Shape;101;g2718eaf8c87_6_64:notes"/>
          <p:cNvSpPr txBox="1"/>
          <p:nvPr>
            <p:ph idx="1" type="body"/>
          </p:nvPr>
        </p:nvSpPr>
        <p:spPr>
          <a:xfrm>
            <a:off x="685800" y="4341812"/>
            <a:ext cx="54879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18eaf8c87_6_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7" name="Google Shape;107;g2718eaf8c87_6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8eaf8c87_6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718eaf8c87_6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18eaf8c87_6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9" name="Google Shape;119;g2718eaf8c87_6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978"/>
            <a:ext cx="8229600" cy="857400"/>
          </a:xfrm>
          <a:prstGeom prst="rect">
            <a:avLst/>
          </a:prstGeom>
          <a:noFill/>
          <a:ln>
            <a:noFill/>
          </a:ln>
        </p:spPr>
        <p:txBody>
          <a:bodyPr anchorCtr="0" anchor="ctr" bIns="68575" lIns="68575" spcFirstLastPara="1" rIns="68575" wrap="square" tIns="68575">
            <a:noAutofit/>
          </a:bodyPr>
          <a:lstStyle>
            <a:lvl1pPr lvl="0" rtl="0" algn="ctr">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p:txBody>
      </p:sp>
      <p:sp>
        <p:nvSpPr>
          <p:cNvPr id="58" name="Google Shape;58;p14"/>
          <p:cNvSpPr txBox="1"/>
          <p:nvPr>
            <p:ph idx="1" type="body"/>
          </p:nvPr>
        </p:nvSpPr>
        <p:spPr>
          <a:xfrm>
            <a:off x="457200" y="1200150"/>
            <a:ext cx="8229600" cy="3394500"/>
          </a:xfrm>
          <a:prstGeom prst="rect">
            <a:avLst/>
          </a:prstGeom>
          <a:noFill/>
          <a:ln>
            <a:noFill/>
          </a:ln>
        </p:spPr>
        <p:txBody>
          <a:bodyPr anchorCtr="0" anchor="t" bIns="68575" lIns="68575" spcFirstLastPara="1" rIns="68575" wrap="square" tIns="68575">
            <a:noAutofit/>
          </a:bodyPr>
          <a:lstStyle>
            <a:lvl1pPr indent="-298450" lvl="0" marL="457200" rtl="0" algn="l">
              <a:lnSpc>
                <a:spcPct val="90000"/>
              </a:lnSpc>
              <a:spcBef>
                <a:spcPts val="500"/>
              </a:spcBef>
              <a:spcAft>
                <a:spcPts val="0"/>
              </a:spcAft>
              <a:buClr>
                <a:schemeClr val="dk1"/>
              </a:buClr>
              <a:buSzPts val="1100"/>
              <a:buFont typeface="Calibri"/>
              <a:buChar char="●"/>
              <a:defRPr sz="2400">
                <a:solidFill>
                  <a:schemeClr val="dk1"/>
                </a:solidFill>
                <a:latin typeface="Calibri"/>
                <a:ea typeface="Calibri"/>
                <a:cs typeface="Calibri"/>
                <a:sym typeface="Calibri"/>
              </a:defRPr>
            </a:lvl1pPr>
            <a:lvl2pPr indent="-298450" lvl="1" marL="914400" rtl="0" algn="l">
              <a:lnSpc>
                <a:spcPct val="90000"/>
              </a:lnSpc>
              <a:spcBef>
                <a:spcPts val="0"/>
              </a:spcBef>
              <a:spcAft>
                <a:spcPts val="0"/>
              </a:spcAft>
              <a:buClr>
                <a:schemeClr val="dk1"/>
              </a:buClr>
              <a:buSzPts val="1100"/>
              <a:buFont typeface="Calibri"/>
              <a:buChar char="●"/>
              <a:defRPr sz="2100">
                <a:solidFill>
                  <a:schemeClr val="dk1"/>
                </a:solidFill>
                <a:latin typeface="Calibri"/>
                <a:ea typeface="Calibri"/>
                <a:cs typeface="Calibri"/>
                <a:sym typeface="Calibri"/>
              </a:defRPr>
            </a:lvl2pPr>
            <a:lvl3pPr indent="-298450" lvl="2" marL="1371600" rtl="0" algn="l">
              <a:lnSpc>
                <a:spcPct val="90000"/>
              </a:lnSpc>
              <a:spcBef>
                <a:spcPts val="0"/>
              </a:spcBef>
              <a:spcAft>
                <a:spcPts val="0"/>
              </a:spcAft>
              <a:buClr>
                <a:schemeClr val="dk1"/>
              </a:buClr>
              <a:buSzPts val="1100"/>
              <a:buFont typeface="Calibri"/>
              <a:buChar char="●"/>
              <a:defRPr sz="1800">
                <a:solidFill>
                  <a:schemeClr val="dk1"/>
                </a:solidFill>
                <a:latin typeface="Calibri"/>
                <a:ea typeface="Calibri"/>
                <a:cs typeface="Calibri"/>
                <a:sym typeface="Calibri"/>
              </a:defRPr>
            </a:lvl3pPr>
            <a:lvl4pPr indent="-298450" lvl="3" marL="18288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4pPr>
            <a:lvl5pPr indent="-298450" lvl="4" marL="22860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5pPr>
            <a:lvl6pPr indent="-298450" lvl="5" marL="27432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6pPr>
            <a:lvl7pPr indent="-298450" lvl="6" marL="32004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7pPr>
            <a:lvl8pPr indent="-298450" lvl="7" marL="36576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8pPr>
            <a:lvl9pPr indent="-298450" lvl="8" marL="41148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9" name="Shape 59"/>
        <p:cNvGrpSpPr/>
        <p:nvPr/>
      </p:nvGrpSpPr>
      <p:grpSpPr>
        <a:xfrm>
          <a:off x="0" y="0"/>
          <a:ext cx="0" cy="0"/>
          <a:chOff x="0" y="0"/>
          <a:chExt cx="0" cy="0"/>
        </a:xfrm>
      </p:grpSpPr>
      <p:sp>
        <p:nvSpPr>
          <p:cNvPr id="60" name="Google Shape;60;p15"/>
          <p:cNvSpPr txBox="1"/>
          <p:nvPr>
            <p:ph type="title"/>
          </p:nvPr>
        </p:nvSpPr>
        <p:spPr>
          <a:xfrm>
            <a:off x="456481" y="205222"/>
            <a:ext cx="8226600" cy="856500"/>
          </a:xfrm>
          <a:prstGeom prst="rect">
            <a:avLst/>
          </a:prstGeom>
          <a:noFill/>
          <a:ln>
            <a:noFill/>
          </a:ln>
        </p:spPr>
        <p:txBody>
          <a:bodyPr anchorCtr="0" anchor="t" bIns="68575" lIns="68575" spcFirstLastPara="1" rIns="68575" wrap="square" tIns="68575">
            <a:noAutofit/>
          </a:bodyPr>
          <a:lstStyle>
            <a:lvl1pPr lvl="0" rtl="0" algn="ctr">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rtl="0" algn="ctr">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p:spTree>
      <p:nvGrpSpPr>
        <p:cNvPr id="61" name="Shape 61"/>
        <p:cNvGrpSpPr/>
        <p:nvPr/>
      </p:nvGrpSpPr>
      <p:grpSpPr>
        <a:xfrm>
          <a:off x="0" y="0"/>
          <a:ext cx="0" cy="0"/>
          <a:chOff x="0" y="0"/>
          <a:chExt cx="0" cy="0"/>
        </a:xfrm>
      </p:grpSpPr>
      <p:sp>
        <p:nvSpPr>
          <p:cNvPr id="62" name="Google Shape;6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3" name="Google Shape;6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4" name="Google Shape;6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_2">
    <p:spTree>
      <p:nvGrpSpPr>
        <p:cNvPr id="65" name="Shape 65"/>
        <p:cNvGrpSpPr/>
        <p:nvPr/>
      </p:nvGrpSpPr>
      <p:grpSpPr>
        <a:xfrm>
          <a:off x="0" y="0"/>
          <a:ext cx="0" cy="0"/>
          <a:chOff x="0" y="0"/>
          <a:chExt cx="0" cy="0"/>
        </a:xfrm>
      </p:grpSpPr>
      <p:sp>
        <p:nvSpPr>
          <p:cNvPr id="66" name="Google Shape;66;p17"/>
          <p:cNvSpPr txBox="1"/>
          <p:nvPr>
            <p:ph type="title"/>
          </p:nvPr>
        </p:nvSpPr>
        <p:spPr>
          <a:xfrm>
            <a:off x="457200" y="205978"/>
            <a:ext cx="8229600" cy="857400"/>
          </a:xfrm>
          <a:prstGeom prst="rect">
            <a:avLst/>
          </a:prstGeom>
          <a:noFill/>
          <a:ln>
            <a:noFill/>
          </a:ln>
        </p:spPr>
        <p:txBody>
          <a:bodyPr anchorCtr="0" anchor="ctr" bIns="68575" lIns="68575" spcFirstLastPara="1" rIns="68575" wrap="square" tIns="68575">
            <a:noAutofit/>
          </a:bodyPr>
          <a:lstStyle>
            <a:lvl1pPr lvl="0" rtl="0" algn="ctr">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p:txBody>
      </p:sp>
      <p:sp>
        <p:nvSpPr>
          <p:cNvPr id="67" name="Google Shape;67;p17"/>
          <p:cNvSpPr txBox="1"/>
          <p:nvPr>
            <p:ph idx="1" type="body"/>
          </p:nvPr>
        </p:nvSpPr>
        <p:spPr>
          <a:xfrm>
            <a:off x="457200" y="1200150"/>
            <a:ext cx="8229600" cy="3394500"/>
          </a:xfrm>
          <a:prstGeom prst="rect">
            <a:avLst/>
          </a:prstGeom>
          <a:noFill/>
          <a:ln>
            <a:noFill/>
          </a:ln>
        </p:spPr>
        <p:txBody>
          <a:bodyPr anchorCtr="0" anchor="t" bIns="68575" lIns="68575" spcFirstLastPara="1" rIns="68575" wrap="square" tIns="68575">
            <a:noAutofit/>
          </a:bodyPr>
          <a:lstStyle>
            <a:lvl1pPr indent="-298450" lvl="0" marL="457200" rtl="0" algn="l">
              <a:lnSpc>
                <a:spcPct val="90000"/>
              </a:lnSpc>
              <a:spcBef>
                <a:spcPts val="500"/>
              </a:spcBef>
              <a:spcAft>
                <a:spcPts val="0"/>
              </a:spcAft>
              <a:buClr>
                <a:schemeClr val="dk1"/>
              </a:buClr>
              <a:buSzPts val="1100"/>
              <a:buFont typeface="Calibri"/>
              <a:buChar char="●"/>
              <a:defRPr sz="2400">
                <a:solidFill>
                  <a:schemeClr val="dk1"/>
                </a:solidFill>
                <a:latin typeface="Calibri"/>
                <a:ea typeface="Calibri"/>
                <a:cs typeface="Calibri"/>
                <a:sym typeface="Calibri"/>
              </a:defRPr>
            </a:lvl1pPr>
            <a:lvl2pPr indent="-298450" lvl="1" marL="914400" rtl="0" algn="l">
              <a:lnSpc>
                <a:spcPct val="90000"/>
              </a:lnSpc>
              <a:spcBef>
                <a:spcPts val="0"/>
              </a:spcBef>
              <a:spcAft>
                <a:spcPts val="0"/>
              </a:spcAft>
              <a:buClr>
                <a:schemeClr val="dk1"/>
              </a:buClr>
              <a:buSzPts val="1100"/>
              <a:buFont typeface="Calibri"/>
              <a:buChar char="●"/>
              <a:defRPr sz="2100">
                <a:solidFill>
                  <a:schemeClr val="dk1"/>
                </a:solidFill>
                <a:latin typeface="Calibri"/>
                <a:ea typeface="Calibri"/>
                <a:cs typeface="Calibri"/>
                <a:sym typeface="Calibri"/>
              </a:defRPr>
            </a:lvl2pPr>
            <a:lvl3pPr indent="-298450" lvl="2" marL="1371600" rtl="0" algn="l">
              <a:lnSpc>
                <a:spcPct val="90000"/>
              </a:lnSpc>
              <a:spcBef>
                <a:spcPts val="0"/>
              </a:spcBef>
              <a:spcAft>
                <a:spcPts val="0"/>
              </a:spcAft>
              <a:buClr>
                <a:schemeClr val="dk1"/>
              </a:buClr>
              <a:buSzPts val="1100"/>
              <a:buFont typeface="Calibri"/>
              <a:buChar char="●"/>
              <a:defRPr sz="1800">
                <a:solidFill>
                  <a:schemeClr val="dk1"/>
                </a:solidFill>
                <a:latin typeface="Calibri"/>
                <a:ea typeface="Calibri"/>
                <a:cs typeface="Calibri"/>
                <a:sym typeface="Calibri"/>
              </a:defRPr>
            </a:lvl3pPr>
            <a:lvl4pPr indent="-298450" lvl="3" marL="18288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4pPr>
            <a:lvl5pPr indent="-298450" lvl="4" marL="22860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5pPr>
            <a:lvl6pPr indent="-298450" lvl="5" marL="27432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6pPr>
            <a:lvl7pPr indent="-298450" lvl="6" marL="32004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7pPr>
            <a:lvl8pPr indent="-298450" lvl="7" marL="36576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8pPr>
            <a:lvl9pPr indent="-298450" lvl="8" marL="41148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s://github.com/nickabattista/IB2d" TargetMode="External"/><Relationship Id="rId4" Type="http://schemas.openxmlformats.org/officeDocument/2006/relationships/hyperlink" Target="https://visit-dav.github.io/visit-webs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www.ncbi.nlm.nih.gov/pubmed/26337187" TargetMode="External"/><Relationship Id="rId4" Type="http://schemas.openxmlformats.org/officeDocument/2006/relationships/hyperlink" Target="http://iopscience.iop.org/article/10.1088/1748-3190/aa5e08/meta" TargetMode="External"/><Relationship Id="rId5" Type="http://schemas.openxmlformats.org/officeDocument/2006/relationships/hyperlink" Target="http://onlinelibrary.wiley.com/doi/10.1002/mma.4708/epdf?author_access_token=HKAwHFmV1yKY6_lY4_I0dU4keas67K9QMdWULTWMo8P3KIzKeMHgO9D_yBVf1ZxhuLjZr3RgM74HKTOZj3MqwU9I9Skl8KVs-2ruPFMgjIXF0QlZful2HU6NM7TQ0wk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youtu.be/PJyQA0vwbgU" TargetMode="External"/><Relationship Id="rId4" Type="http://schemas.openxmlformats.org/officeDocument/2006/relationships/hyperlink" Target="https://youtu.be/jSwCKq0v84s" TargetMode="External"/><Relationship Id="rId5" Type="http://schemas.openxmlformats.org/officeDocument/2006/relationships/hyperlink" Target="https://youtu.be/I3TLpyEBXfE" TargetMode="External"/><Relationship Id="rId6" Type="http://schemas.openxmlformats.org/officeDocument/2006/relationships/hyperlink" Target="https://youtu.be/4D4ruXbeCiQ" TargetMode="External"/><Relationship Id="rId7" Type="http://schemas.openxmlformats.org/officeDocument/2006/relationships/hyperlink" Target="https://wci.llnl.gov/simulation/computer-codes/vis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8"/>
          <p:cNvSpPr txBox="1"/>
          <p:nvPr>
            <p:ph type="ctrTitle"/>
          </p:nvPr>
        </p:nvSpPr>
        <p:spPr>
          <a:xfrm>
            <a:off x="347383" y="10894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IB2D</a:t>
            </a:r>
            <a:endParaRPr/>
          </a:p>
        </p:txBody>
      </p:sp>
      <p:sp>
        <p:nvSpPr>
          <p:cNvPr id="73" name="Google Shape;73;p18"/>
          <p:cNvSpPr txBox="1"/>
          <p:nvPr>
            <p:ph idx="1" type="subTitle"/>
          </p:nvPr>
        </p:nvSpPr>
        <p:spPr>
          <a:xfrm>
            <a:off x="311700" y="3232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457200" y="290553"/>
            <a:ext cx="82296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1100"/>
              <a:buFont typeface="Calibri"/>
              <a:buNone/>
            </a:pPr>
            <a:r>
              <a:rPr b="1" lang="en" sz="2800"/>
              <a:t>IB2</a:t>
            </a:r>
            <a:r>
              <a:rPr b="1" lang="en" sz="2800"/>
              <a:t>d boundaries</a:t>
            </a:r>
            <a:endParaRPr b="1" sz="2800"/>
          </a:p>
        </p:txBody>
      </p:sp>
      <p:sp>
        <p:nvSpPr>
          <p:cNvPr id="128" name="Google Shape;128;p27"/>
          <p:cNvSpPr txBox="1"/>
          <p:nvPr>
            <p:ph idx="1" type="body"/>
          </p:nvPr>
        </p:nvSpPr>
        <p:spPr>
          <a:xfrm>
            <a:off x="457200" y="1382800"/>
            <a:ext cx="8229600" cy="3394500"/>
          </a:xfrm>
          <a:prstGeom prst="rect">
            <a:avLst/>
          </a:prstGeom>
          <a:noFill/>
          <a:ln>
            <a:noFill/>
          </a:ln>
        </p:spPr>
        <p:txBody>
          <a:bodyPr anchorCtr="0" anchor="t" bIns="68575" lIns="68575" spcFirstLastPara="1" rIns="68575" wrap="square" tIns="68575">
            <a:noAutofit/>
          </a:bodyPr>
          <a:lstStyle/>
          <a:p>
            <a:pPr indent="0" lvl="0" marL="342900" rtl="0" algn="l">
              <a:lnSpc>
                <a:spcPct val="90000"/>
              </a:lnSpc>
              <a:spcBef>
                <a:spcPts val="500"/>
              </a:spcBef>
              <a:spcAft>
                <a:spcPts val="0"/>
              </a:spcAft>
              <a:buNone/>
            </a:pPr>
            <a:r>
              <a:rPr lang="en" sz="2000"/>
              <a:t>In IB2D, multiple boundaries are combined into one long list. </a:t>
            </a:r>
            <a:endParaRPr sz="2000"/>
          </a:p>
          <a:p>
            <a:pPr indent="0" lvl="0" marL="342900" rtl="0" algn="l">
              <a:lnSpc>
                <a:spcPct val="90000"/>
              </a:lnSpc>
              <a:spcBef>
                <a:spcPts val="500"/>
              </a:spcBef>
              <a:spcAft>
                <a:spcPts val="0"/>
              </a:spcAft>
              <a:buNone/>
            </a:pPr>
            <a:r>
              <a:t/>
            </a:r>
            <a:endParaRPr sz="2000"/>
          </a:p>
          <a:p>
            <a:pPr indent="-292100" lvl="1" marL="685800" rtl="0" algn="l">
              <a:lnSpc>
                <a:spcPct val="90000"/>
              </a:lnSpc>
              <a:spcBef>
                <a:spcPts val="0"/>
              </a:spcBef>
              <a:spcAft>
                <a:spcPts val="0"/>
              </a:spcAft>
              <a:buSzPts val="2000"/>
              <a:buChar char="●"/>
            </a:pPr>
            <a:r>
              <a:rPr lang="en" sz="2000"/>
              <a:t>This means that you have to keep track of where one boundary ends and the next starts.</a:t>
            </a:r>
            <a:endParaRPr sz="2000"/>
          </a:p>
          <a:p>
            <a:pPr indent="-292100" lvl="1" marL="685800" rtl="0" algn="l">
              <a:lnSpc>
                <a:spcPct val="90000"/>
              </a:lnSpc>
              <a:spcBef>
                <a:spcPts val="0"/>
              </a:spcBef>
              <a:spcAft>
                <a:spcPts val="0"/>
              </a:spcAft>
              <a:buSzPts val="2000"/>
              <a:buChar char="●"/>
            </a:pPr>
            <a:r>
              <a:rPr lang="en" sz="2000"/>
              <a:t>For example, assume you have two plates. Plate1 is defined by vertices 1-100 and Plate2 by vertices 101-200.</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nvSpPr>
        <p:spPr>
          <a:xfrm>
            <a:off x="691650" y="219175"/>
            <a:ext cx="8103600" cy="4412400"/>
          </a:xfrm>
          <a:prstGeom prst="rect">
            <a:avLst/>
          </a:prstGeom>
          <a:solidFill>
            <a:srgbClr val="FFFFFF"/>
          </a:solidFill>
          <a:ln>
            <a:noFill/>
          </a:ln>
        </p:spPr>
        <p:txBody>
          <a:bodyPr anchorCtr="0" anchor="ctr" bIns="13100" lIns="5950" spcFirstLastPara="1" rIns="21425" wrap="square" tIns="13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600" u="none" cap="none" strike="noStrike">
                <a:solidFill>
                  <a:srgbClr val="000000"/>
                </a:solidFill>
                <a:latin typeface="Arial"/>
                <a:ea typeface="Arial"/>
                <a:cs typeface="Arial"/>
                <a:sym typeface="Arial"/>
              </a:rPr>
              <a:t>Spring input files end with the extension ".spring" and have the following format:</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en" u="none" cap="none" strike="noStrike">
                <a:solidFill>
                  <a:srgbClr val="000000"/>
                </a:solidFill>
                <a:latin typeface="Calibri"/>
                <a:ea typeface="Calibri"/>
                <a:cs typeface="Calibri"/>
                <a:sym typeface="Calibri"/>
              </a:rPr>
              <a:t>Note:</a:t>
            </a:r>
            <a:endParaRPr b="0" i="0" u="none" cap="none" strike="noStrike">
              <a:solidFill>
                <a:schemeClr val="dk1"/>
              </a:solidFill>
              <a:latin typeface="Calibri"/>
              <a:ea typeface="Calibri"/>
              <a:cs typeface="Calibri"/>
              <a:sym typeface="Calibri"/>
            </a:endParaRPr>
          </a:p>
          <a:p>
            <a:pPr indent="0" lvl="1" marL="342900" marR="0" rtl="0" algn="l">
              <a:lnSpc>
                <a:spcPct val="100000"/>
              </a:lnSpc>
              <a:spcBef>
                <a:spcPts val="0"/>
              </a:spcBef>
              <a:spcAft>
                <a:spcPts val="0"/>
              </a:spcAft>
              <a:buClr>
                <a:srgbClr val="000000"/>
              </a:buClr>
              <a:buSzPts val="1200"/>
              <a:buFont typeface="Arial"/>
              <a:buNone/>
            </a:pPr>
            <a:r>
              <a:rPr b="0" i="0" lang="en" u="none" cap="none" strike="noStrike">
                <a:solidFill>
                  <a:schemeClr val="dk1"/>
                </a:solidFill>
                <a:latin typeface="Calibri"/>
                <a:ea typeface="Calibri"/>
                <a:cs typeface="Calibri"/>
                <a:sym typeface="Calibri"/>
              </a:rPr>
              <a:t>A list of the master and slave nodes for each linear spring along with their associated spring stiffness, resting-length, and degree of non-linearity. Note that if using only Hookean springs, the degree of non-linearity can be omitted and </a:t>
            </a:r>
            <a:r>
              <a:rPr b="0" i="1" lang="en" u="none" cap="none" strike="noStrike">
                <a:solidFill>
                  <a:schemeClr val="dk1"/>
                </a:solidFill>
                <a:latin typeface="Calibri"/>
                <a:ea typeface="Calibri"/>
                <a:cs typeface="Calibri"/>
                <a:sym typeface="Calibri"/>
              </a:rPr>
              <a:t>IB2d</a:t>
            </a:r>
            <a:r>
              <a:rPr b="0" i="0" lang="en" u="none" cap="none" strike="noStrike">
                <a:solidFill>
                  <a:schemeClr val="dk1"/>
                </a:solidFill>
                <a:latin typeface="Calibri"/>
                <a:ea typeface="Calibri"/>
                <a:cs typeface="Calibri"/>
                <a:sym typeface="Calibri"/>
              </a:rPr>
              <a:t> will automatically assume linear springs. </a:t>
            </a:r>
            <a:endParaRPr b="0" i="0" u="none" cap="none" strike="noStrike">
              <a:solidFill>
                <a:schemeClr val="dk1"/>
              </a:solidFill>
              <a:latin typeface="Calibri"/>
              <a:ea typeface="Calibri"/>
              <a:cs typeface="Calibri"/>
              <a:sym typeface="Calibri"/>
            </a:endParaRPr>
          </a:p>
          <a:p>
            <a:pPr indent="0" lvl="1" marL="34290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Calibri"/>
                <a:ea typeface="Calibri"/>
                <a:cs typeface="Calibri"/>
                <a:sym typeface="Calibri"/>
              </a:rPr>
              <a:t>There is no restriction on the number of springs that may be associated with any particular node of the Lagrangian mesh.</a:t>
            </a:r>
            <a:endParaRPr b="0" i="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p:txBody>
      </p:sp>
      <p:pic>
        <p:nvPicPr>
          <p:cNvPr descr="https://cfn-live-content-bucket-iop-org.s3.amazonaws.com/journals/1748-3190/12/3/036003/1/bbaa5e08f08_hr.jpg?AWSAccessKeyId=AKIAYDKQL6LTV7YY2HIK&amp;Expires=1627160203&amp;Signature=xHMgdxTa0je3JI1uWkOi%2F10zRrI%3D" id="134" name="Google Shape;134;p28"/>
          <p:cNvPicPr preferRelativeResize="0"/>
          <p:nvPr/>
        </p:nvPicPr>
        <p:blipFill rotWithShape="1">
          <a:blip r:embed="rId3">
            <a:alphaModFix/>
          </a:blip>
          <a:srcRect b="0" l="0" r="0" t="0"/>
          <a:stretch/>
        </p:blipFill>
        <p:spPr>
          <a:xfrm>
            <a:off x="1627544" y="1427996"/>
            <a:ext cx="5698734" cy="577552"/>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3401394" y="3787219"/>
            <a:ext cx="2151054" cy="1206199"/>
          </a:xfrm>
          <a:prstGeom prst="rect">
            <a:avLst/>
          </a:prstGeom>
          <a:noFill/>
          <a:ln>
            <a:noFill/>
          </a:ln>
        </p:spPr>
      </p:pic>
      <p:sp>
        <p:nvSpPr>
          <p:cNvPr id="136" name="Google Shape;136;p28"/>
          <p:cNvSpPr txBox="1"/>
          <p:nvPr/>
        </p:nvSpPr>
        <p:spPr>
          <a:xfrm>
            <a:off x="3072000" y="117425"/>
            <a:ext cx="3000000" cy="572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800">
                <a:solidFill>
                  <a:schemeClr val="dk1"/>
                </a:solidFill>
                <a:latin typeface="Calibri"/>
                <a:ea typeface="Calibri"/>
                <a:cs typeface="Calibri"/>
                <a:sym typeface="Calibri"/>
              </a:rPr>
              <a:t>Spring </a:t>
            </a:r>
            <a:r>
              <a:rPr b="1" lang="en" sz="2800">
                <a:solidFill>
                  <a:schemeClr val="dk1"/>
                </a:solidFill>
                <a:latin typeface="Calibri"/>
                <a:ea typeface="Calibri"/>
                <a:cs typeface="Calibri"/>
                <a:sym typeface="Calibri"/>
              </a:rPr>
              <a:t>File Format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453825" y="519300"/>
            <a:ext cx="8197200" cy="41049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0"/>
              </a:spcBef>
              <a:spcAft>
                <a:spcPts val="0"/>
              </a:spcAft>
              <a:buSzPts val="1100"/>
              <a:buNone/>
            </a:pPr>
            <a:r>
              <a:t/>
            </a:r>
            <a:endParaRPr sz="2000"/>
          </a:p>
          <a:p>
            <a:pPr indent="0" lvl="0" marL="0" rtl="0" algn="l">
              <a:lnSpc>
                <a:spcPct val="90000"/>
              </a:lnSpc>
              <a:spcBef>
                <a:spcPts val="0"/>
              </a:spcBef>
              <a:spcAft>
                <a:spcPts val="0"/>
              </a:spcAft>
              <a:buSzPts val="1100"/>
              <a:buNone/>
            </a:pPr>
            <a:r>
              <a:t/>
            </a:r>
            <a:endParaRPr sz="2000"/>
          </a:p>
          <a:p>
            <a:pPr indent="0" lvl="0" marL="0" rtl="0" algn="l">
              <a:lnSpc>
                <a:spcPct val="90000"/>
              </a:lnSpc>
              <a:spcBef>
                <a:spcPts val="0"/>
              </a:spcBef>
              <a:spcAft>
                <a:spcPts val="0"/>
              </a:spcAft>
              <a:buSzPts val="1100"/>
              <a:buNone/>
            </a:pPr>
            <a:r>
              <a:rPr lang="en" sz="1900">
                <a:solidFill>
                  <a:srgbClr val="000000"/>
                </a:solidFill>
                <a:latin typeface="Arial"/>
                <a:ea typeface="Arial"/>
                <a:cs typeface="Arial"/>
                <a:sym typeface="Arial"/>
              </a:rPr>
              <a:t>Target point input files end with the extension ".target" and have the following format:</a:t>
            </a:r>
            <a:endParaRPr sz="1900"/>
          </a:p>
          <a:p>
            <a:pPr indent="0" lvl="0" marL="101600" rtl="0" algn="l">
              <a:lnSpc>
                <a:spcPct val="90000"/>
              </a:lnSpc>
              <a:spcBef>
                <a:spcPts val="500"/>
              </a:spcBef>
              <a:spcAft>
                <a:spcPts val="0"/>
              </a:spcAft>
              <a:buSzPts val="1100"/>
              <a:buNone/>
            </a:pPr>
            <a:r>
              <a:t/>
            </a:r>
            <a:endParaRPr sz="1900"/>
          </a:p>
          <a:p>
            <a:pPr indent="0" lvl="0" marL="101600" rtl="0" algn="l">
              <a:lnSpc>
                <a:spcPct val="90000"/>
              </a:lnSpc>
              <a:spcBef>
                <a:spcPts val="500"/>
              </a:spcBef>
              <a:spcAft>
                <a:spcPts val="0"/>
              </a:spcAft>
              <a:buSzPts val="1100"/>
              <a:buNone/>
            </a:pPr>
            <a:r>
              <a:t/>
            </a:r>
            <a:endParaRPr sz="1900"/>
          </a:p>
          <a:p>
            <a:pPr indent="0" lvl="0" marL="101600" rtl="0" algn="l">
              <a:lnSpc>
                <a:spcPct val="90000"/>
              </a:lnSpc>
              <a:spcBef>
                <a:spcPts val="500"/>
              </a:spcBef>
              <a:spcAft>
                <a:spcPts val="0"/>
              </a:spcAft>
              <a:buSzPts val="1100"/>
              <a:buNone/>
            </a:pPr>
            <a:r>
              <a:t/>
            </a:r>
            <a:endParaRPr sz="1900"/>
          </a:p>
          <a:p>
            <a:pPr indent="0" lvl="0" marL="101600" rtl="0" algn="l">
              <a:lnSpc>
                <a:spcPct val="90000"/>
              </a:lnSpc>
              <a:spcBef>
                <a:spcPts val="500"/>
              </a:spcBef>
              <a:spcAft>
                <a:spcPts val="0"/>
              </a:spcAft>
              <a:buSzPts val="1100"/>
              <a:buNone/>
            </a:pPr>
            <a:r>
              <a:t/>
            </a:r>
            <a:endParaRPr sz="1900"/>
          </a:p>
          <a:p>
            <a:pPr indent="0" lvl="0" marL="101600" rtl="0" algn="l">
              <a:lnSpc>
                <a:spcPct val="90000"/>
              </a:lnSpc>
              <a:spcBef>
                <a:spcPts val="500"/>
              </a:spcBef>
              <a:spcAft>
                <a:spcPts val="0"/>
              </a:spcAft>
              <a:buSzPts val="1100"/>
              <a:buNone/>
            </a:pPr>
            <a:r>
              <a:t/>
            </a:r>
            <a:endParaRPr sz="1900"/>
          </a:p>
          <a:p>
            <a:pPr indent="0" lvl="0" marL="101600" rtl="0" algn="l">
              <a:lnSpc>
                <a:spcPct val="90000"/>
              </a:lnSpc>
              <a:spcBef>
                <a:spcPts val="500"/>
              </a:spcBef>
              <a:spcAft>
                <a:spcPts val="0"/>
              </a:spcAft>
              <a:buSzPts val="1100"/>
              <a:buNone/>
            </a:pPr>
            <a:r>
              <a:rPr lang="en" sz="1900"/>
              <a:t>The user provides a list of all target point indices with their associated target point stiffness.</a:t>
            </a:r>
            <a:endParaRPr sz="1900"/>
          </a:p>
        </p:txBody>
      </p:sp>
      <p:pic>
        <p:nvPicPr>
          <p:cNvPr descr="https://cfn-live-content-bucket-iop-org.s3.amazonaws.com/journals/1748-3190/12/3/036003/1/bbaa5e08f10_online.jpg?AWSAccessKeyId=AKIAYDKQL6LTV7YY2HIK&amp;Expires=1627160203&amp;Signature=n5dOa7bWW6Xrx1txvWYOjbPxO1Y%3D" id="142" name="Google Shape;142;p29"/>
          <p:cNvPicPr preferRelativeResize="0"/>
          <p:nvPr/>
        </p:nvPicPr>
        <p:blipFill rotWithShape="1">
          <a:blip r:embed="rId3">
            <a:alphaModFix/>
          </a:blip>
          <a:srcRect b="0" l="0" r="0" t="0"/>
          <a:stretch/>
        </p:blipFill>
        <p:spPr>
          <a:xfrm>
            <a:off x="2677691" y="2082505"/>
            <a:ext cx="3228095" cy="873906"/>
          </a:xfrm>
          <a:prstGeom prst="rect">
            <a:avLst/>
          </a:prstGeom>
          <a:noFill/>
          <a:ln>
            <a:noFill/>
          </a:ln>
        </p:spPr>
      </p:pic>
      <p:sp>
        <p:nvSpPr>
          <p:cNvPr id="143" name="Google Shape;143;p29"/>
          <p:cNvSpPr txBox="1"/>
          <p:nvPr>
            <p:ph type="title"/>
          </p:nvPr>
        </p:nvSpPr>
        <p:spPr>
          <a:xfrm>
            <a:off x="1535126" y="116888"/>
            <a:ext cx="6169800" cy="857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1100"/>
              <a:buFont typeface="Calibri"/>
              <a:buNone/>
            </a:pPr>
            <a:r>
              <a:rPr b="1" lang="en" sz="2800"/>
              <a:t>Target Point</a:t>
            </a:r>
            <a:r>
              <a:rPr b="1" lang="en" sz="2800"/>
              <a:t> File Format</a:t>
            </a:r>
            <a:endParaRPr b="1"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457200" y="205978"/>
            <a:ext cx="82296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1100"/>
              <a:buFont typeface="Calibri"/>
              <a:buNone/>
            </a:pPr>
            <a:r>
              <a:rPr b="1" lang="en" sz="2800"/>
              <a:t>.beam file (torsional spring) format</a:t>
            </a:r>
            <a:endParaRPr b="1" sz="2800"/>
          </a:p>
        </p:txBody>
      </p:sp>
      <p:pic>
        <p:nvPicPr>
          <p:cNvPr descr="https://cfn-live-content-bucket-iop-org.s3.amazonaws.com/journals/1748-3190/12/3/036003/1/bbaa5e08f09_hr.jpg?AWSAccessKeyId=AKIAYDKQL6LTV7YY2HIK&amp;Expires=1627160203&amp;Signature=MwKU2cQn2qu0OHuF0PYyQS30A1Q%3D" id="149" name="Google Shape;149;p30"/>
          <p:cNvPicPr preferRelativeResize="0"/>
          <p:nvPr/>
        </p:nvPicPr>
        <p:blipFill rotWithShape="1">
          <a:blip r:embed="rId3">
            <a:alphaModFix/>
          </a:blip>
          <a:srcRect b="0" l="0" r="0" t="0"/>
          <a:stretch/>
        </p:blipFill>
        <p:spPr>
          <a:xfrm>
            <a:off x="2064815" y="1831458"/>
            <a:ext cx="5014371" cy="708263"/>
          </a:xfrm>
          <a:prstGeom prst="rect">
            <a:avLst/>
          </a:prstGeom>
          <a:noFill/>
          <a:ln>
            <a:noFill/>
          </a:ln>
        </p:spPr>
      </p:pic>
      <p:sp>
        <p:nvSpPr>
          <p:cNvPr id="150" name="Google Shape;150;p30"/>
          <p:cNvSpPr/>
          <p:nvPr/>
        </p:nvSpPr>
        <p:spPr>
          <a:xfrm>
            <a:off x="703525" y="1204975"/>
            <a:ext cx="7865700" cy="235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Beam input files end with the extension ".beam" and have the following format: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33333"/>
                </a:solidFill>
                <a:latin typeface="Arial"/>
                <a:ea typeface="Arial"/>
                <a:cs typeface="Arial"/>
                <a:sym typeface="Arial"/>
              </a:rPr>
              <a:t>This gives a list of the left, middle, and right Lagrangian indices associated with each torsional spring (beam) and their associated beam stiffness and curvature.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151" name="Google Shape;151;p30"/>
          <p:cNvPicPr preferRelativeResize="0"/>
          <p:nvPr/>
        </p:nvPicPr>
        <p:blipFill rotWithShape="1">
          <a:blip r:embed="rId4">
            <a:alphaModFix/>
          </a:blip>
          <a:srcRect b="0" l="0" r="0" t="0"/>
          <a:stretch/>
        </p:blipFill>
        <p:spPr>
          <a:xfrm>
            <a:off x="2758705" y="3394517"/>
            <a:ext cx="3641398" cy="14060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1355100" y="146528"/>
            <a:ext cx="61722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1100"/>
              <a:buFont typeface="Calibri"/>
              <a:buNone/>
            </a:pPr>
            <a:r>
              <a:rPr b="1" lang="en" sz="2800"/>
              <a:t>.beam file (torsional spring) format</a:t>
            </a:r>
            <a:endParaRPr b="1" sz="2800"/>
          </a:p>
        </p:txBody>
      </p:sp>
      <p:pic>
        <p:nvPicPr>
          <p:cNvPr id="157" name="Google Shape;157;p31"/>
          <p:cNvPicPr preferRelativeResize="0"/>
          <p:nvPr/>
        </p:nvPicPr>
        <p:blipFill rotWithShape="1">
          <a:blip r:embed="rId3">
            <a:alphaModFix/>
          </a:blip>
          <a:srcRect b="0" l="0" r="0" t="0"/>
          <a:stretch/>
        </p:blipFill>
        <p:spPr>
          <a:xfrm>
            <a:off x="1869348" y="877599"/>
            <a:ext cx="4960321" cy="4182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457200" y="205978"/>
            <a:ext cx="82296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1100"/>
              <a:buFont typeface="Calibri"/>
              <a:buNone/>
            </a:pPr>
            <a:r>
              <a:rPr b="1" lang="en"/>
              <a:t>.nonInv_beam file (beam equation) format</a:t>
            </a:r>
            <a:endParaRPr b="1"/>
          </a:p>
        </p:txBody>
      </p:sp>
      <p:sp>
        <p:nvSpPr>
          <p:cNvPr id="163" name="Google Shape;163;p32"/>
          <p:cNvSpPr/>
          <p:nvPr/>
        </p:nvSpPr>
        <p:spPr>
          <a:xfrm>
            <a:off x="387627" y="2286642"/>
            <a:ext cx="8512800" cy="2769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Another way to model the resistance bending between three successive Lagrangian points (rather than using torsional springs) is by using a non-invariant beam connecting the three successive nodes. The model assumes a prescribed ‘curvature’ in both x and y components between the three Lagrangian points with corresponding bending stiffness k</a:t>
            </a:r>
            <a:r>
              <a:rPr b="0" baseline="-25000" i="0" lang="en" sz="1400" u="none" cap="none" strike="noStrike">
                <a:solidFill>
                  <a:schemeClr val="dk1"/>
                </a:solidFill>
                <a:latin typeface="Calibri"/>
                <a:ea typeface="Calibri"/>
                <a:cs typeface="Calibri"/>
                <a:sym typeface="Calibri"/>
              </a:rPr>
              <a:t>NIB</a:t>
            </a:r>
            <a:r>
              <a:rPr b="0" i="0" lang="en" sz="1400" u="none" cap="none" strike="noStrike">
                <a:solidFill>
                  <a:schemeClr val="dk1"/>
                </a:solidFill>
                <a:latin typeface="Calibri"/>
                <a:ea typeface="Calibri"/>
                <a:cs typeface="Calibri"/>
                <a:sym typeface="Calibri"/>
              </a:rPr>
              <a:t>. The corresponding bending deformation forces are modeled as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 F</a:t>
            </a:r>
            <a:r>
              <a:rPr b="0" baseline="-25000" i="0" lang="en" sz="1400" u="none" cap="none" strike="noStrike">
                <a:solidFill>
                  <a:schemeClr val="dk1"/>
                </a:solidFill>
                <a:latin typeface="Calibri"/>
                <a:ea typeface="Calibri"/>
                <a:cs typeface="Calibri"/>
                <a:sym typeface="Calibri"/>
              </a:rPr>
              <a:t>beam</a:t>
            </a:r>
            <a:r>
              <a:rPr b="0" i="0" lang="en" sz="1400" u="none" cap="none" strike="noStrike">
                <a:solidFill>
                  <a:schemeClr val="dk1"/>
                </a:solidFill>
                <a:latin typeface="Calibri"/>
                <a:ea typeface="Calibri"/>
                <a:cs typeface="Calibri"/>
                <a:sym typeface="Calibri"/>
              </a:rPr>
              <a:t> = k</a:t>
            </a:r>
            <a:r>
              <a:rPr b="0" baseline="-25000" i="0" lang="en" sz="1400" u="none" cap="none" strike="noStrike">
                <a:solidFill>
                  <a:schemeClr val="dk1"/>
                </a:solidFill>
                <a:latin typeface="Calibri"/>
                <a:ea typeface="Calibri"/>
                <a:cs typeface="Calibri"/>
                <a:sym typeface="Calibri"/>
              </a:rPr>
              <a:t>NIB</a:t>
            </a:r>
            <a:r>
              <a:rPr b="0" i="0" lang="en" sz="1400" u="none" cap="none" strike="noStrike">
                <a:solidFill>
                  <a:schemeClr val="dk1"/>
                </a:solidFill>
                <a:latin typeface="Calibri"/>
                <a:ea typeface="Calibri"/>
                <a:cs typeface="Calibri"/>
                <a:sym typeface="Calibri"/>
              </a:rPr>
              <a:t> ∂</a:t>
            </a:r>
            <a:r>
              <a:rPr b="0" baseline="30000" i="0" lang="en" sz="1400" u="none" cap="none" strike="noStrike">
                <a:solidFill>
                  <a:schemeClr val="dk1"/>
                </a:solidFill>
                <a:latin typeface="Calibri"/>
                <a:ea typeface="Calibri"/>
                <a:cs typeface="Calibri"/>
                <a:sym typeface="Calibri"/>
              </a:rPr>
              <a:t>4</a:t>
            </a:r>
            <a:r>
              <a:rPr b="0" i="0" lang="en" sz="1400" u="none" cap="none" strike="noStrike">
                <a:solidFill>
                  <a:schemeClr val="dk1"/>
                </a:solidFill>
                <a:latin typeface="Calibri"/>
                <a:ea typeface="Calibri"/>
                <a:cs typeface="Calibri"/>
                <a:sym typeface="Calibri"/>
              </a:rPr>
              <a:t>/∂s</a:t>
            </a:r>
            <a:r>
              <a:rPr b="0" baseline="30000" i="0" lang="en" sz="1400" u="none" cap="none" strike="noStrike">
                <a:solidFill>
                  <a:schemeClr val="dk1"/>
                </a:solidFill>
                <a:latin typeface="Calibri"/>
                <a:ea typeface="Calibri"/>
                <a:cs typeface="Calibri"/>
                <a:sym typeface="Calibri"/>
              </a:rPr>
              <a:t>4</a:t>
            </a:r>
            <a:r>
              <a:rPr b="0" i="0" lang="en" sz="1400" u="none" cap="none" strike="noStrike">
                <a:solidFill>
                  <a:schemeClr val="dk1"/>
                </a:solidFill>
                <a:latin typeface="Calibri"/>
                <a:ea typeface="Calibri"/>
                <a:cs typeface="Calibri"/>
                <a:sym typeface="Calibri"/>
              </a:rPr>
              <a:t> (X(s, t) − X</a:t>
            </a:r>
            <a:r>
              <a:rPr b="0" baseline="-25000" i="0" lang="en" sz="1400" u="none" cap="none" strike="noStrike">
                <a:solidFill>
                  <a:schemeClr val="dk1"/>
                </a:solidFill>
                <a:latin typeface="Calibri"/>
                <a:ea typeface="Calibri"/>
                <a:cs typeface="Calibri"/>
                <a:sym typeface="Calibri"/>
              </a:rPr>
              <a:t>b</a:t>
            </a:r>
            <a:r>
              <a:rPr b="0" i="0" lang="en" sz="1400" u="none" cap="none" strike="noStrike">
                <a:solidFill>
                  <a:schemeClr val="dk1"/>
                </a:solidFill>
                <a:latin typeface="Calibri"/>
                <a:ea typeface="Calibri"/>
                <a:cs typeface="Calibri"/>
                <a:sym typeface="Calibri"/>
              </a:rPr>
              <a: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where X(s, t) is the current Lagrangian configuration at time t, e.g. the mapping of the Lagrangian points s to the underlying Cartesian grid, and X</a:t>
            </a:r>
            <a:r>
              <a:rPr b="0" baseline="-25000" i="0" lang="en" sz="1400" u="none" cap="none" strike="noStrike">
                <a:solidFill>
                  <a:schemeClr val="dk1"/>
                </a:solidFill>
                <a:latin typeface="Calibri"/>
                <a:ea typeface="Calibri"/>
                <a:cs typeface="Calibri"/>
                <a:sym typeface="Calibri"/>
              </a:rPr>
              <a:t>b</a:t>
            </a:r>
            <a:r>
              <a:rPr b="0" i="0" lang="en" sz="1400" u="none" cap="none" strike="noStrike">
                <a:solidFill>
                  <a:schemeClr val="dk1"/>
                </a:solidFill>
                <a:latin typeface="Calibri"/>
                <a:ea typeface="Calibri"/>
                <a:cs typeface="Calibri"/>
                <a:sym typeface="Calibri"/>
              </a:rPr>
              <a:t>(s) is the preferred configuration of the fiber model.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This 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endParaRPr b="0" i="0" sz="1100" u="none" cap="none" strike="noStrike">
              <a:solidFill>
                <a:srgbClr val="000000"/>
              </a:solidFill>
              <a:latin typeface="Arial"/>
              <a:ea typeface="Arial"/>
              <a:cs typeface="Arial"/>
              <a:sym typeface="Arial"/>
            </a:endParaRPr>
          </a:p>
        </p:txBody>
      </p:sp>
      <p:pic>
        <p:nvPicPr>
          <p:cNvPr id="164" name="Google Shape;164;p32"/>
          <p:cNvPicPr preferRelativeResize="0"/>
          <p:nvPr/>
        </p:nvPicPr>
        <p:blipFill rotWithShape="1">
          <a:blip r:embed="rId3">
            <a:alphaModFix/>
          </a:blip>
          <a:srcRect b="0" l="0" r="0" t="0"/>
          <a:stretch/>
        </p:blipFill>
        <p:spPr>
          <a:xfrm>
            <a:off x="1485901" y="1157013"/>
            <a:ext cx="6079331" cy="10358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https://cfn-live-content-bucket-iop-org.s3.amazonaws.com/journals/1748-3190/12/3/036003/1/bbaa5e08f11_hr.jpg?AWSAccessKeyId=AKIAYDKQL6LTV7YY2HIK&amp;Expires=1627160203&amp;Signature=A16lc6k%2FwuNRzP6sCj%2FCTsAiuk8%3D" id="169" name="Google Shape;169;p33"/>
          <p:cNvPicPr preferRelativeResize="0"/>
          <p:nvPr/>
        </p:nvPicPr>
        <p:blipFill rotWithShape="1">
          <a:blip r:embed="rId3">
            <a:alphaModFix/>
          </a:blip>
          <a:srcRect b="0" l="0" r="0" t="0"/>
          <a:stretch/>
        </p:blipFill>
        <p:spPr>
          <a:xfrm>
            <a:off x="1859736" y="1711471"/>
            <a:ext cx="4706527" cy="964606"/>
          </a:xfrm>
          <a:prstGeom prst="rect">
            <a:avLst/>
          </a:prstGeom>
          <a:noFill/>
          <a:ln>
            <a:noFill/>
          </a:ln>
        </p:spPr>
      </p:pic>
      <p:sp>
        <p:nvSpPr>
          <p:cNvPr id="170" name="Google Shape;170;p33"/>
          <p:cNvSpPr/>
          <p:nvPr/>
        </p:nvSpPr>
        <p:spPr>
          <a:xfrm>
            <a:off x="828400" y="883375"/>
            <a:ext cx="75924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600" u="none" cap="none" strike="noStrike">
                <a:solidFill>
                  <a:srgbClr val="333333"/>
                </a:solidFill>
                <a:latin typeface="Arial"/>
                <a:ea typeface="Arial"/>
                <a:cs typeface="Arial"/>
                <a:sym typeface="Arial"/>
              </a:rPr>
              <a:t> </a:t>
            </a:r>
            <a:r>
              <a:rPr b="1" i="0" lang="en" sz="1600" u="none" cap="none" strike="noStrike">
                <a:solidFill>
                  <a:srgbClr val="333333"/>
                </a:solidFill>
                <a:latin typeface="Arial"/>
                <a:ea typeface="Arial"/>
                <a:cs typeface="Arial"/>
                <a:sym typeface="Arial"/>
              </a:rPr>
              <a:t>.mass</a:t>
            </a:r>
            <a:r>
              <a:rPr b="0" i="0" lang="en" sz="1600" u="none" cap="none" strike="noStrike">
                <a:solidFill>
                  <a:srgbClr val="333333"/>
                </a:solidFill>
                <a:latin typeface="Arial"/>
                <a:ea typeface="Arial"/>
                <a:cs typeface="Arial"/>
                <a:sym typeface="Arial"/>
              </a:rPr>
              <a:t>: A list of all Lagrangian mass point indices along with their associated mass-spring stiffness and mass.</a:t>
            </a:r>
            <a:endParaRPr b="0" i="0" sz="1600" u="none" cap="none" strike="noStrike">
              <a:solidFill>
                <a:schemeClr val="dk1"/>
              </a:solidFill>
              <a:latin typeface="Calibri"/>
              <a:ea typeface="Calibri"/>
              <a:cs typeface="Calibri"/>
              <a:sym typeface="Calibri"/>
            </a:endParaRPr>
          </a:p>
        </p:txBody>
      </p:sp>
      <p:sp>
        <p:nvSpPr>
          <p:cNvPr id="171" name="Google Shape;171;p33"/>
          <p:cNvSpPr/>
          <p:nvPr/>
        </p:nvSpPr>
        <p:spPr>
          <a:xfrm>
            <a:off x="2378099" y="325050"/>
            <a:ext cx="4387800" cy="323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700"/>
              <a:buFont typeface="Arial"/>
              <a:buNone/>
            </a:pPr>
            <a:r>
              <a:rPr b="1" i="0" lang="en" sz="2800" u="none" cap="none" strike="noStrike">
                <a:solidFill>
                  <a:schemeClr val="dk1"/>
                </a:solidFill>
                <a:latin typeface="Calibri"/>
                <a:ea typeface="Calibri"/>
                <a:cs typeface="Calibri"/>
                <a:sym typeface="Calibri"/>
              </a:rPr>
              <a:t>Mass point file format</a:t>
            </a:r>
            <a:endParaRPr b="0" i="0" sz="2800" u="none" cap="none" strike="noStrike">
              <a:solidFill>
                <a:schemeClr val="dk1"/>
              </a:solidFill>
              <a:latin typeface="Calibri"/>
              <a:ea typeface="Calibri"/>
              <a:cs typeface="Calibri"/>
              <a:sym typeface="Calibri"/>
            </a:endParaRPr>
          </a:p>
        </p:txBody>
      </p:sp>
      <p:pic>
        <p:nvPicPr>
          <p:cNvPr id="172" name="Google Shape;172;p33"/>
          <p:cNvPicPr preferRelativeResize="0"/>
          <p:nvPr/>
        </p:nvPicPr>
        <p:blipFill rotWithShape="1">
          <a:blip r:embed="rId4">
            <a:alphaModFix/>
          </a:blip>
          <a:srcRect b="0" l="0" r="0" t="0"/>
          <a:stretch/>
        </p:blipFill>
        <p:spPr>
          <a:xfrm>
            <a:off x="1931072" y="2909730"/>
            <a:ext cx="4848368" cy="13768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9"/>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IB2d</a:t>
            </a:r>
            <a:r>
              <a:rPr lang="en"/>
              <a:t> </a:t>
            </a:r>
            <a:endParaRPr/>
          </a:p>
        </p:txBody>
      </p:sp>
      <p:sp>
        <p:nvSpPr>
          <p:cNvPr id="79" name="Google Shape;79;p19"/>
          <p:cNvSpPr txBox="1"/>
          <p:nvPr>
            <p:ph idx="1" type="body"/>
          </p:nvPr>
        </p:nvSpPr>
        <p:spPr>
          <a:xfrm>
            <a:off x="457200" y="1200150"/>
            <a:ext cx="8229600" cy="3394500"/>
          </a:xfrm>
          <a:prstGeom prst="rect">
            <a:avLst/>
          </a:prstGeom>
        </p:spPr>
        <p:txBody>
          <a:bodyPr anchorCtr="0" anchor="t" bIns="68575" lIns="68575" spcFirstLastPara="1" rIns="68575" wrap="square" tIns="68575">
            <a:noAutofit/>
          </a:bodyPr>
          <a:lstStyle/>
          <a:p>
            <a:pPr indent="-355600" lvl="0" marL="457200" rtl="0" algn="l">
              <a:spcBef>
                <a:spcPts val="500"/>
              </a:spcBef>
              <a:spcAft>
                <a:spcPts val="0"/>
              </a:spcAft>
              <a:buSzPts val="2000"/>
              <a:buChar char="●"/>
            </a:pPr>
            <a:r>
              <a:rPr lang="en" sz="2000"/>
              <a:t>IB2d is useful for 2D simulations of flexible, moving boundaries at Re&lt;1000.</a:t>
            </a:r>
            <a:endParaRPr sz="2000"/>
          </a:p>
          <a:p>
            <a:pPr indent="-355600" lvl="0" marL="457200" rtl="0" algn="l">
              <a:spcBef>
                <a:spcPts val="0"/>
              </a:spcBef>
              <a:spcAft>
                <a:spcPts val="0"/>
              </a:spcAft>
              <a:buSzPts val="2000"/>
              <a:buChar char="●"/>
            </a:pPr>
            <a:r>
              <a:rPr lang="en" sz="2000"/>
              <a:t>There is both a MATLAB and a Python version  of ib2d that can be downloaded here:</a:t>
            </a:r>
            <a:endParaRPr sz="2000"/>
          </a:p>
          <a:p>
            <a:pPr indent="-355600" lvl="1" marL="914400" rtl="0" algn="l">
              <a:spcBef>
                <a:spcPts val="0"/>
              </a:spcBef>
              <a:spcAft>
                <a:spcPts val="0"/>
              </a:spcAft>
              <a:buSzPts val="2000"/>
              <a:buChar char="●"/>
            </a:pPr>
            <a:r>
              <a:rPr lang="en" sz="2000" u="sng">
                <a:solidFill>
                  <a:schemeClr val="hlink"/>
                </a:solidFill>
                <a:hlinkClick r:id="rId3"/>
              </a:rPr>
              <a:t>https://github.com/nickabattista/IB2d</a:t>
            </a:r>
            <a:endParaRPr sz="2000"/>
          </a:p>
          <a:p>
            <a:pPr indent="-355600" lvl="0" marL="457200" rtl="0" algn="l">
              <a:spcBef>
                <a:spcPts val="0"/>
              </a:spcBef>
              <a:spcAft>
                <a:spcPts val="0"/>
              </a:spcAft>
              <a:buSzPts val="2000"/>
              <a:buChar char="●"/>
            </a:pPr>
            <a:r>
              <a:rPr lang="en" sz="2000"/>
              <a:t>The data may be visualized using Visit Visualization</a:t>
            </a:r>
            <a:endParaRPr sz="2000"/>
          </a:p>
          <a:p>
            <a:pPr indent="-355600" lvl="1" marL="914400" rtl="0" algn="l">
              <a:spcBef>
                <a:spcPts val="0"/>
              </a:spcBef>
              <a:spcAft>
                <a:spcPts val="0"/>
              </a:spcAft>
              <a:buSzPts val="2000"/>
              <a:buChar char="●"/>
            </a:pPr>
            <a:r>
              <a:rPr lang="en" sz="2000" u="sng">
                <a:solidFill>
                  <a:schemeClr val="hlink"/>
                </a:solidFill>
                <a:hlinkClick r:id="rId4"/>
              </a:rPr>
              <a:t>https://visit-dav.github.io/visit-website/</a:t>
            </a:r>
            <a:r>
              <a:rPr lang="en" sz="2000"/>
              <a:t> </a:t>
            </a:r>
            <a:endParaRPr sz="2000"/>
          </a:p>
          <a:p>
            <a:pPr indent="0" lvl="0" marL="0" rtl="0" algn="l">
              <a:spcBef>
                <a:spcPts val="5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latin typeface="Calibri"/>
                <a:ea typeface="Calibri"/>
                <a:cs typeface="Calibri"/>
                <a:sym typeface="Calibri"/>
              </a:rPr>
              <a:t>IB2d References (developed by N. Battista) </a:t>
            </a:r>
            <a:endParaRPr b="1">
              <a:latin typeface="Calibri"/>
              <a:ea typeface="Calibri"/>
              <a:cs typeface="Calibri"/>
              <a:sym typeface="Calibri"/>
            </a:endParaRPr>
          </a:p>
        </p:txBody>
      </p:sp>
      <p:sp>
        <p:nvSpPr>
          <p:cNvPr id="85" name="Google Shape;85;p2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62500" lnSpcReduction="10000"/>
          </a:bodyPr>
          <a:lstStyle/>
          <a:p>
            <a:pPr indent="0" lvl="0" marL="0" rtl="0" algn="l">
              <a:lnSpc>
                <a:spcPct val="115000"/>
              </a:lnSpc>
              <a:spcBef>
                <a:spcPts val="0"/>
              </a:spcBef>
              <a:spcAft>
                <a:spcPts val="0"/>
              </a:spcAft>
              <a:buClr>
                <a:schemeClr val="dk1"/>
              </a:buClr>
              <a:buSzPct val="39285"/>
              <a:buFont typeface="Arial"/>
              <a:buNone/>
            </a:pPr>
            <a:r>
              <a:rPr lang="en" sz="2800">
                <a:solidFill>
                  <a:srgbClr val="24292F"/>
                </a:solidFill>
                <a:highlight>
                  <a:srgbClr val="FFFFFF"/>
                </a:highlight>
                <a:latin typeface="Arial"/>
                <a:ea typeface="Arial"/>
                <a:cs typeface="Arial"/>
                <a:sym typeface="Arial"/>
              </a:rPr>
              <a:t>N.A. Battista, A.J. Baird, L.A. Miller, A mathematical model and MATLAB code for muscle-fluid-structure simulations, Integ. Comp. Biol. 55(5):901-911 (2015), </a:t>
            </a:r>
            <a:r>
              <a:rPr lang="en" sz="2800">
                <a:solidFill>
                  <a:schemeClr val="hlink"/>
                </a:solidFill>
                <a:highlight>
                  <a:srgbClr val="FFFFFF"/>
                </a:highlight>
                <a:uFill>
                  <a:noFill/>
                </a:uFill>
                <a:latin typeface="Arial"/>
                <a:ea typeface="Arial"/>
                <a:cs typeface="Arial"/>
                <a:sym typeface="Arial"/>
                <a:hlinkClick r:id="rId3"/>
              </a:rPr>
              <a:t>LINK</a:t>
            </a:r>
            <a:endParaRPr sz="2800">
              <a:solidFill>
                <a:schemeClr val="hlink"/>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39285"/>
              <a:buFont typeface="Arial"/>
              <a:buNone/>
            </a:pPr>
            <a:r>
              <a:rPr lang="en" sz="2800">
                <a:solidFill>
                  <a:srgbClr val="24292F"/>
                </a:solidFill>
                <a:highlight>
                  <a:srgbClr val="FFFFFF"/>
                </a:highlight>
                <a:latin typeface="Arial"/>
                <a:ea typeface="Arial"/>
                <a:cs typeface="Arial"/>
                <a:sym typeface="Arial"/>
              </a:rPr>
              <a:t>N.A. Battista, W.C. Strickland, L.A. Miller, IB2d:a Python and MATLAB implementation of the immersed boundary method,, Bioinspiration and Biomemetics 12(3): 036003 (2017), </a:t>
            </a:r>
            <a:r>
              <a:rPr lang="en" sz="2800">
                <a:solidFill>
                  <a:schemeClr val="hlink"/>
                </a:solidFill>
                <a:highlight>
                  <a:srgbClr val="FFFFFF"/>
                </a:highlight>
                <a:uFill>
                  <a:noFill/>
                </a:uFill>
                <a:latin typeface="Arial"/>
                <a:ea typeface="Arial"/>
                <a:cs typeface="Arial"/>
                <a:sym typeface="Arial"/>
                <a:hlinkClick r:id="rId4"/>
              </a:rPr>
              <a:t>LINK</a:t>
            </a:r>
            <a:endParaRPr sz="2800">
              <a:solidFill>
                <a:schemeClr val="hlink"/>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39285"/>
              <a:buFont typeface="Arial"/>
              <a:buNone/>
            </a:pPr>
            <a:r>
              <a:rPr lang="en" sz="2800">
                <a:solidFill>
                  <a:srgbClr val="24292F"/>
                </a:solidFill>
                <a:highlight>
                  <a:srgbClr val="FFFFFF"/>
                </a:highlight>
                <a:latin typeface="Arial"/>
                <a:ea typeface="Arial"/>
                <a:cs typeface="Arial"/>
                <a:sym typeface="Arial"/>
              </a:rPr>
              <a:t>N.A. Battista, W.C. Strickland, A. Barrett, L.A. Miller, IB2d Reloaded: a more powerful Python and MATLAB implementation of the immersed boundary method, in press Math. Method. Appl. Sci. 41:8455-8480 (2018) </a:t>
            </a:r>
            <a:r>
              <a:rPr lang="en" sz="2800">
                <a:solidFill>
                  <a:schemeClr val="hlink"/>
                </a:solidFill>
                <a:highlight>
                  <a:srgbClr val="FFFFFF"/>
                </a:highlight>
                <a:uFill>
                  <a:noFill/>
                </a:uFill>
                <a:latin typeface="Arial"/>
                <a:ea typeface="Arial"/>
                <a:cs typeface="Arial"/>
                <a:sym typeface="Arial"/>
                <a:hlinkClick r:id="rId5"/>
              </a:rPr>
              <a:t>LINK</a:t>
            </a:r>
            <a:endParaRPr sz="2800">
              <a:solidFill>
                <a:schemeClr val="hlink"/>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a:latin typeface="Calibri"/>
                <a:ea typeface="Calibri"/>
                <a:cs typeface="Calibri"/>
                <a:sym typeface="Calibri"/>
              </a:rPr>
              <a:t>IB2d Video Tutorials</a:t>
            </a:r>
            <a:endParaRPr>
              <a:latin typeface="Calibri"/>
              <a:ea typeface="Calibri"/>
              <a:cs typeface="Calibri"/>
              <a:sym typeface="Calibri"/>
            </a:endParaRPr>
          </a:p>
        </p:txBody>
      </p:sp>
      <p:sp>
        <p:nvSpPr>
          <p:cNvPr id="91" name="Google Shape;91;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77500" lnSpcReduction="20000"/>
          </a:bodyPr>
          <a:lstStyle/>
          <a:p>
            <a:pPr indent="-179546" lvl="0" marL="177800" rtl="0" algn="l">
              <a:lnSpc>
                <a:spcPct val="90000"/>
              </a:lnSpc>
              <a:spcBef>
                <a:spcPts val="0"/>
              </a:spcBef>
              <a:spcAft>
                <a:spcPts val="0"/>
              </a:spcAft>
              <a:buClr>
                <a:schemeClr val="dk1"/>
              </a:buClr>
              <a:buSzPct val="116666"/>
              <a:buChar char="•"/>
            </a:pPr>
            <a:r>
              <a:rPr lang="en"/>
              <a:t>Tutorial 1: </a:t>
            </a:r>
            <a:r>
              <a:rPr lang="en" u="sng">
                <a:solidFill>
                  <a:schemeClr val="hlink"/>
                </a:solidFill>
                <a:hlinkClick r:id="rId3"/>
              </a:rPr>
              <a:t>https://youtu.be/PJyQA0vwbgU</a:t>
            </a:r>
            <a:br>
              <a:rPr lang="en"/>
            </a:br>
            <a:r>
              <a:rPr lang="en"/>
              <a:t>An introduction to the immersed boundary method, fiber models, open source IB software, IB2d​, and some FSI examples!</a:t>
            </a:r>
            <a:endParaRPr/>
          </a:p>
          <a:p>
            <a:pPr indent="-179546" lvl="0" marL="177800" rtl="0" algn="l">
              <a:lnSpc>
                <a:spcPct val="90000"/>
              </a:lnSpc>
              <a:spcBef>
                <a:spcPts val="1400"/>
              </a:spcBef>
              <a:spcAft>
                <a:spcPts val="0"/>
              </a:spcAft>
              <a:buClr>
                <a:schemeClr val="dk1"/>
              </a:buClr>
              <a:buSzPct val="116666"/>
              <a:buChar char="•"/>
            </a:pPr>
            <a:r>
              <a:rPr lang="en"/>
              <a:t>Tutorial 2: </a:t>
            </a:r>
            <a:r>
              <a:rPr lang="en" u="sng">
                <a:solidFill>
                  <a:schemeClr val="hlink"/>
                </a:solidFill>
                <a:hlinkClick r:id="rId4"/>
              </a:rPr>
              <a:t>https://youtu.be/jSwCKq0v84s</a:t>
            </a:r>
            <a:br>
              <a:rPr lang="en"/>
            </a:br>
            <a:r>
              <a:rPr lang="en"/>
              <a:t>A tour of what comes with the IB2d software, how to download it, what Example subfolders contain and what input files are necessary to run a simulation</a:t>
            </a:r>
            <a:endParaRPr/>
          </a:p>
          <a:p>
            <a:pPr indent="-179546" lvl="0" marL="177800" rtl="0" algn="l">
              <a:lnSpc>
                <a:spcPct val="90000"/>
              </a:lnSpc>
              <a:spcBef>
                <a:spcPts val="1400"/>
              </a:spcBef>
              <a:spcAft>
                <a:spcPts val="0"/>
              </a:spcAft>
              <a:buClr>
                <a:schemeClr val="dk1"/>
              </a:buClr>
              <a:buSzPct val="116666"/>
              <a:buChar char="•"/>
            </a:pPr>
            <a:r>
              <a:rPr lang="en"/>
              <a:t>Tutorial 3: </a:t>
            </a:r>
            <a:r>
              <a:rPr lang="en" u="sng">
                <a:solidFill>
                  <a:schemeClr val="hlink"/>
                </a:solidFill>
                <a:hlinkClick r:id="rId5"/>
              </a:rPr>
              <a:t>https://youtu.be/I3TLpyEBXfE</a:t>
            </a:r>
            <a:br>
              <a:rPr lang="en"/>
            </a:br>
            <a:r>
              <a:rPr lang="en"/>
              <a:t>An overview of how to construct immersed boundary geometries and create the input files (.vertex, .spring, etc.) for an IB2d simulation to run using the oscillating rubberband example from Tutorial 2 as a guide.</a:t>
            </a:r>
            <a:endParaRPr/>
          </a:p>
          <a:p>
            <a:pPr indent="-179546" lvl="0" marL="177800" rtl="0" algn="l">
              <a:lnSpc>
                <a:spcPct val="90000"/>
              </a:lnSpc>
              <a:spcBef>
                <a:spcPts val="1400"/>
              </a:spcBef>
              <a:spcAft>
                <a:spcPts val="0"/>
              </a:spcAft>
              <a:buClr>
                <a:schemeClr val="dk1"/>
              </a:buClr>
              <a:buSzPct val="116666"/>
              <a:buChar char="•"/>
            </a:pPr>
            <a:r>
              <a:rPr lang="en"/>
              <a:t>Tutorial 4: </a:t>
            </a:r>
            <a:r>
              <a:rPr lang="en" u="sng">
                <a:solidFill>
                  <a:schemeClr val="hlink"/>
                </a:solidFill>
                <a:hlinkClick r:id="rId6"/>
              </a:rPr>
              <a:t>https://youtu.be/4D4ruXbeCiQ</a:t>
            </a:r>
            <a:br>
              <a:rPr lang="en"/>
            </a:br>
            <a:r>
              <a:rPr lang="en"/>
              <a:t>The basics of visualizing data using open source visualization software called </a:t>
            </a:r>
            <a:r>
              <a:rPr lang="en" u="sng">
                <a:solidFill>
                  <a:schemeClr val="hlink"/>
                </a:solidFill>
                <a:hlinkClick r:id="rId7"/>
              </a:rPr>
              <a:t>VisIt </a:t>
            </a:r>
            <a:r>
              <a:rPr lang="en"/>
              <a:t>(by Lawrence Livermore National Labs), visualizing the Lagrangian Points and Eulerian Data (colormaps for scalar data and vector fields for fluid velocity vectors)</a:t>
            </a:r>
            <a:endParaRPr/>
          </a:p>
          <a:p>
            <a:pPr indent="-76200" lvl="0" marL="177800" rtl="0" algn="l">
              <a:lnSpc>
                <a:spcPct val="90000"/>
              </a:lnSpc>
              <a:spcBef>
                <a:spcPts val="1400"/>
              </a:spcBef>
              <a:spcAft>
                <a:spcPts val="0"/>
              </a:spcAft>
              <a:buClr>
                <a:schemeClr val="dk1"/>
              </a:buClr>
              <a:buSzPct val="11666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ph type="title"/>
          </p:nvPr>
        </p:nvSpPr>
        <p:spPr>
          <a:xfrm>
            <a:off x="1485900" y="205978"/>
            <a:ext cx="6172200" cy="857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
                <a:solidFill>
                  <a:schemeClr val="dk1"/>
                </a:solidFill>
                <a:latin typeface="Calibri"/>
                <a:ea typeface="Calibri"/>
                <a:cs typeface="Calibri"/>
                <a:sym typeface="Calibri"/>
              </a:rPr>
              <a:t>Describing the boundary</a:t>
            </a:r>
            <a:endParaRPr b="1">
              <a:solidFill>
                <a:schemeClr val="dk1"/>
              </a:solidFill>
              <a:latin typeface="Calibri"/>
              <a:ea typeface="Calibri"/>
              <a:cs typeface="Calibri"/>
              <a:sym typeface="Calibri"/>
            </a:endParaRPr>
          </a:p>
        </p:txBody>
      </p:sp>
      <p:sp>
        <p:nvSpPr>
          <p:cNvPr id="97" name="Google Shape;97;p22"/>
          <p:cNvSpPr txBox="1"/>
          <p:nvPr>
            <p:ph idx="1" type="body"/>
          </p:nvPr>
        </p:nvSpPr>
        <p:spPr>
          <a:xfrm>
            <a:off x="644075" y="1352550"/>
            <a:ext cx="7800300" cy="3394500"/>
          </a:xfrm>
          <a:prstGeom prst="rect">
            <a:avLst/>
          </a:prstGeom>
          <a:noFill/>
          <a:ln>
            <a:noFill/>
          </a:ln>
        </p:spPr>
        <p:txBody>
          <a:bodyPr anchorCtr="0" anchor="t" bIns="34275" lIns="68575" spcFirstLastPara="1" rIns="68575" wrap="square" tIns="34275">
            <a:noAutofit/>
          </a:bodyPr>
          <a:lstStyle/>
          <a:p>
            <a:pPr indent="-254000" lvl="0" marL="254000" rtl="0" algn="l">
              <a:lnSpc>
                <a:spcPct val="9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In the immersed boundary method, boundaries are always elastic. </a:t>
            </a:r>
            <a:endParaRPr/>
          </a:p>
          <a:p>
            <a:pPr indent="-215900" lvl="1" marL="558800" rtl="0" algn="l">
              <a:lnSpc>
                <a:spcPct val="90000"/>
              </a:lnSpc>
              <a:spcBef>
                <a:spcPts val="4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They can be stiff enough that they act like rigid objects.</a:t>
            </a:r>
            <a:endParaRPr/>
          </a:p>
          <a:p>
            <a:pPr indent="-215900" lvl="1" marL="558800" rtl="0" algn="l">
              <a:lnSpc>
                <a:spcPct val="90000"/>
              </a:lnSpc>
              <a:spcBef>
                <a:spcPts val="4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They can be moved in prescribed ways using target points.</a:t>
            </a:r>
            <a:endParaRPr/>
          </a:p>
          <a:p>
            <a:pPr indent="-254000" lvl="0" marL="254000" rtl="0" algn="l">
              <a:lnSpc>
                <a:spcPct val="90000"/>
              </a:lnSpc>
              <a:spcBef>
                <a:spcPts val="4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Boundaries have been modeled to resist bending, stretching, and twisting. </a:t>
            </a:r>
            <a:endParaRPr/>
          </a:p>
          <a:p>
            <a:pPr indent="-254000" lvl="0" marL="254000" rtl="0" algn="l">
              <a:lnSpc>
                <a:spcPct val="90000"/>
              </a:lnSpc>
              <a:spcBef>
                <a:spcPts val="4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All of these properties can change in time in prescribed ways or according to other models.</a:t>
            </a: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nvSpPr>
        <p:spPr>
          <a:xfrm>
            <a:off x="715618" y="1117997"/>
            <a:ext cx="7879200" cy="3069600"/>
          </a:xfrm>
          <a:prstGeom prst="rect">
            <a:avLst/>
          </a:prstGeom>
          <a:noFill/>
          <a:ln>
            <a:noFill/>
          </a:ln>
        </p:spPr>
        <p:txBody>
          <a:bodyPr anchorCtr="0" anchor="t" bIns="30600" lIns="61225" spcFirstLastPara="1" rIns="61225" wrap="square" tIns="30600">
            <a:noAutofit/>
          </a:bodyPr>
          <a:lstStyle/>
          <a:p>
            <a:pPr indent="0" lvl="0" marL="0" marR="0" rtl="0" algn="l">
              <a:lnSpc>
                <a:spcPct val="100000"/>
              </a:lnSpc>
              <a:spcBef>
                <a:spcPts val="0"/>
              </a:spcBef>
              <a:spcAft>
                <a:spcPts val="0"/>
              </a:spcAft>
              <a:buClr>
                <a:srgbClr val="000000"/>
              </a:buClr>
              <a:buSzPts val="1500"/>
              <a:buFont typeface="Arial"/>
              <a:buNone/>
            </a:pPr>
            <a:r>
              <a:rPr b="1" i="0" lang="en" sz="2200" u="none" cap="none" strike="noStrike">
                <a:solidFill>
                  <a:srgbClr val="000000"/>
                </a:solidFill>
                <a:latin typeface="Calibri"/>
                <a:ea typeface="Calibri"/>
                <a:cs typeface="Calibri"/>
                <a:sym typeface="Calibri"/>
              </a:rPr>
              <a:t>What do the different input files do?</a:t>
            </a:r>
            <a:r>
              <a:rPr b="0" i="0" lang="en" sz="2200" u="none" cap="none" strike="noStrike">
                <a:solidFill>
                  <a:srgbClr val="000000"/>
                </a:solidFill>
                <a:latin typeface="Calibri"/>
                <a:ea typeface="Calibri"/>
                <a:cs typeface="Calibri"/>
                <a:sym typeface="Calibri"/>
              </a:rPr>
              <a:t>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292100" lvl="0" marL="3429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The input2d file includes a lot of information on physical parameters (density, viscosity, boundary conditions, domain size) and numerical parameters (dt, dx, printing intervals, etc.)</a:t>
            </a:r>
            <a:endParaRPr b="0" i="0" sz="2000" u="none" cap="none" strike="noStrike">
              <a:solidFill>
                <a:schemeClr val="dk1"/>
              </a:solidFill>
              <a:latin typeface="Calibri"/>
              <a:ea typeface="Calibri"/>
              <a:cs typeface="Calibri"/>
              <a:sym typeface="Calibri"/>
            </a:endParaRPr>
          </a:p>
          <a:p>
            <a:pPr indent="-292100" lvl="0" marL="3429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In addition to the input2d file, there are a number of files that specify the initial conditions and material properties of the immersed elastic structures. </a:t>
            </a:r>
            <a:endParaRPr b="0" i="0" sz="2000" u="none" cap="none" strike="noStrike">
              <a:solidFill>
                <a:schemeClr val="dk1"/>
              </a:solidFill>
              <a:latin typeface="Calibri"/>
              <a:ea typeface="Calibri"/>
              <a:cs typeface="Calibri"/>
              <a:sym typeface="Calibri"/>
            </a:endParaRPr>
          </a:p>
          <a:p>
            <a:pPr indent="-304800" lvl="0" marL="342900" marR="0" rtl="0" algn="l">
              <a:lnSpc>
                <a:spcPct val="100000"/>
              </a:lnSpc>
              <a:spcBef>
                <a:spcPts val="0"/>
              </a:spcBef>
              <a:spcAft>
                <a:spcPts val="0"/>
              </a:spcAft>
              <a:buClr>
                <a:srgbClr val="000000"/>
              </a:buClr>
              <a:buSzPts val="2200"/>
              <a:buFont typeface="Calibri"/>
              <a:buChar char="●"/>
            </a:pPr>
            <a:r>
              <a:rPr b="0" i="0" lang="en" sz="2000" u="none" cap="none" strike="noStrike">
                <a:solidFill>
                  <a:srgbClr val="000000"/>
                </a:solidFill>
                <a:latin typeface="Calibri"/>
                <a:ea typeface="Calibri"/>
                <a:cs typeface="Calibri"/>
                <a:sym typeface="Calibri"/>
              </a:rPr>
              <a:t>The only such file that is required is the ".vertex" file, which specifies the initial positions of the IB points.</a:t>
            </a:r>
            <a:r>
              <a:rPr b="0" i="0" lang="en" sz="2200" u="none" cap="none" strike="noStrike">
                <a:solidFill>
                  <a:srgbClr val="000000"/>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04" name="Google Shape;104;p23"/>
          <p:cNvSpPr txBox="1"/>
          <p:nvPr/>
        </p:nvSpPr>
        <p:spPr>
          <a:xfrm>
            <a:off x="1416000" y="104700"/>
            <a:ext cx="6171000" cy="85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1" i="0" lang="en" sz="2800" u="none" cap="none" strike="noStrike">
                <a:solidFill>
                  <a:srgbClr val="000000"/>
                </a:solidFill>
                <a:latin typeface="Calibri"/>
                <a:ea typeface="Calibri"/>
                <a:cs typeface="Calibri"/>
                <a:sym typeface="Calibri"/>
              </a:rPr>
              <a:t>Input files</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4"/>
          <p:cNvSpPr txBox="1"/>
          <p:nvPr>
            <p:ph type="title"/>
          </p:nvPr>
        </p:nvSpPr>
        <p:spPr>
          <a:xfrm>
            <a:off x="1487101" y="-152412"/>
            <a:ext cx="6169800" cy="857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1100"/>
              <a:buFont typeface="Calibri"/>
              <a:buNone/>
            </a:pPr>
            <a:r>
              <a:rPr b="1" lang="en" sz="2800"/>
              <a:t>Optional Input Files</a:t>
            </a:r>
            <a:endParaRPr b="1" sz="2800"/>
          </a:p>
        </p:txBody>
      </p:sp>
      <p:sp>
        <p:nvSpPr>
          <p:cNvPr id="110" name="Google Shape;110;p24"/>
          <p:cNvSpPr txBox="1"/>
          <p:nvPr/>
        </p:nvSpPr>
        <p:spPr>
          <a:xfrm>
            <a:off x="603000" y="563775"/>
            <a:ext cx="8541000" cy="2347800"/>
          </a:xfrm>
          <a:prstGeom prst="rect">
            <a:avLst/>
          </a:prstGeom>
          <a:noFill/>
          <a:ln>
            <a:noFill/>
          </a:ln>
        </p:spPr>
        <p:txBody>
          <a:bodyPr anchorCtr="0" anchor="t" bIns="31100" lIns="62200" spcFirstLastPara="1" rIns="62200" wrap="square" tIns="31100">
            <a:noAutofit/>
          </a:bodyPr>
          <a:lstStyle/>
          <a:p>
            <a:pPr indent="0" lvl="0" marL="0" rtl="0" algn="l">
              <a:spcBef>
                <a:spcPts val="0"/>
              </a:spcBef>
              <a:spcAft>
                <a:spcPts val="0"/>
              </a:spcAft>
              <a:buNone/>
            </a:pPr>
            <a:r>
              <a:rPr lang="en" sz="2200">
                <a:solidFill>
                  <a:schemeClr val="dk1"/>
                </a:solidFill>
                <a:latin typeface="Calibri"/>
                <a:ea typeface="Calibri"/>
                <a:cs typeface="Calibri"/>
                <a:sym typeface="Calibri"/>
              </a:rPr>
              <a:t>There are several additional files that may be optionally specified: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292100" lvl="0" marL="342900" rtl="0" algn="l">
              <a:spcBef>
                <a:spcPts val="0"/>
              </a:spcBef>
              <a:spcAft>
                <a:spcPts val="0"/>
              </a:spcAft>
              <a:buSzPts val="2000"/>
              <a:buFont typeface="Calibri"/>
              <a:buChar char="●"/>
            </a:pPr>
            <a:r>
              <a:rPr lang="en" sz="2000">
                <a:solidFill>
                  <a:schemeClr val="dk1"/>
                </a:solidFill>
                <a:latin typeface="Calibri"/>
                <a:ea typeface="Calibri"/>
                <a:cs typeface="Calibri"/>
                <a:sym typeface="Calibri"/>
              </a:rPr>
              <a:t>A ".spring" file can be used to specify an essentially arbitrary network of springs that connect the various IB points. Each "spring" connects precisely two IB points. </a:t>
            </a:r>
            <a:endParaRPr sz="2000">
              <a:solidFill>
                <a:schemeClr val="dk1"/>
              </a:solidFill>
              <a:latin typeface="Calibri"/>
              <a:ea typeface="Calibri"/>
              <a:cs typeface="Calibri"/>
              <a:sym typeface="Calibri"/>
            </a:endParaRPr>
          </a:p>
          <a:p>
            <a:pPr indent="-292100" lvl="0" marL="3429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 ".beam" file can be used to specify a collection of linear beams with a preferred curvature. Each "beam" connects precisely three IB points. </a:t>
            </a:r>
            <a:endParaRPr sz="2000">
              <a:latin typeface="Calibri"/>
              <a:ea typeface="Calibri"/>
              <a:cs typeface="Calibri"/>
              <a:sym typeface="Calibri"/>
            </a:endParaRPr>
          </a:p>
          <a:p>
            <a:pPr indent="-292100" lvl="0" marL="3429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endParaRPr b="0" i="0" sz="2000" u="none" cap="none" strike="noStrike">
              <a:solidFill>
                <a:srgbClr val="000000"/>
              </a:solidFill>
              <a:latin typeface="Calibri"/>
              <a:ea typeface="Calibri"/>
              <a:cs typeface="Calibri"/>
              <a:sym typeface="Calibri"/>
            </a:endParaRPr>
          </a:p>
          <a:p>
            <a:pPr indent="-292100" lvl="0" marL="342900" marR="0" rtl="0" algn="l">
              <a:lnSpc>
                <a:spcPct val="100000"/>
              </a:lnSpc>
              <a:spcBef>
                <a:spcPts val="0"/>
              </a:spcBef>
              <a:spcAft>
                <a:spcPts val="0"/>
              </a:spcAft>
              <a:buClr>
                <a:srgbClr val="000000"/>
              </a:buClr>
              <a:buSzPts val="2000"/>
              <a:buFont typeface="Calibri"/>
              <a:buChar char="●"/>
            </a:pPr>
            <a:r>
              <a:rPr b="0" i="0" lang="en" sz="2000" u="none" cap="none" strike="noStrike">
                <a:solidFill>
                  <a:srgbClr val="000000"/>
                </a:solidFill>
                <a:latin typeface="Calibri"/>
                <a:ea typeface="Calibri"/>
                <a:cs typeface="Calibri"/>
                <a:sym typeface="Calibri"/>
              </a:rPr>
              <a:t>A ".mass" file is used to specify any additional mass associated with the IB points. </a:t>
            </a:r>
            <a:endParaRPr b="0" i="0" sz="2000" u="none" cap="none" strike="noStrike">
              <a:solidFill>
                <a:srgbClr val="000000"/>
              </a:solidFill>
              <a:latin typeface="Calibri"/>
              <a:ea typeface="Calibri"/>
              <a:cs typeface="Calibri"/>
              <a:sym typeface="Calibri"/>
            </a:endParaRPr>
          </a:p>
          <a:p>
            <a:pPr indent="-165100" lvl="0" marL="342900" marR="0" rtl="0" algn="l">
              <a:lnSpc>
                <a:spcPct val="100000"/>
              </a:lnSpc>
              <a:spcBef>
                <a:spcPts val="0"/>
              </a:spcBef>
              <a:spcAft>
                <a:spcPts val="0"/>
              </a:spcAft>
              <a:buClr>
                <a:schemeClr val="dk1"/>
              </a:buClr>
              <a:buSzPts val="11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1463291" y="0"/>
            <a:ext cx="61722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1100"/>
              <a:buFont typeface="Calibri"/>
              <a:buNone/>
            </a:pPr>
            <a:r>
              <a:rPr b="1" lang="en"/>
              <a:t>Input2d </a:t>
            </a:r>
            <a:endParaRPr b="1"/>
          </a:p>
        </p:txBody>
      </p:sp>
      <p:pic>
        <p:nvPicPr>
          <p:cNvPr descr="https://cfn-live-content-bucket-iop-org.s3.amazonaws.com/journals/1748-3190/12/3/036003/1/bbaa5e08f06_hr.jpg?AWSAccessKeyId=AKIAYDKQL6LTV7YY2HIK&amp;Expires=1627160203&amp;Signature=VepE4%2BC%2FCNyUZhhUS7DAsApInsc%3D" id="116" name="Google Shape;116;p25"/>
          <p:cNvPicPr preferRelativeResize="0"/>
          <p:nvPr/>
        </p:nvPicPr>
        <p:blipFill rotWithShape="1">
          <a:blip r:embed="rId3">
            <a:alphaModFix/>
          </a:blip>
          <a:srcRect b="0" l="0" r="0" t="0"/>
          <a:stretch/>
        </p:blipFill>
        <p:spPr>
          <a:xfrm>
            <a:off x="2002135" y="804497"/>
            <a:ext cx="5094516" cy="42065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nvSpPr>
        <p:spPr>
          <a:xfrm>
            <a:off x="1216825" y="1417525"/>
            <a:ext cx="7237800" cy="2191200"/>
          </a:xfrm>
          <a:prstGeom prst="rect">
            <a:avLst/>
          </a:prstGeom>
          <a:solidFill>
            <a:srgbClr val="F5F5F5"/>
          </a:solidFill>
          <a:ln>
            <a:noFill/>
          </a:ln>
        </p:spPr>
        <p:txBody>
          <a:bodyPr anchorCtr="0" anchor="ctr" bIns="13100" lIns="5950" spcFirstLastPara="1" rIns="21425" wrap="square" tIns="13100">
            <a:noAutofit/>
          </a:bodyPr>
          <a:lstStyle/>
          <a:p>
            <a:pPr indent="0" lvl="0" marL="0" marR="0" rtl="0" algn="l">
              <a:lnSpc>
                <a:spcPct val="100000"/>
              </a:lnSpc>
              <a:spcBef>
                <a:spcPts val="0"/>
              </a:spcBef>
              <a:spcAft>
                <a:spcPts val="0"/>
              </a:spcAft>
              <a:buClr>
                <a:srgbClr val="000000"/>
              </a:buClr>
              <a:buSzPts val="1500"/>
              <a:buFont typeface="Arial"/>
              <a:buNone/>
            </a:pPr>
            <a:r>
              <a:t/>
            </a:r>
            <a:endParaRPr b="1" sz="15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 sz="2200" u="none" cap="none" strike="noStrike">
                <a:solidFill>
                  <a:srgbClr val="000000"/>
                </a:solidFill>
                <a:latin typeface="Arial"/>
                <a:ea typeface="Arial"/>
                <a:cs typeface="Arial"/>
                <a:sym typeface="Arial"/>
              </a:rPr>
              <a:t>Vertex input files end with the extension ".vertex" and have the following format for two-dimensional models:</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N 			# number of vertices in the file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x_0 y_0 		# (x,y)-coordinates of vertex 0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x_1 y_1 		# (x,y)-coordinates of vertex 1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x_{N-1} y_{N-1} 	# (x,y)-coordinates of vertex N-1</a:t>
            </a:r>
            <a:endParaRPr b="0" i="0" sz="1400" u="none" cap="none" strike="noStrike">
              <a:solidFill>
                <a:schemeClr val="dk1"/>
              </a:solidFill>
              <a:latin typeface="Calibri"/>
              <a:ea typeface="Calibri"/>
              <a:cs typeface="Calibri"/>
              <a:sym typeface="Calibri"/>
            </a:endParaRPr>
          </a:p>
        </p:txBody>
      </p:sp>
      <p:sp>
        <p:nvSpPr>
          <p:cNvPr id="122" name="Google Shape;122;p26"/>
          <p:cNvSpPr txBox="1"/>
          <p:nvPr>
            <p:ph type="title"/>
          </p:nvPr>
        </p:nvSpPr>
        <p:spPr>
          <a:xfrm>
            <a:off x="1535126" y="421688"/>
            <a:ext cx="6169800" cy="857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1100"/>
              <a:buFont typeface="Calibri"/>
              <a:buNone/>
            </a:pPr>
            <a:r>
              <a:rPr b="1" lang="en" sz="2800"/>
              <a:t>Vertex File Format</a:t>
            </a:r>
            <a:endParaRPr b="1"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