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30"/>
  </p:notesMasterIdLst>
  <p:sldIdLst>
    <p:sldId id="256" r:id="rId4"/>
    <p:sldId id="258" r:id="rId5"/>
    <p:sldId id="259" r:id="rId6"/>
    <p:sldId id="260" r:id="rId7"/>
    <p:sldId id="275" r:id="rId8"/>
    <p:sldId id="274" r:id="rId9"/>
    <p:sldId id="263" r:id="rId10"/>
    <p:sldId id="261" r:id="rId11"/>
    <p:sldId id="272" r:id="rId12"/>
    <p:sldId id="276" r:id="rId13"/>
    <p:sldId id="278" r:id="rId14"/>
    <p:sldId id="277" r:id="rId15"/>
    <p:sldId id="262" r:id="rId16"/>
    <p:sldId id="279" r:id="rId17"/>
    <p:sldId id="264" r:id="rId18"/>
    <p:sldId id="273" r:id="rId19"/>
    <p:sldId id="280" r:id="rId20"/>
    <p:sldId id="271" r:id="rId21"/>
    <p:sldId id="266" r:id="rId22"/>
    <p:sldId id="267" r:id="rId23"/>
    <p:sldId id="268" r:id="rId24"/>
    <p:sldId id="282" r:id="rId25"/>
    <p:sldId id="269" r:id="rId26"/>
    <p:sldId id="281" r:id="rId27"/>
    <p:sldId id="270" r:id="rId28"/>
    <p:sldId id="26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smtClean="0"/>
              <a:t>2 – IB2d and IBAMR </a:t>
            </a:r>
            <a:r>
              <a:rPr lang="en" dirty="0"/>
              <a:t>a</a:t>
            </a:r>
            <a:r>
              <a:rPr lang="en" dirty="0" smtClean="0"/>
              <a:t>ssociated </a:t>
            </a:r>
            <a:r>
              <a:rPr lang="en" dirty="0"/>
              <a:t>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.beam file (torsional spring) – ib2d</a:t>
            </a:r>
            <a:endParaRPr lang="en-US" dirty="0"/>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a:t>
            </a:r>
            <a:r>
              <a:rPr lang="en" sz="1800" dirty="0" smtClean="0"/>
              <a:t>format:</a:t>
            </a:r>
          </a:p>
          <a:p>
            <a:endParaRPr lang="en" sz="1800" dirty="0"/>
          </a:p>
          <a:p>
            <a:endParaRPr lang="en" sz="1800" dirty="0" smtClean="0"/>
          </a:p>
          <a:p>
            <a:endParaRPr lang="en" sz="1800" dirty="0"/>
          </a:p>
          <a:p>
            <a:endParaRPr lang="en" sz="1800" dirty="0" smtClean="0"/>
          </a:p>
          <a:p>
            <a:endParaRPr lang="en" sz="1800" dirty="0"/>
          </a:p>
          <a:p>
            <a:r>
              <a:rPr lang="en-US" sz="1800" dirty="0" smtClean="0">
                <a:solidFill>
                  <a:srgbClr val="333333"/>
                </a:solidFill>
                <a:latin typeface="-apple-system"/>
              </a:rPr>
              <a:t>This gives a </a:t>
            </a:r>
            <a:r>
              <a:rPr lang="en-US" sz="1800" dirty="0">
                <a:solidFill>
                  <a:srgbClr val="333333"/>
                </a:solidFill>
                <a:latin typeface="-apple-system"/>
              </a:rPr>
              <a:t>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smtClean="0"/>
          </a:p>
          <a:p>
            <a:endParaRPr lang="en-US" sz="1800" dirty="0"/>
          </a:p>
        </p:txBody>
      </p:sp>
      <p:pic>
        <p:nvPicPr>
          <p:cNvPr id="3" name="Picture 2"/>
          <p:cNvPicPr>
            <a:picLocks noChangeAspect="1"/>
          </p:cNvPicPr>
          <p:nvPr/>
        </p:nvPicPr>
        <p:blipFill>
          <a:blip r:embed="rId3"/>
          <a:stretch>
            <a:fillRect/>
          </a:stretch>
        </p:blipFill>
        <p:spPr>
          <a:xfrm>
            <a:off x="2154272" y="4526021"/>
            <a:ext cx="4855197" cy="1874779"/>
          </a:xfrm>
          <a:prstGeom prst="rect">
            <a:avLst/>
          </a:prstGeom>
        </p:spPr>
      </p:pic>
    </p:spTree>
    <p:extLst>
      <p:ext uri="{BB962C8B-B14F-4D97-AF65-F5344CB8AC3E}">
        <p14:creationId xmlns:p14="http://schemas.microsoft.com/office/powerpoint/2010/main" val="358937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smtClean="0"/>
              <a:t>.beam file (torsional spring) – ib2d</a:t>
            </a:r>
            <a:endParaRPr lang="en-US" dirty="0"/>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a:t>
            </a:r>
            <a:r>
              <a:rPr lang="en-US" dirty="0" err="1" smtClean="0"/>
              <a:t>nonInv_beam</a:t>
            </a:r>
            <a:r>
              <a:rPr lang="en-US" dirty="0" smtClean="0"/>
              <a:t> file (beam equation) – ib2d</a:t>
            </a:r>
            <a:endParaRPr lang="en-US" dirty="0"/>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a:t>
            </a:r>
            <a:r>
              <a:rPr lang="en-US" dirty="0" smtClean="0"/>
              <a:t>springs) </a:t>
            </a:r>
            <a:r>
              <a:rPr lang="en-US" dirty="0"/>
              <a:t>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t>
            </a:r>
            <a:r>
              <a:rPr lang="en-US" dirty="0" smtClean="0"/>
              <a:t>as</a:t>
            </a:r>
          </a:p>
          <a:p>
            <a:endParaRPr lang="en-US" dirty="0" smtClean="0"/>
          </a:p>
          <a:p>
            <a:r>
              <a:rPr lang="en-US" dirty="0" smtClean="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dirty="0" smtClean="0"/>
              <a:t>∂</a:t>
            </a:r>
            <a:r>
              <a:rPr lang="en-US" baseline="30000" dirty="0" smtClean="0"/>
              <a:t>4</a:t>
            </a:r>
            <a:r>
              <a:rPr lang="en-US" dirty="0"/>
              <a:t>/</a:t>
            </a:r>
            <a:r>
              <a:rPr lang="en-US" dirty="0" smtClean="0"/>
              <a:t>∂</a:t>
            </a:r>
            <a:r>
              <a:rPr lang="en-US" dirty="0"/>
              <a:t>s</a:t>
            </a:r>
            <a:r>
              <a:rPr lang="en-US" baseline="30000" dirty="0"/>
              <a:t>4</a:t>
            </a:r>
            <a:r>
              <a:rPr lang="en-US" dirty="0"/>
              <a:t> (X(s, t) − </a:t>
            </a:r>
            <a:r>
              <a:rPr lang="en-US" dirty="0" err="1"/>
              <a:t>X</a:t>
            </a:r>
            <a:r>
              <a:rPr lang="en-US" baseline="-25000" dirty="0" err="1"/>
              <a:t>b</a:t>
            </a:r>
            <a:r>
              <a:rPr lang="en-US" dirty="0"/>
              <a:t>(s</a:t>
            </a:r>
            <a:r>
              <a:rPr lang="en-US" dirty="0" smtClean="0"/>
              <a:t>))</a:t>
            </a:r>
          </a:p>
          <a:p>
            <a:endParaRPr lang="en-US" dirty="0"/>
          </a:p>
          <a:p>
            <a:r>
              <a:rPr lang="en-US" dirty="0" smtClean="0"/>
              <a:t>where </a:t>
            </a:r>
            <a:r>
              <a:rPr lang="en-US" dirty="0"/>
              <a:t>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smtClean="0"/>
              <a:t>X</a:t>
            </a:r>
            <a:r>
              <a:rPr lang="en-US" baseline="-25000" dirty="0" err="1" smtClean="0"/>
              <a:t>b</a:t>
            </a:r>
            <a:r>
              <a:rPr lang="en-US" dirty="0" smtClean="0"/>
              <a:t>(s</a:t>
            </a:r>
            <a:r>
              <a:rPr lang="en-US" dirty="0"/>
              <a:t>) is the preferred configuration of the fiber model. </a:t>
            </a:r>
            <a:endParaRPr lang="en-US" dirty="0" smtClean="0"/>
          </a:p>
          <a:p>
            <a:endParaRPr lang="en-US" dirty="0"/>
          </a:p>
          <a:p>
            <a:r>
              <a:rPr lang="en-US" dirty="0" smtClean="0"/>
              <a:t>This </a:t>
            </a:r>
            <a:r>
              <a:rPr lang="en-US" dirty="0"/>
              <a:t>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a:t>
            </a:r>
            <a:r>
              <a:rPr lang="en" sz="18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smtClean="0"/>
              <a:t>Note that IBAMR beams are noninvariant beams.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15" y="2052093"/>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7974" y="1177817"/>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711853" y="381187"/>
            <a:ext cx="3956532" cy="430887"/>
          </a:xfrm>
          <a:prstGeom prst="rect">
            <a:avLst/>
          </a:prstGeom>
        </p:spPr>
        <p:txBody>
          <a:bodyPr wrap="none">
            <a:spAutoFit/>
          </a:bodyPr>
          <a:lstStyle/>
          <a:p>
            <a:pPr lvl="0">
              <a:buClr>
                <a:schemeClr val="dk1"/>
              </a:buClr>
            </a:pPr>
            <a:r>
              <a:rPr lang="en-US" sz="2200" b="1" dirty="0"/>
              <a:t>Mass point file </a:t>
            </a:r>
            <a:r>
              <a:rPr lang="en-US" sz="2200" b="1" dirty="0" smtClean="0"/>
              <a:t>format (ib2d)</a:t>
            </a:r>
            <a:endParaRPr lang="en-US" sz="22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359929" y="3871706"/>
            <a:ext cx="6464491" cy="1835758"/>
          </a:xfrm>
          <a:prstGeom prst="rect">
            <a:avLst/>
          </a:prstGeom>
        </p:spPr>
      </p:pic>
    </p:spTree>
    <p:extLst>
      <p:ext uri="{BB962C8B-B14F-4D97-AF65-F5344CB8AC3E}">
        <p14:creationId xmlns:p14="http://schemas.microsoft.com/office/powerpoint/2010/main" val="8858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a:t>
            </a:r>
            <a:r>
              <a:rPr lang="en" sz="16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smtClean="0"/>
              <a:t>Input2d – ib2d</a:t>
            </a:r>
            <a:endParaRPr lang="en-US" dirty="0"/>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Input2d IBAMR</a:t>
            </a:r>
            <a:endParaRPr lang="en-US" dirty="0"/>
          </a:p>
        </p:txBody>
      </p:sp>
      <p:sp>
        <p:nvSpPr>
          <p:cNvPr id="3" name="Text Placeholder 2"/>
          <p:cNvSpPr>
            <a:spLocks noGrp="1"/>
          </p:cNvSpPr>
          <p:nvPr>
            <p:ph type="body" idx="1"/>
          </p:nvPr>
        </p:nvSpPr>
        <p:spPr/>
        <p:txBody>
          <a:bodyPr/>
          <a:lstStyle/>
          <a:p>
            <a:r>
              <a:rPr lang="en-US" dirty="0" smtClean="0"/>
              <a:t>There are more options in the IBAMR input2d/input3d files, and we will discuss these more in the future.</a:t>
            </a:r>
          </a:p>
          <a:p>
            <a:r>
              <a:rPr lang="en-US" dirty="0" smtClean="0"/>
              <a:t>The main features that are relevant to our initial examples will be outlined here.</a:t>
            </a:r>
            <a:endParaRPr lang="en-US" dirty="0"/>
          </a:p>
        </p:txBody>
      </p:sp>
    </p:spTree>
    <p:extLst>
      <p:ext uri="{BB962C8B-B14F-4D97-AF65-F5344CB8AC3E}">
        <p14:creationId xmlns:p14="http://schemas.microsoft.com/office/powerpoint/2010/main" val="2796264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a:xfrm>
            <a:off x="457200" y="1617784"/>
            <a:ext cx="8229600" cy="4526100"/>
          </a:xfrm>
        </p:spPr>
        <p:txBody>
          <a:bodyPr/>
          <a:lstStyle/>
          <a:p>
            <a:r>
              <a:rPr lang="en-US" dirty="0" smtClean="0"/>
              <a:t>Analogous examples for ib2d and IBAMR are available on </a:t>
            </a:r>
            <a:r>
              <a:rPr lang="en-US" dirty="0" err="1" smtClean="0"/>
              <a:t>github</a:t>
            </a:r>
            <a:r>
              <a:rPr lang="en-US" dirty="0" smtClean="0"/>
              <a:t>:</a:t>
            </a:r>
          </a:p>
          <a:p>
            <a:pPr lvl="1"/>
            <a:r>
              <a:rPr lang="en-US" dirty="0" smtClean="0"/>
              <a:t>2-IBAMR-Example_2Drubber_band</a:t>
            </a:r>
          </a:p>
          <a:p>
            <a:pPr lvl="1"/>
            <a:r>
              <a:rPr lang="en-US" dirty="0" smtClean="0"/>
              <a:t>2-IB2d-Example_2Drubber_band</a:t>
            </a:r>
          </a:p>
          <a:p>
            <a:r>
              <a:rPr lang="en-US" dirty="0" smtClean="0"/>
              <a:t>The MATLAB code creates the .vertex and .spring files for a rubber band that resists stretching. This can be used to create .vertex and .spring files for both ib2d and IBAMR.</a:t>
            </a:r>
          </a:p>
          <a:p>
            <a:endParaRPr lang="en-US" dirty="0" smtClean="0"/>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a:t>
            </a:r>
            <a:r>
              <a:rPr lang="en" dirty="0" smtClean="0"/>
              <a:t>	% </a:t>
            </a:r>
            <a:r>
              <a:rPr lang="en" dirty="0"/>
              <a:t>rubber band length (m)</a:t>
            </a:r>
            <a:endParaRPr dirty="0"/>
          </a:p>
          <a:p>
            <a:pPr marL="0" lvl="0" indent="0" algn="l" rtl="0">
              <a:spcBef>
                <a:spcPts val="0"/>
              </a:spcBef>
              <a:spcAft>
                <a:spcPts val="0"/>
              </a:spcAft>
              <a:buNone/>
            </a:pPr>
            <a:r>
              <a:rPr lang="en" dirty="0"/>
              <a:t>npts = ceil(2*(band_length/L)*N);   </a:t>
            </a:r>
            <a:r>
              <a:rPr lang="en" dirty="0" smtClean="0"/>
              <a:t>		% </a:t>
            </a:r>
            <a:r>
              <a:rPr lang="en" dirty="0"/>
              <a:t>number of points along the rubber band</a:t>
            </a:r>
            <a:endParaRPr dirty="0"/>
          </a:p>
          <a:p>
            <a:pPr marL="0" lvl="0" indent="0" algn="l" rtl="0">
              <a:spcBef>
                <a:spcPts val="0"/>
              </a:spcBef>
              <a:spcAft>
                <a:spcPts val="0"/>
              </a:spcAft>
              <a:buNone/>
            </a:pPr>
            <a:r>
              <a:rPr lang="en" dirty="0"/>
              <a:t>ds = band_length/(npts);            	</a:t>
            </a:r>
            <a:r>
              <a:rPr lang="en" dirty="0" smtClean="0"/>
              <a:t>	% </a:t>
            </a:r>
            <a:r>
              <a:rPr lang="en" dirty="0"/>
              <a:t>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a:t>
            </a:r>
            <a:r>
              <a:rPr lang="en" dirty="0" smtClean="0"/>
              <a:t>	% </a:t>
            </a:r>
            <a:r>
              <a:rPr lang="en" dirty="0"/>
              <a:t>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a:t>
            </a:r>
            <a:r>
              <a:rPr lang="en" dirty="0" smtClean="0"/>
              <a:t>	% </a:t>
            </a:r>
            <a:r>
              <a:rPr lang="en" dirty="0"/>
              <a:t>spring constant (Newton)</a:t>
            </a:r>
            <a:endParaRPr dirty="0"/>
          </a:p>
          <a:p>
            <a:pPr marL="0" lvl="0" indent="0" algn="l" rtl="0">
              <a:spcBef>
                <a:spcPts val="0"/>
              </a:spcBef>
              <a:spcAft>
                <a:spcPts val="0"/>
              </a:spcAft>
              <a:buNone/>
            </a:pPr>
            <a:r>
              <a:rPr lang="en" dirty="0"/>
              <a:t>kappa_beam = 5.0e-3;                	</a:t>
            </a:r>
            <a:r>
              <a:rPr lang="en" dirty="0" smtClean="0"/>
              <a:t>	% </a:t>
            </a:r>
            <a:r>
              <a:rPr lang="en" dirty="0"/>
              <a:t>beam stiffness constant (Newton m^2)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a:t>
            </a:r>
            <a:r>
              <a:rPr lang="en" sz="1800" b="0" i="0" u="none" strike="noStrike" cap="none" dirty="0" smtClean="0">
                <a:solidFill>
                  <a:srgbClr val="000000"/>
                </a:solidFill>
                <a:latin typeface="Calibri"/>
                <a:ea typeface="Calibri"/>
                <a:cs typeface="Calibri"/>
                <a:sym typeface="Calibri"/>
              </a:rPr>
              <a:t>input2d and input3d (IBAMR only) </a:t>
            </a:r>
            <a:r>
              <a:rPr lang="en" sz="1800" b="0" i="0" u="none" strike="noStrike" cap="none" dirty="0">
                <a:solidFill>
                  <a:srgbClr val="000000"/>
                </a:solidFill>
                <a:latin typeface="Calibri"/>
                <a:ea typeface="Calibri"/>
                <a:cs typeface="Calibri"/>
                <a:sym typeface="Calibri"/>
              </a:rPr>
              <a:t>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a:t>
            </a:r>
            <a:r>
              <a:rPr lang="en" sz="1800" b="0" i="0" u="none" strike="noStrike" cap="none" dirty="0" smtClean="0">
                <a:solidFill>
                  <a:srgbClr val="000000"/>
                </a:solidFill>
                <a:latin typeface="Calibri"/>
                <a:ea typeface="Calibri"/>
                <a:cs typeface="Calibri"/>
                <a:sym typeface="Calibri"/>
              </a:rPr>
              <a:t>springs </a:t>
            </a:r>
            <a:r>
              <a:rPr lang="en" sz="1800" b="0" i="0" u="none" strike="noStrike" cap="none" dirty="0">
                <a:solidFill>
                  <a:srgbClr val="000000"/>
                </a:solidFill>
                <a:latin typeface="Calibri"/>
                <a:ea typeface="Calibri"/>
                <a:cs typeface="Calibri"/>
                <a:sym typeface="Calibri"/>
              </a:rPr>
              <a:t>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smtClean="0">
                <a:solidFill>
                  <a:srgbClr val="FF0000"/>
                </a:solidFill>
              </a:rPr>
              <a:t>1:npts-1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err="1" smtClean="0">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smtClean="0">
                <a:solidFill>
                  <a:srgbClr val="FF0000"/>
                </a:solidFill>
              </a:rPr>
              <a:t>npts</a:t>
            </a:r>
            <a:r>
              <a:rPr lang="en-US" dirty="0" smtClean="0">
                <a:solidFill>
                  <a:srgbClr val="FF0000"/>
                </a:solidFill>
              </a:rPr>
              <a:t>, 1</a:t>
            </a:r>
            <a:r>
              <a:rPr lang="en-US" dirty="0" smtClean="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smtClean="0">
                <a:solidFill>
                  <a:srgbClr val="FF0000"/>
                </a:solidFill>
              </a:rPr>
              <a:t>npts-1</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smtClean="0">
                <a:solidFill>
                  <a:srgbClr val="FF0000"/>
                </a:solidFill>
              </a:rPr>
              <a:t>1 </a:t>
            </a:r>
            <a:r>
              <a:rPr lang="en" dirty="0">
                <a:solidFill>
                  <a:srgbClr val="FF0000"/>
                </a:solidFill>
              </a:rPr>
              <a:t>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a:t>
            </a:r>
            <a:r>
              <a:rPr lang="en" dirty="0" smtClean="0"/>
              <a:t>9.7564989241919039e-04</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HW </a:t>
            </a:r>
            <a:r>
              <a:rPr lang="en" dirty="0"/>
              <a:t>-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lang="en" sz="1800" b="0" i="0" u="none" strike="noStrike" cap="none" dirty="0" smtClean="0">
              <a:solidFill>
                <a:srgbClr val="000000"/>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smtClean="0">
                <a:solidFill>
                  <a:srgbClr val="000000"/>
                </a:solidFill>
                <a:latin typeface="Calibri"/>
                <a:ea typeface="Calibri"/>
                <a:cs typeface="Calibri"/>
                <a:sym typeface="Calibri"/>
              </a:rPr>
              <a:t>A </a:t>
            </a:r>
            <a:r>
              <a:rPr lang="en" sz="1800" b="0" i="0" u="none" strike="noStrike" cap="none" dirty="0">
                <a:solidFill>
                  <a:srgbClr val="000000"/>
                </a:solidFill>
                <a:latin typeface="Calibri"/>
                <a:ea typeface="Calibri"/>
                <a:cs typeface="Calibri"/>
                <a:sym typeface="Calibri"/>
              </a:rPr>
              <a:t>".mass" file is used to specify any additional mass associated with the IB points. </a:t>
            </a:r>
            <a:r>
              <a:rPr lang="en" sz="1800" b="0" i="0" u="none" strike="noStrike" cap="none" dirty="0" smtClean="0">
                <a:solidFill>
                  <a:srgbClr val="000000"/>
                </a:solidFill>
                <a:latin typeface="Calibri"/>
                <a:ea typeface="Calibri"/>
                <a:cs typeface="Calibri"/>
                <a:sym typeface="Calibri"/>
              </a:rPr>
              <a:t>In IBAMR for </a:t>
            </a:r>
            <a:r>
              <a:rPr lang="en" sz="1800" b="0" i="0" u="none" strike="noStrike" cap="none" dirty="0">
                <a:solidFill>
                  <a:srgbClr val="000000"/>
                </a:solidFill>
                <a:latin typeface="Calibri"/>
                <a:ea typeface="Calibri"/>
                <a:cs typeface="Calibri"/>
                <a:sym typeface="Calibri"/>
              </a:rPr>
              <a:t>such files to have any effect, it is necessary that the IB solver be run in "penalty-IB" mode. </a:t>
            </a:r>
            <a:endParaRPr lang="en" sz="1800" b="0" i="0" u="none" strike="noStrike" cap="none" dirty="0" smtClean="0">
              <a:solidFill>
                <a:srgbClr val="000000"/>
              </a:solidFill>
              <a:latin typeface="Calibri"/>
              <a:ea typeface="Calibri"/>
              <a:cs typeface="Calibri"/>
              <a:sym typeface="Calibri"/>
            </a:endParaRPr>
          </a:p>
          <a:p>
            <a:pPr marL="457200" indent="-317500">
              <a:buSzPts val="1400"/>
              <a:buFont typeface="Arial"/>
              <a:buChar char="●"/>
            </a:pPr>
            <a:r>
              <a:rPr lang="en-US" sz="1800" dirty="0" smtClean="0">
                <a:latin typeface="Calibri"/>
                <a:ea typeface="Calibri"/>
                <a:cs typeface="Calibri"/>
                <a:sym typeface="Calibri"/>
              </a:rPr>
              <a:t>A </a:t>
            </a:r>
            <a:r>
              <a:rPr lang="en-US" sz="1800" dirty="0">
                <a:latin typeface="Calibri"/>
                <a:ea typeface="Calibri"/>
                <a:cs typeface="Calibri"/>
                <a:sym typeface="Calibri"/>
              </a:rPr>
              <a:t>".anchor" </a:t>
            </a:r>
            <a:r>
              <a:rPr lang="en-US" sz="1800" dirty="0" smtClean="0">
                <a:latin typeface="Calibri"/>
                <a:ea typeface="Calibri"/>
                <a:cs typeface="Calibri"/>
                <a:sym typeface="Calibri"/>
              </a:rPr>
              <a:t>file (IBAMR only) </a:t>
            </a:r>
            <a:r>
              <a:rPr lang="en-US" sz="1800" dirty="0">
                <a:latin typeface="Calibri"/>
                <a:ea typeface="Calibri"/>
                <a:cs typeface="Calibri"/>
                <a:sym typeface="Calibri"/>
              </a:rPr>
              <a:t>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a:t>
            </a:r>
            <a:r>
              <a:rPr lang="en" sz="1600" b="0" i="0" u="none" strike="noStrike" cap="none" dirty="0" smtClean="0">
                <a:solidFill>
                  <a:srgbClr val="000000"/>
                </a:solidFill>
                <a:latin typeface="Arial"/>
                <a:ea typeface="Arial"/>
                <a:cs typeface="Arial"/>
                <a:sym typeface="Arial"/>
              </a:rPr>
              <a:t>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IBAMR / ib2d differences</a:t>
            </a:r>
            <a:endParaRPr lang="en-US" dirty="0"/>
          </a:p>
        </p:txBody>
      </p:sp>
      <p:sp>
        <p:nvSpPr>
          <p:cNvPr id="3" name="Text Placeholder 2"/>
          <p:cNvSpPr>
            <a:spLocks noGrp="1"/>
          </p:cNvSpPr>
          <p:nvPr>
            <p:ph type="body" idx="1"/>
          </p:nvPr>
        </p:nvSpPr>
        <p:spPr/>
        <p:txBody>
          <a:bodyPr/>
          <a:lstStyle/>
          <a:p>
            <a:r>
              <a:rPr lang="en-US" dirty="0" smtClean="0"/>
              <a:t>In IBAMR, you can have multiple .vertex, .beam, etc. files for different boundaries.</a:t>
            </a:r>
          </a:p>
          <a:p>
            <a:r>
              <a:rPr lang="en-US" dirty="0" smtClean="0"/>
              <a:t>In ib2d, multiple boundaries are combined into one long list. </a:t>
            </a:r>
          </a:p>
          <a:p>
            <a:pPr lvl="1"/>
            <a:r>
              <a:rPr lang="en-US" dirty="0" smtClean="0"/>
              <a:t>This means that you have to keep track of where one boundary ends and the next starts.</a:t>
            </a:r>
          </a:p>
          <a:p>
            <a:pPr lvl="1"/>
            <a:r>
              <a:rPr lang="en-US" dirty="0" smtClean="0"/>
              <a:t>For example, assume you have two plates. Plate1 is defined by vertices 1-100 and Plate2 by vertices 101-200.</a:t>
            </a:r>
            <a:endParaRPr lang="en-US" dirty="0"/>
          </a:p>
        </p:txBody>
      </p:sp>
    </p:spTree>
    <p:extLst>
      <p:ext uri="{BB962C8B-B14F-4D97-AF65-F5344CB8AC3E}">
        <p14:creationId xmlns:p14="http://schemas.microsoft.com/office/powerpoint/2010/main" val="1980261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a:t>
            </a:r>
            <a:r>
              <a:rPr lang="en-US" sz="2400" b="1" dirty="0" smtClean="0">
                <a:solidFill>
                  <a:srgbClr val="000000"/>
                </a:solidFill>
                <a:latin typeface="Arial"/>
                <a:ea typeface="Arial"/>
                <a:cs typeface="Arial"/>
                <a:sym typeface="Arial"/>
              </a:rPr>
              <a:t>–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smtClean="0"/>
          </a:p>
          <a:p>
            <a:pPr marL="139700" indent="0">
              <a:buNone/>
            </a:pPr>
            <a:endParaRPr lang="en-US" sz="2200" dirty="0"/>
          </a:p>
          <a:p>
            <a:pPr marL="139700" indent="0">
              <a:buNone/>
            </a:pPr>
            <a:endParaRPr lang="en-US" sz="2200" dirty="0" smtClean="0"/>
          </a:p>
          <a:p>
            <a:pPr marL="139700" indent="0">
              <a:buNone/>
            </a:pPr>
            <a:endParaRPr lang="en-US" sz="2200" dirty="0"/>
          </a:p>
          <a:p>
            <a:pPr marL="139700" indent="0">
              <a:buNone/>
            </a:pPr>
            <a:r>
              <a:rPr lang="en-US" sz="2200" dirty="0" smtClean="0"/>
              <a:t>The user provides a </a:t>
            </a:r>
            <a:r>
              <a:rPr lang="en-US" sz="2200" dirty="0"/>
              <a:t>list of all target point indices with their associated target point </a:t>
            </a:r>
            <a:r>
              <a:rPr lang="en-US" sz="2200" dirty="0" smtClean="0"/>
              <a:t>stiffness.</a:t>
            </a:r>
            <a:endParaRPr lang="en-US" sz="2200" dirty="0"/>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a:t>
            </a:r>
            <a:r>
              <a:rPr lang="en" sz="1600" b="1" i="0" u="none" strike="noStrike" cap="none" dirty="0" smtClean="0">
                <a:solidFill>
                  <a:srgbClr val="000000"/>
                </a:solidFill>
                <a:latin typeface="Arial"/>
                <a:ea typeface="Arial"/>
                <a:cs typeface="Arial"/>
                <a:sym typeface="Arial"/>
              </a:rPr>
              <a:t>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292243"/>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a:t>
            </a:r>
            <a:r>
              <a:rPr lang="en" sz="1800" b="1" i="0" u="none" strike="noStrike" cap="none" dirty="0" smtClean="0">
                <a:solidFill>
                  <a:srgbClr val="000000"/>
                </a:solidFill>
                <a:latin typeface="Arial"/>
                <a:ea typeface="Arial"/>
                <a:cs typeface="Arial"/>
                <a:sym typeface="Arial"/>
              </a:rPr>
              <a:t>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a:t>
            </a:r>
            <a:r>
              <a:rPr lang="en" sz="1800" b="0" i="0" u="none" strike="noStrike" cap="none" dirty="0" smtClean="0">
                <a:solidFill>
                  <a:srgbClr val="000000"/>
                </a:solidFill>
                <a:latin typeface="Arial"/>
                <a:ea typeface="Arial"/>
                <a:cs typeface="Arial"/>
                <a:sym typeface="Arial"/>
              </a:rPr>
              <a:t>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sym typeface="Arial"/>
              </a:rPr>
              <a:t>Note:</a:t>
            </a:r>
            <a:endParaRPr sz="1600" b="0" i="0" u="none" strike="noStrike" cap="none" dirty="0">
              <a:solidFill>
                <a:schemeClr val="dk1"/>
              </a:solidFill>
              <a:latin typeface="Calibri"/>
              <a:ea typeface="Calibri"/>
              <a:cs typeface="Calibri"/>
              <a:sym typeface="Calibri"/>
            </a:endParaRPr>
          </a:p>
          <a:p>
            <a:pPr lvl="1">
              <a:buClr>
                <a:schemeClr val="dk1"/>
              </a:buClr>
            </a:pPr>
            <a:r>
              <a:rPr lang="en-US" sz="1600" dirty="0"/>
              <a:t>A list of the master and slave nodes for each linear spring along with their associated spring stiffness, resting-length, and degree of non-linearity. Note that if using only </a:t>
            </a:r>
            <a:r>
              <a:rPr lang="en-US" sz="1600" dirty="0" err="1"/>
              <a:t>Hookean</a:t>
            </a:r>
            <a:r>
              <a:rPr lang="en-US" sz="1600" dirty="0"/>
              <a:t> springs, the degree of non-linearity can be omitted and </a:t>
            </a:r>
            <a:r>
              <a:rPr lang="en-US" sz="1600" i="1" dirty="0"/>
              <a:t>IB2d</a:t>
            </a:r>
            <a:r>
              <a:rPr lang="en-US" sz="1600" dirty="0"/>
              <a:t> will automatically assume linear springs. </a:t>
            </a:r>
            <a:endParaRPr lang="en-US" sz="1600" dirty="0" smtClean="0"/>
          </a:p>
          <a:p>
            <a:pPr lvl="1">
              <a:buClr>
                <a:schemeClr val="dk1"/>
              </a:buClr>
            </a:pPr>
            <a:endParaRPr lang="en" sz="1600" b="0" i="0" u="none" strike="noStrike" cap="none" dirty="0" smtClean="0">
              <a:solidFill>
                <a:srgbClr val="000000"/>
              </a:solidFill>
              <a:sym typeface="Arial"/>
            </a:endParaRPr>
          </a:p>
          <a:p>
            <a:pPr marL="0" marR="0" lvl="1" indent="0" algn="l" rtl="0">
              <a:spcBef>
                <a:spcPts val="0"/>
              </a:spcBef>
              <a:spcAft>
                <a:spcPts val="0"/>
              </a:spcAft>
              <a:buClr>
                <a:schemeClr val="dk1"/>
              </a:buClr>
              <a:buFont typeface="Arial"/>
              <a:buNone/>
            </a:pPr>
            <a:r>
              <a:rPr lang="en" sz="1600" b="0" i="0" u="none" strike="noStrike" cap="none" dirty="0" smtClean="0">
                <a:solidFill>
                  <a:srgbClr val="000000"/>
                </a:solidFill>
                <a:sym typeface="Arial"/>
              </a:rPr>
              <a:t>There </a:t>
            </a:r>
            <a:r>
              <a:rPr lang="en" sz="1600" b="0" i="0" u="none" strike="noStrike" cap="none" dirty="0">
                <a:solidFill>
                  <a:srgbClr val="000000"/>
                </a:solidFill>
                <a:sym typeface="Arial"/>
              </a:rPr>
              <a:t>is no restriction on the number of springs that may be associated with any particular node of the Lagrangian mesh.</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054593"/>
            <a:ext cx="7598310" cy="7700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839392" y="5144757"/>
            <a:ext cx="2868072" cy="16082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smtClean="0"/>
          </a:p>
          <a:p>
            <a:pPr lvl="1">
              <a:buClr>
                <a:schemeClr val="dk1"/>
              </a:buClr>
            </a:pPr>
            <a:r>
              <a:rPr lang="en-US" sz="1800" dirty="0" smtClean="0"/>
              <a:t>The </a:t>
            </a:r>
            <a:r>
              <a:rPr lang="en-US" sz="1800" dirty="0"/>
              <a:t>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a:t>
            </a:r>
            <a:r>
              <a:rPr lang="en-US" sz="1800" b="1" dirty="0" smtClean="0"/>
              <a:t>(IBAMR)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TotalTime>
  <Words>2322</Words>
  <Application>Microsoft Office PowerPoint</Application>
  <PresentationFormat>On-screen Show (4:3)</PresentationFormat>
  <Paragraphs>281</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-apple-system</vt:lpstr>
      <vt:lpstr>Arial</vt:lpstr>
      <vt:lpstr>Calibri</vt:lpstr>
      <vt:lpstr>Courier New</vt:lpstr>
      <vt:lpstr>Times New Roman</vt:lpstr>
      <vt:lpstr>Simple Light</vt:lpstr>
      <vt:lpstr>Custom</vt:lpstr>
      <vt:lpstr>Custom</vt:lpstr>
      <vt:lpstr>2 – IB2d and IBAMR associated Files (.vertex, .spring, etc)</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.nonInv_beam file (beam equation) – ib2d</vt:lpstr>
      <vt:lpstr>PowerPoint Presentation</vt:lpstr>
      <vt:lpstr>PowerPoint Presentation</vt:lpstr>
      <vt:lpstr>PowerPoint Presentation</vt:lpstr>
      <vt:lpstr>Input2d – ib2d</vt:lpstr>
      <vt:lpstr>Input2d IBAMR</vt:lpstr>
      <vt:lpstr>Rubber band example</vt:lpstr>
      <vt:lpstr>generate_mesh2d.m</vt:lpstr>
      <vt:lpstr>Generate_mesh2d.m .vertex</vt:lpstr>
      <vt:lpstr>rubber_band_512.vertex</vt:lpstr>
      <vt:lpstr>Generate_mesh2d.m .spring (ib2d)</vt:lpstr>
      <vt:lpstr>Generate_mesh2d.m .spring (IBAMR)</vt:lpstr>
      <vt:lpstr>rubber_band_512.spring –ib2d</vt:lpstr>
      <vt:lpstr>rubber_band_512.spring -IBAMR</vt:lpstr>
      <vt:lpstr>HW - Your own rubber band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Ann</cp:lastModifiedBy>
  <cp:revision>18</cp:revision>
  <dcterms:modified xsi:type="dcterms:W3CDTF">2021-07-19T21:00:48Z</dcterms:modified>
</cp:coreProperties>
</file>