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28"/>
  </p:notesMasterIdLst>
  <p:sldIdLst>
    <p:sldId id="256" r:id="rId4"/>
    <p:sldId id="27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3745d4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c63745d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593c5f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593c5f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7cda20_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7cda20_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7cda20_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7cda20_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c90017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bc90017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4bc900175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09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bc9001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bc9001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29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bc9001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bc9001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4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bc9001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bc9001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0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bc9001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bc90017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451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bc9001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bc90017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333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bc90017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bc90017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3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3745d4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63745d4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bc90017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bc90017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84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bc90017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bc90017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94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bc90017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bc90017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33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bc90017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bc90017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6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3745d4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c63745d4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3745d4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63745d4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3745d4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63745d4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3745d4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63745d4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3745d4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c63745d4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5948e3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65948e3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7cda2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7cda2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40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Tutorial -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Spatially and Time-Dependent Boundary Conditions</a:t>
            </a:r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body" idx="1"/>
          </p:nvPr>
        </p:nvSpPr>
        <p:spPr>
          <a:xfrm>
            <a:off x="457200" y="17068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Look at </a:t>
            </a:r>
            <a:r>
              <a:rPr lang="en-US" dirty="0"/>
              <a:t>4-Example_2DPulsatileChannelFlow</a:t>
            </a:r>
            <a:endParaRPr lang="en" dirty="0"/>
          </a:p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IBAMR is capable of time-dependent and spatially dependent boundary conditions.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‘input2d’: under VelocityBcCoefs_0(or 1) { //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In any of the coefficients, you can use the variable ‘t’ for any time-dependence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can use X_0, X_1, or X_2 for x,y or z respectively.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can use inline “if-statements” for specifying boundary conditions like “if x is less than 5, then u = 2, else u = 0”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in-line if-statements:</a:t>
            </a:r>
            <a:endParaRPr/>
          </a:p>
        </p:txBody>
      </p:sp>
      <p:sp>
        <p:nvSpPr>
          <p:cNvPr id="171" name="Google Shape;171;p41"/>
          <p:cNvSpPr txBox="1">
            <a:spLocks noGrp="1"/>
          </p:cNvSpPr>
          <p:nvPr>
            <p:ph type="body" idx="1"/>
          </p:nvPr>
        </p:nvSpPr>
        <p:spPr>
          <a:xfrm>
            <a:off x="0" y="1275050"/>
            <a:ext cx="8996100" cy="6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Notation:  if( logical statement, a, b)</a:t>
            </a:r>
            <a:endParaRPr dirty="0"/>
          </a:p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	-if logical statement is true, do ‘a’</a:t>
            </a:r>
            <a:endParaRPr sz="26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	-if logical statement is false, do ‘b’</a:t>
            </a:r>
            <a:endParaRPr sz="26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Note: Can used nested in-line if-statements as well, e.g., </a:t>
            </a:r>
            <a:endParaRPr dirty="0"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if (logical statement-1, a, if( logical-statement-2, b, c) )</a:t>
            </a:r>
            <a:endParaRPr sz="2600" dirty="0"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 [if logical-statement-1 is true, do ‘a’, else if logical-statement-2 is true, do ‘b’, else do ‘c’.]</a:t>
            </a:r>
            <a:endParaRPr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pic>
        <p:nvPicPr>
          <p:cNvPr id="177" name="Google Shape;1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25" y="3274025"/>
            <a:ext cx="6806574" cy="35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2"/>
          <p:cNvSpPr txBox="1">
            <a:spLocks noGrp="1"/>
          </p:cNvSpPr>
          <p:nvPr>
            <p:ph type="body" idx="1"/>
          </p:nvPr>
        </p:nvSpPr>
        <p:spPr>
          <a:xfrm>
            <a:off x="457200" y="1173800"/>
            <a:ext cx="8229600" cy="5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example explores spatially and time-dependent boundary conditions for pulsatile flow through a channel.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want to specify the boundary conditions as follows: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1"/>
          </p:nvPr>
        </p:nvSpPr>
        <p:spPr>
          <a:xfrm>
            <a:off x="457200" y="1200450"/>
            <a:ext cx="8229600" cy="5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800" dirty="0"/>
              <a:t>This is done by setting the appropriate x-component boundary condition on the right and left wall inside the ‘input2d’ file.</a:t>
            </a:r>
          </a:p>
          <a:p>
            <a:pPr lvl="0"/>
            <a:r>
              <a:rPr lang="en" sz="2800" dirty="0"/>
              <a:t>Look on github Examples under </a:t>
            </a:r>
            <a:r>
              <a:rPr lang="en-US" sz="2800" dirty="0"/>
              <a:t>4-Example_2DPulsatileChannelFlow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5" name="Google Shape;1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3955485"/>
            <a:ext cx="8979300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/>
              <a:t>Part II: Changing the size of the domain, making it rectangular, etc.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37767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Glycocalyx example</a:t>
            </a: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Look at 4-Example_3DGlycocalyx on </a:t>
            </a:r>
            <a:r>
              <a:rPr lang="en-US" sz="2400" dirty="0" err="1"/>
              <a:t>Github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  <a:buFont typeface="Calibri"/>
              <a:buChar char="●"/>
            </a:pPr>
            <a:r>
              <a:rPr lang="en-US" sz="1400" dirty="0">
                <a:effectLst/>
                <a:latin typeface="Helvetica" pitchFamily="2" charset="0"/>
              </a:rPr>
              <a:t>https://</a:t>
            </a:r>
            <a:r>
              <a:rPr lang="en-US" sz="1400" dirty="0" err="1">
                <a:effectLst/>
                <a:latin typeface="Helvetica" pitchFamily="2" charset="0"/>
              </a:rPr>
              <a:t>github.com</a:t>
            </a:r>
            <a:r>
              <a:rPr lang="en-US" sz="1400" dirty="0">
                <a:effectLst/>
                <a:latin typeface="Helvetica" pitchFamily="2" charset="0"/>
              </a:rPr>
              <a:t>/fairyflies9/IBAMR-Tutorials/tree/master/Examples/UA-Examples/4-Example_3DGlycocalyx</a:t>
            </a: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We want to model a periodic array of (fixed) cylinders in shear flow.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Use periodic boundary conditions in two dimensions, no slip on the bottom, and prescribed velocity at the top.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cylinder will be placed in the middle of the domain, coming out of the floor.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6085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input3d</a:t>
            </a:r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385725" y="1600200"/>
            <a:ext cx="5301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Periodic boundary conditions in two dimensions, no slip on the bottom, and prescribed velocity at the top.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44"/>
          <p:cNvSpPr txBox="1"/>
          <p:nvPr/>
        </p:nvSpPr>
        <p:spPr>
          <a:xfrm>
            <a:off x="279625" y="1950600"/>
            <a:ext cx="30000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VelocityBcCoefs_0 {                       // boundary conditions for the x-component of the velocity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acoef_function_0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acoef_function_1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acoef_function_2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acoef_function_3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acoef_function_4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acoef_function_5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bcoef_function_0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bcoef_function_1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bcoef_function_2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bcoef_function_3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bcoef_function_4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bcoef_function_5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gcoef_function_0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gcoef_function_1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gcoef_function_2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gcoef_function_3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gcoef_function_4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gcoef_function_5 = "0.1*</a:t>
            </a:r>
            <a:r>
              <a:rPr lang="en-US" sz="1000" dirty="0" err="1"/>
              <a:t>tanh</a:t>
            </a:r>
            <a:r>
              <a:rPr lang="en-US" sz="1000" dirty="0"/>
              <a:t>(2*t)"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} //</a:t>
            </a:r>
            <a:endParaRPr sz="1000" dirty="0"/>
          </a:p>
        </p:txBody>
      </p:sp>
      <p:sp>
        <p:nvSpPr>
          <p:cNvPr id="226" name="Google Shape;226;p44"/>
          <p:cNvSpPr txBox="1"/>
          <p:nvPr/>
        </p:nvSpPr>
        <p:spPr>
          <a:xfrm>
            <a:off x="3385725" y="2858000"/>
            <a:ext cx="5301000" cy="3999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CartesianGeometry</a:t>
            </a:r>
            <a:r>
              <a:rPr lang="en-US" sz="1200" dirty="0"/>
              <a:t> {                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domain_boxes</a:t>
            </a:r>
            <a:r>
              <a:rPr lang="en-US" sz="1200" dirty="0"/>
              <a:t> = [ (0,0,0) , (N/8 - 1,N/8 - 1,N - 1) ]//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x_lo</a:t>
            </a:r>
            <a:r>
              <a:rPr lang="en-US" sz="1200" dirty="0"/>
              <a:t> = -L/16, -L/16, -L/2   // lower end of computational domain.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x_up</a:t>
            </a:r>
            <a:r>
              <a:rPr lang="en-US" sz="1200" dirty="0"/>
              <a:t> =  L/16,  L/16, L/2  // upper end of computational domain.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>
                <a:solidFill>
                  <a:srgbClr val="FF0000"/>
                </a:solidFill>
              </a:rPr>
              <a:t>periodic_dimension</a:t>
            </a:r>
            <a:r>
              <a:rPr lang="en-US" sz="1200" dirty="0">
                <a:solidFill>
                  <a:srgbClr val="FF0000"/>
                </a:solidFill>
              </a:rPr>
              <a:t> = 1, 1, 0  </a:t>
            </a:r>
            <a:r>
              <a:rPr lang="en-US" sz="1200" dirty="0"/>
              <a:t>             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} //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5349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boundaries</a:t>
            </a:r>
            <a:endParaRPr/>
          </a:p>
        </p:txBody>
      </p:sp>
      <p:sp>
        <p:nvSpPr>
          <p:cNvPr id="232" name="Google Shape;232;p45"/>
          <p:cNvSpPr txBox="1">
            <a:spLocks noGrp="1"/>
          </p:cNvSpPr>
          <p:nvPr>
            <p:ph type="body" idx="1"/>
          </p:nvPr>
        </p:nvSpPr>
        <p:spPr>
          <a:xfrm>
            <a:off x="457200" y="13970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cannot have a boundary right on the edge of the domain initially.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Move it off the edge of the domain by ds.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your code that generates the boundary mesh, do something like the following:</a:t>
            </a:r>
            <a:endParaRPr sz="2000"/>
          </a:p>
        </p:txBody>
      </p:sp>
      <p:sp>
        <p:nvSpPr>
          <p:cNvPr id="233" name="Google Shape;233;p45"/>
          <p:cNvSpPr txBox="1"/>
          <p:nvPr/>
        </p:nvSpPr>
        <p:spPr>
          <a:xfrm>
            <a:off x="629225" y="4137967"/>
            <a:ext cx="7580400" cy="22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offset = -0.5*L+dq;	                    % glyco base from bottom of domain (m)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q = 0:npts_height-1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s = 0:npts_circum-1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X(1) = 0.0 + glyco_radius*cos(s*2*pi/npts_circum);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X(2) = 0.0 + glyco_radius*sin(s*2*pi/npts_circum);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X(3) = offset + q*dq;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fprintf(vertex_fid, '%1.16e %1.16e %1.16e\n', X(1), X(2), X(3));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4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>
            <a:spLocks noGrp="1"/>
          </p:cNvSpPr>
          <p:nvPr>
            <p:ph type="title"/>
          </p:nvPr>
        </p:nvSpPr>
        <p:spPr>
          <a:xfrm>
            <a:off x="457200" y="6810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lengths of the domain different sizes- input3d</a:t>
            </a:r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body" idx="1"/>
          </p:nvPr>
        </p:nvSpPr>
        <p:spPr>
          <a:xfrm>
            <a:off x="457200" y="2104000"/>
            <a:ext cx="8229600" cy="44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These changes are made in the input file.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have to think through the refinement levels to make sure that this makes sense.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the example, the grid will have physical dimensions of ⅛ x ⅛ x 1 and a Cartesian grid that is 64 x 64 x 512.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my example, NFINEST will denote the number of nodes on the finest grid in the longest direction.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NFINEST = 512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 the other two directions, there are NFINEST/8 =  64 nodes.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91941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457200" y="714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One glycocalyx cylinder</a:t>
            </a:r>
            <a:endParaRPr sz="3200"/>
          </a:p>
        </p:txBody>
      </p:sp>
      <p:pic>
        <p:nvPicPr>
          <p:cNvPr id="245" name="Google Shape;245;p47" descr="Screen Shot 2014-05-14 at 12.08.5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00" y="1253233"/>
            <a:ext cx="4177850" cy="3974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8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1D6BE5-B41F-EF09-1CDE-60F430869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987" y="696433"/>
            <a:ext cx="6400800" cy="1752600"/>
          </a:xfrm>
        </p:spPr>
        <p:txBody>
          <a:bodyPr/>
          <a:lstStyle/>
          <a:p>
            <a:r>
              <a:rPr lang="en-US" dirty="0"/>
              <a:t>Updating UNC Examples to UA, for IBAMR examples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790C5-A9EC-C9B3-264D-E23C9ECDC03B}"/>
              </a:ext>
            </a:extLst>
          </p:cNvPr>
          <p:cNvSpPr txBox="1"/>
          <p:nvPr/>
        </p:nvSpPr>
        <p:spPr>
          <a:xfrm>
            <a:off x="829339" y="2324626"/>
            <a:ext cx="81232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 into the </a:t>
            </a:r>
            <a:r>
              <a:rPr lang="en-US" dirty="0" err="1"/>
              <a:t>makefile</a:t>
            </a:r>
            <a:r>
              <a:rPr lang="en-US" dirty="0"/>
              <a:t>, and change the IBAMR directories to the following:</a:t>
            </a:r>
          </a:p>
          <a:p>
            <a:endParaRPr lang="en-US" dirty="0"/>
          </a:p>
          <a:p>
            <a:r>
              <a:rPr lang="en-US" dirty="0"/>
              <a:t>IBAMR_SRC_DIR = /groups/lauram9/ib10/</a:t>
            </a:r>
            <a:r>
              <a:rPr lang="en-US" dirty="0" err="1"/>
              <a:t>ibamr</a:t>
            </a:r>
            <a:r>
              <a:rPr lang="en-US" dirty="0"/>
              <a:t>/IBAMR </a:t>
            </a:r>
          </a:p>
          <a:p>
            <a:r>
              <a:rPr lang="en-US" dirty="0"/>
              <a:t>IBAMR_BUILD_DIR = /groups/lauram9/ib10/</a:t>
            </a:r>
            <a:r>
              <a:rPr lang="en-US" dirty="0" err="1"/>
              <a:t>ibamr</a:t>
            </a:r>
            <a:r>
              <a:rPr lang="en-US" dirty="0"/>
              <a:t>/</a:t>
            </a:r>
            <a:r>
              <a:rPr lang="en-US" dirty="0" err="1"/>
              <a:t>ibamr</a:t>
            </a:r>
            <a:r>
              <a:rPr lang="en-US" dirty="0"/>
              <a:t>-</a:t>
            </a:r>
            <a:r>
              <a:rPr lang="en-US" dirty="0" err="1"/>
              <a:t>objs</a:t>
            </a:r>
            <a:r>
              <a:rPr lang="en-US" dirty="0"/>
              <a:t>-opt</a:t>
            </a:r>
          </a:p>
          <a:p>
            <a:endParaRPr lang="en-US" dirty="0"/>
          </a:p>
          <a:p>
            <a:r>
              <a:rPr lang="en-US" dirty="0"/>
              <a:t>**Also need to update </a:t>
            </a:r>
            <a:r>
              <a:rPr lang="en-US" dirty="0" err="1"/>
              <a:t>script.sh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69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>
            <a:spLocks noGrp="1"/>
          </p:cNvSpPr>
          <p:nvPr>
            <p:ph type="title"/>
          </p:nvPr>
        </p:nvSpPr>
        <p:spPr>
          <a:xfrm>
            <a:off x="457200" y="494605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Levels of refinement and refinement ratio</a:t>
            </a:r>
            <a:endParaRPr sz="3200"/>
          </a:p>
        </p:txBody>
      </p:sp>
      <p:sp>
        <p:nvSpPr>
          <p:cNvPr id="251" name="Google Shape;251;p48"/>
          <p:cNvSpPr txBox="1">
            <a:spLocks noGrp="1"/>
          </p:cNvSpPr>
          <p:nvPr>
            <p:ph type="body" idx="1"/>
          </p:nvPr>
        </p:nvSpPr>
        <p:spPr>
          <a:xfrm>
            <a:off x="457200" y="1621033"/>
            <a:ext cx="8229600" cy="4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 want to have three levels of refinement since the grid is so small in 2 directions.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refinement ratio will be kept as 4, so that the ratio in the number of nodes on the current level and the next coarser level is 4:1.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input3d:</a:t>
            </a:r>
            <a:endParaRPr sz="2400"/>
          </a:p>
        </p:txBody>
      </p:sp>
      <p:sp>
        <p:nvSpPr>
          <p:cNvPr id="252" name="Google Shape;252;p48"/>
          <p:cNvSpPr txBox="1"/>
          <p:nvPr/>
        </p:nvSpPr>
        <p:spPr>
          <a:xfrm>
            <a:off x="916500" y="2971561"/>
            <a:ext cx="77703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MAX_LEVELS = 3                            // maximum number of levels in locally refined grid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REF_RATIO  = 4                            // refinement ratio between levels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54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Coarsest grid</a:t>
            </a:r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finest level in the longest direction has 512 nodes.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There are 3 levels with a 4:1 ratio of refinement each.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means the coarsest level in the longest direction has N = 512*(¼)^(3-1) = 32 nodes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coarsest level in the shorter directions have N/8 = 4 nodes.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/>
              <a:t>In input3D:</a:t>
            </a:r>
            <a:endParaRPr sz="2000"/>
          </a:p>
        </p:txBody>
      </p:sp>
      <p:sp>
        <p:nvSpPr>
          <p:cNvPr id="259" name="Google Shape;259;p49"/>
          <p:cNvSpPr txBox="1"/>
          <p:nvPr/>
        </p:nvSpPr>
        <p:spPr>
          <a:xfrm>
            <a:off x="348490" y="3071860"/>
            <a:ext cx="86490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 = 32                                     				// actual number of grid cells on coarsest grid in longest direction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NFINEST = (REF_RATIO^(MAX_LEVELS - 1))*N  	// effective number of grid cells on finest grid in the longest direction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3867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AMR - Cartesian Geometry</a:t>
            </a:r>
            <a:endParaRPr/>
          </a:p>
        </p:txBody>
      </p:sp>
      <p:sp>
        <p:nvSpPr>
          <p:cNvPr id="265" name="Google Shape;265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domain boxes should go from 0 to M-1, where M is the number of nodes on the coarsest grid in that direction.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upper and lower physical dimensions of the computational domain should also be declared here.</a:t>
            </a:r>
            <a:endParaRPr sz="2400"/>
          </a:p>
        </p:txBody>
      </p:sp>
      <p:sp>
        <p:nvSpPr>
          <p:cNvPr id="266" name="Google Shape;266;p50"/>
          <p:cNvSpPr txBox="1"/>
          <p:nvPr/>
        </p:nvSpPr>
        <p:spPr>
          <a:xfrm>
            <a:off x="841650" y="3644504"/>
            <a:ext cx="7460700" cy="26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CartesianGeometry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domain_boxes</a:t>
            </a:r>
            <a:r>
              <a:rPr lang="en-US" dirty="0"/>
              <a:t> = [ (0,0,0) , (N/8 - 1,N/8 - 1,N - 1) ]//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x_lo</a:t>
            </a:r>
            <a:r>
              <a:rPr lang="en-US" dirty="0"/>
              <a:t> = -L/16, -L/16, -L/2   // lower end of computational domain.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x_up</a:t>
            </a:r>
            <a:r>
              <a:rPr lang="en-US" dirty="0"/>
              <a:t> =  L/16,  L/16, L/2  // upper end of computational domain.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periodic_dimension</a:t>
            </a:r>
            <a:r>
              <a:rPr lang="en-US" dirty="0"/>
              <a:t> = 1, 1, 0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//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38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Patch sizes</a:t>
            </a:r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largest patch size should be a cube of the finest grid that fills the domain in the shortest direction(s).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smallest patch size should be a cube of the coarsest grid that fills the domain in the shortest directions.</a:t>
            </a:r>
            <a:endParaRPr sz="2400"/>
          </a:p>
        </p:txBody>
      </p:sp>
      <p:sp>
        <p:nvSpPr>
          <p:cNvPr id="273" name="Google Shape;273;p51"/>
          <p:cNvSpPr txBox="1"/>
          <p:nvPr/>
        </p:nvSpPr>
        <p:spPr>
          <a:xfrm>
            <a:off x="646176" y="3162433"/>
            <a:ext cx="83295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largest_patch_size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level_0 = NFINEST/8, NFINEST/8, NFINEST/8  // largest patch allowed in hierarchy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// NOTE: all finer levels will use same values as level_0...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smallest_patch_size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level_0 = 4, 4, 4              // smallest patch allowed in hierarchy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// NOTE: all finer levels will use same values as level_0...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                //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35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You need to make sure that each of the dimensions are such that they are evenly divisible by (refinement_ratio)^(number_levels-1).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Also make sure you don’t have a coarsest level of size 1 (or even 2) in any dimension.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You need to tell IBAMR how it will make the different levels of refinement. What are the bounds on the largest and smallest levels?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8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 are a weighted combination of Dirichlet boundary conditions and Neumann boundary conditions.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Ω is the domain on which the given equation is to be solved and ∂Ω denotes its boundary, the Robin boundary condition is: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non-zero constants</a:t>
            </a:r>
            <a:r>
              <a:rPr lang="en" sz="2600"/>
              <a:t> a and b 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given function</a:t>
            </a:r>
            <a:r>
              <a:rPr lang="en" sz="2600"/>
              <a:t> g defined on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∂Ω 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625" y="4162323"/>
            <a:ext cx="2543775" cy="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Robin bc’s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one dimension, if Ω = [0,1] , the Robin boundary condition becomes: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otice the change of sign in front of the term involving a derivative. This is because the normal at x=0 points in the negative direction, while at x=1 it points in the positive direction.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88" y="2738838"/>
            <a:ext cx="307825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cont’d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slip boundary conditions (Dirichlet):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a=1, b=0, g = 0 =&gt; u(0)=0, u(1) =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Neumann boundary conditions: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a=0, b=-1,1, g = 0 =&gt;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1231475" y="3937800"/>
            <a:ext cx="36576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-u'(0)=0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u'(1)=0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boundary numbering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457200" y="4267200"/>
            <a:ext cx="8229600" cy="23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in the input2D/3D files.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2D: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3D: add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=4,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43000"/>
            <a:ext cx="48482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/>
              <a:t>Choosing BC's in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input2d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457200" y="1417637"/>
            <a:ext cx="84582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would result in no slip (v=0) boundary conditions.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 that VelocityBcCoefs_0 would set the x-component of velocity. 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z-component would be 2.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VelocityBcCoefs_1 {         // boundary conditions for the y-component of the velocity   acoef_function_0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acoef_function_1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acoef_function_2 = "1.0"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acoef_function_3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bcoef_function_0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bcoef_function_1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bcoef_function_2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bcoef_function_3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gcoef_function_0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gcoef_function_1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gcoef_function_2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gcoef_function_3 = "0.0"}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size and periodic BC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input2d.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turns on periodic boundary conditions and overrides everything. Setting it equal to </a:t>
            </a:r>
            <a:r>
              <a:rPr lang="en" sz="2700"/>
              <a:t>1 means it’s on, and set to 0 is off.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8"/>
          <p:cNvSpPr txBox="1"/>
          <p:nvPr/>
        </p:nvSpPr>
        <p:spPr>
          <a:xfrm>
            <a:off x="457200" y="4203700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CartesianGeometry {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domain_boxes = [ (0,0) , (N - 1,N - 1) ]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= -0.5*L, -0.5*L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lower end of computational domain.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=  0.5*L,  0.5*L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upper end of computational domain.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= 1, 1}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52" y="4203700"/>
            <a:ext cx="323926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Tethered Beam in Flow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a beam that is tethered in its center is placed in flow.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flow is ramped from 0 to 0.1.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done by setting all boundary conditions equal U in the x-direction and 0 in the y-direction.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is a function of time so that the flow accelerates from rest.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>
              <a:buSzPts val="1700"/>
            </a:pPr>
            <a:r>
              <a:rPr lang="en" dirty="0"/>
              <a:t>Look on github under examples</a:t>
            </a:r>
          </a:p>
          <a:p>
            <a:pPr marL="914400" lvl="2" indent="0">
              <a:buSzPts val="1700"/>
            </a:pPr>
            <a:r>
              <a:rPr lang="en-US" dirty="0"/>
              <a:t>4-Example_2DTetheredBeam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2163</Words>
  <Application>Microsoft Macintosh PowerPoint</Application>
  <PresentationFormat>On-screen Show (4:3)</PresentationFormat>
  <Paragraphs>201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</vt:lpstr>
      <vt:lpstr>Simple Light</vt:lpstr>
      <vt:lpstr>Custom</vt:lpstr>
      <vt:lpstr>Custom</vt:lpstr>
      <vt:lpstr>IBAMR Tutorial - Boundary Conditions</vt:lpstr>
      <vt:lpstr>PowerPoint Presentation</vt:lpstr>
      <vt:lpstr>Robin boundary conditions</vt:lpstr>
      <vt:lpstr>Example: Robin bc’s</vt:lpstr>
      <vt:lpstr>Example cont’d</vt:lpstr>
      <vt:lpstr>IBAMR boundary numbering</vt:lpstr>
      <vt:lpstr>Choosing BC's in input2d</vt:lpstr>
      <vt:lpstr>Domain size and periodic BC</vt:lpstr>
      <vt:lpstr>Example: Tethered Beam in Flow</vt:lpstr>
      <vt:lpstr>Spatially and Time-Dependent Boundary Conditions</vt:lpstr>
      <vt:lpstr>Notes on in-line if-statements:</vt:lpstr>
      <vt:lpstr>Example: Pulsatile Channel Flow</vt:lpstr>
      <vt:lpstr>Example: Pulsatile Channel Flow</vt:lpstr>
      <vt:lpstr>PowerPoint Presentation</vt:lpstr>
      <vt:lpstr>Glycocalyx example</vt:lpstr>
      <vt:lpstr>In input3d</vt:lpstr>
      <vt:lpstr>Initializing boundaries</vt:lpstr>
      <vt:lpstr>Making the lengths of the domain different sizes- input3d</vt:lpstr>
      <vt:lpstr>One glycocalyx cylinder</vt:lpstr>
      <vt:lpstr>Levels of refinement and refinement ratio</vt:lpstr>
      <vt:lpstr>Coarsest grid</vt:lpstr>
      <vt:lpstr>AMR - Cartesian Geometry</vt:lpstr>
      <vt:lpstr>Patch sizes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IBAMR Tutorial - Boundary Conditions</dc:title>
  <cp:lastModifiedBy>Miller, Laura - (lauram9)</cp:lastModifiedBy>
  <cp:revision>8</cp:revision>
  <dcterms:modified xsi:type="dcterms:W3CDTF">2024-07-16T23:11:13Z</dcterms:modified>
</cp:coreProperties>
</file>