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84" y="3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de99b662d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de99b662d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ddba0e7f65_1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ddba0e7f65_1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dba0e7f65_1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2ddba0e7f65_1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ddba0e7f65_1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ddba0e7f65_1_3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dba0e7f65_1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2ddba0e7f65_1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dba0e7f65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2ddba0e7f65_1_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dba0e7f65_1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ddba0e7f65_1_3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ddba0e7f65_1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2ddba0e7f65_1_3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ddba0e7f65_1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ddba0e7f65_1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e99b662d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de99b662d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ddba0e7f6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ddba0e7f6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ddba0e7f65_1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2ddba0e7f65_1_3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de99b662d8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de99b662d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dba0e7f65_1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2ddba0e7f65_1_3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ddba0e7f65_1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2ddba0e7f65_1_3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ddba0e7f65_1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2ddba0e7f65_1_4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Reset the window back to the default window</a:t>
            </a:r>
            <a:endParaRPr/>
          </a:p>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ddba0e7f65_1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2ddba0e7f65_1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ddba0e7f65_1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2ddba0e7f65_1_4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ddba0e7f6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2ddba0e7f65_1_4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ddba0e7f65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ddba0e7f65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ddba0e7f65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2ddba0e7f65_1_1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e99b662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de99b662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ddba0e7f65_1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ddba0e7f65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de99b662d8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de99b662d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de99b662d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de99b662d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de99b662d8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de99b662d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de99b662d8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de99b662d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df0c721f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df0c721f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df0c721f5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df0c721f5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df0c721f5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df0c721f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df0c721f5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df0c721f5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de99b662d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de99b662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ddba0e7f65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ddba0e7f6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dba0e7f65_1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2ddba0e7f65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dba0e7f65_1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g2ddba0e7f65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ba0e7f65_1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2ddba0e7f65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de99b662d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de99b662d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noAutofit/>
          </a:bodyPr>
          <a:lstStyle>
            <a:lvl1pPr lvl="0" algn="ctr" rtl="0">
              <a:lnSpc>
                <a:spcPct val="9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1pPr>
            <a:lvl2pPr lvl="1"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2pPr>
            <a:lvl3pPr lvl="2"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3pPr>
            <a:lvl4pPr lvl="3"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4pPr>
            <a:lvl5pPr lvl="4"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5pPr>
            <a:lvl6pPr lvl="5"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6pPr>
            <a:lvl7pPr lvl="6"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7pPr>
            <a:lvl8pPr lvl="7"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8pPr>
            <a:lvl9pPr lvl="8"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68575" tIns="68575" rIns="68575" bIns="68575" anchor="t" anchorCtr="0">
            <a:noAutofit/>
          </a:bodyPr>
          <a:lstStyle>
            <a:lvl1pPr marL="457200" lvl="0" indent="-298450" algn="l" rtl="0">
              <a:lnSpc>
                <a:spcPct val="90000"/>
              </a:lnSpc>
              <a:spcBef>
                <a:spcPts val="500"/>
              </a:spcBef>
              <a:spcAft>
                <a:spcPts val="0"/>
              </a:spcAft>
              <a:buClr>
                <a:schemeClr val="dk1"/>
              </a:buClr>
              <a:buSzPts val="1100"/>
              <a:buFont typeface="Calibri"/>
              <a:buChar char="●"/>
              <a:defRPr sz="2400">
                <a:solidFill>
                  <a:schemeClr val="dk1"/>
                </a:solidFill>
                <a:latin typeface="Calibri"/>
                <a:ea typeface="Calibri"/>
                <a:cs typeface="Calibri"/>
                <a:sym typeface="Calibri"/>
              </a:defRPr>
            </a:lvl1pPr>
            <a:lvl2pPr marL="914400" lvl="1" indent="-298450" algn="l" rtl="0">
              <a:lnSpc>
                <a:spcPct val="90000"/>
              </a:lnSpc>
              <a:spcBef>
                <a:spcPts val="0"/>
              </a:spcBef>
              <a:spcAft>
                <a:spcPts val="0"/>
              </a:spcAft>
              <a:buClr>
                <a:schemeClr val="dk1"/>
              </a:buClr>
              <a:buSzPts val="1100"/>
              <a:buFont typeface="Calibri"/>
              <a:buChar char="●"/>
              <a:defRPr sz="2100">
                <a:solidFill>
                  <a:schemeClr val="dk1"/>
                </a:solidFill>
                <a:latin typeface="Calibri"/>
                <a:ea typeface="Calibri"/>
                <a:cs typeface="Calibri"/>
                <a:sym typeface="Calibri"/>
              </a:defRPr>
            </a:lvl2pPr>
            <a:lvl3pPr marL="1371600" lvl="2" indent="-298450" algn="l" rtl="0">
              <a:lnSpc>
                <a:spcPct val="90000"/>
              </a:lnSpc>
              <a:spcBef>
                <a:spcPts val="0"/>
              </a:spcBef>
              <a:spcAft>
                <a:spcPts val="0"/>
              </a:spcAft>
              <a:buClr>
                <a:schemeClr val="dk1"/>
              </a:buClr>
              <a:buSzPts val="1100"/>
              <a:buFont typeface="Calibri"/>
              <a:buChar char="●"/>
              <a:defRPr sz="1800">
                <a:solidFill>
                  <a:schemeClr val="dk1"/>
                </a:solidFill>
                <a:latin typeface="Calibri"/>
                <a:ea typeface="Calibri"/>
                <a:cs typeface="Calibri"/>
                <a:sym typeface="Calibri"/>
              </a:defRPr>
            </a:lvl3pPr>
            <a:lvl4pPr marL="1828800" lvl="3"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4pPr>
            <a:lvl5pPr marL="2286000" lvl="4"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5pPr>
            <a:lvl6pPr marL="2743200" lvl="5"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6pPr>
            <a:lvl7pPr marL="3200400" lvl="6"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7pPr>
            <a:lvl8pPr marL="3657600" lvl="7"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8pPr>
            <a:lvl9pPr marL="4114800" lvl="8"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4400">
                <a:solidFill>
                  <a:schemeClr val="dk1"/>
                </a:solidFill>
                <a:latin typeface="Calibri"/>
                <a:ea typeface="Calibri"/>
                <a:cs typeface="Calibri"/>
                <a:sym typeface="Calibri"/>
              </a:defRPr>
            </a:lvl1pPr>
            <a:lvl2pPr lvl="1" algn="ctr" rtl="0">
              <a:lnSpc>
                <a:spcPct val="100000"/>
              </a:lnSpc>
              <a:spcBef>
                <a:spcPts val="0"/>
              </a:spcBef>
              <a:spcAft>
                <a:spcPts val="0"/>
              </a:spcAft>
              <a:buSzPts val="1400"/>
              <a:buChar char="○"/>
              <a:defRPr sz="4400">
                <a:solidFill>
                  <a:schemeClr val="dk1"/>
                </a:solidFill>
                <a:latin typeface="Calibri"/>
                <a:ea typeface="Calibri"/>
                <a:cs typeface="Calibri"/>
                <a:sym typeface="Calibri"/>
              </a:defRPr>
            </a:lvl2pPr>
            <a:lvl3pPr lvl="2" algn="ctr" rtl="0">
              <a:lnSpc>
                <a:spcPct val="100000"/>
              </a:lnSpc>
              <a:spcBef>
                <a:spcPts val="0"/>
              </a:spcBef>
              <a:spcAft>
                <a:spcPts val="0"/>
              </a:spcAft>
              <a:buSzPts val="1400"/>
              <a:buChar char="■"/>
              <a:defRPr sz="4400">
                <a:solidFill>
                  <a:schemeClr val="dk1"/>
                </a:solidFill>
                <a:latin typeface="Calibri"/>
                <a:ea typeface="Calibri"/>
                <a:cs typeface="Calibri"/>
                <a:sym typeface="Calibri"/>
              </a:defRPr>
            </a:lvl3pPr>
            <a:lvl4pPr lvl="3" algn="ctr" rtl="0">
              <a:lnSpc>
                <a:spcPct val="100000"/>
              </a:lnSpc>
              <a:spcBef>
                <a:spcPts val="0"/>
              </a:spcBef>
              <a:spcAft>
                <a:spcPts val="0"/>
              </a:spcAft>
              <a:buSzPts val="1400"/>
              <a:buChar char="●"/>
              <a:defRPr sz="4400">
                <a:solidFill>
                  <a:schemeClr val="dk1"/>
                </a:solidFill>
                <a:latin typeface="Calibri"/>
                <a:ea typeface="Calibri"/>
                <a:cs typeface="Calibri"/>
                <a:sym typeface="Calibri"/>
              </a:defRPr>
            </a:lvl4pPr>
            <a:lvl5pPr lvl="4" algn="ctr" rtl="0">
              <a:lnSpc>
                <a:spcPct val="100000"/>
              </a:lnSpc>
              <a:spcBef>
                <a:spcPts val="0"/>
              </a:spcBef>
              <a:spcAft>
                <a:spcPts val="0"/>
              </a:spcAft>
              <a:buSzPts val="1400"/>
              <a:buChar char="○"/>
              <a:defRPr sz="4400">
                <a:solidFill>
                  <a:schemeClr val="dk1"/>
                </a:solidFill>
                <a:latin typeface="Calibri"/>
                <a:ea typeface="Calibri"/>
                <a:cs typeface="Calibri"/>
                <a:sym typeface="Calibri"/>
              </a:defRPr>
            </a:lvl5pPr>
            <a:lvl6pPr lvl="5" algn="ctr" rtl="0">
              <a:lnSpc>
                <a:spcPct val="100000"/>
              </a:lnSpc>
              <a:spcBef>
                <a:spcPts val="0"/>
              </a:spcBef>
              <a:spcAft>
                <a:spcPts val="0"/>
              </a:spcAft>
              <a:buSzPts val="1400"/>
              <a:buChar char="■"/>
              <a:defRPr sz="4400">
                <a:solidFill>
                  <a:schemeClr val="dk1"/>
                </a:solidFill>
                <a:latin typeface="Calibri"/>
                <a:ea typeface="Calibri"/>
                <a:cs typeface="Calibri"/>
                <a:sym typeface="Calibri"/>
              </a:defRPr>
            </a:lvl6pPr>
            <a:lvl7pPr lvl="6" algn="ctr" rtl="0">
              <a:lnSpc>
                <a:spcPct val="100000"/>
              </a:lnSpc>
              <a:spcBef>
                <a:spcPts val="0"/>
              </a:spcBef>
              <a:spcAft>
                <a:spcPts val="0"/>
              </a:spcAft>
              <a:buSzPts val="1400"/>
              <a:buChar char="●"/>
              <a:defRPr sz="4400">
                <a:solidFill>
                  <a:schemeClr val="dk1"/>
                </a:solidFill>
                <a:latin typeface="Calibri"/>
                <a:ea typeface="Calibri"/>
                <a:cs typeface="Calibri"/>
                <a:sym typeface="Calibri"/>
              </a:defRPr>
            </a:lvl7pPr>
            <a:lvl8pPr lvl="7" algn="ctr" rtl="0">
              <a:lnSpc>
                <a:spcPct val="100000"/>
              </a:lnSpc>
              <a:spcBef>
                <a:spcPts val="0"/>
              </a:spcBef>
              <a:spcAft>
                <a:spcPts val="0"/>
              </a:spcAft>
              <a:buSzPts val="1400"/>
              <a:buChar char="○"/>
              <a:defRPr sz="4400">
                <a:solidFill>
                  <a:schemeClr val="dk1"/>
                </a:solidFill>
                <a:latin typeface="Calibri"/>
                <a:ea typeface="Calibri"/>
                <a:cs typeface="Calibri"/>
                <a:sym typeface="Calibri"/>
              </a:defRPr>
            </a:lvl8pPr>
            <a:lvl9pPr lvl="8" algn="ctr" rtl="0">
              <a:lnSpc>
                <a:spcPct val="100000"/>
              </a:lnSpc>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5" name="Google Shape;55;p14"/>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lnSpc>
                <a:spcPct val="100000"/>
              </a:lnSpc>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lnSpc>
                <a:spcPct val="100000"/>
              </a:lnSpc>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visit-dav.github.io/visit-website/releases-as-tables/#series-34"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IB2d Practical</a:t>
            </a:r>
            <a:endParaRPr/>
          </a:p>
        </p:txBody>
      </p:sp>
      <p:sp>
        <p:nvSpPr>
          <p:cNvPr id="61" name="Google Shape;6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Clr>
                <a:schemeClr val="dk1"/>
              </a:buClr>
              <a:buSzPts val="1100"/>
              <a:buFont typeface="Calibri"/>
              <a:buNone/>
            </a:pPr>
            <a:r>
              <a:rPr lang="en"/>
              <a:t>rubberband.spring</a:t>
            </a:r>
            <a:endParaRPr/>
          </a:p>
        </p:txBody>
      </p:sp>
      <p:sp>
        <p:nvSpPr>
          <p:cNvPr id="120" name="Google Shape;120;p24"/>
          <p:cNvSpPr txBox="1">
            <a:spLocks noGrp="1"/>
          </p:cNvSpPr>
          <p:nvPr>
            <p:ph type="body" idx="1"/>
          </p:nvPr>
        </p:nvSpPr>
        <p:spPr>
          <a:xfrm>
            <a:off x="457200" y="1200150"/>
            <a:ext cx="8229600" cy="3394500"/>
          </a:xfrm>
          <a:prstGeom prst="rect">
            <a:avLst/>
          </a:prstGeom>
        </p:spPr>
        <p:txBody>
          <a:bodyPr spcFirstLastPara="1" wrap="square" lIns="68575" tIns="68575" rIns="68575" bIns="68575" anchor="t" anchorCtr="0">
            <a:noAutofit/>
          </a:bodyPr>
          <a:lstStyle/>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64</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 2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2 3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3 4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4 5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5 6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6 7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7 8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8 9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9 10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10 11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11 12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12 13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13 14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14 15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15 16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16 17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latin typeface="Courier New"/>
                <a:ea typeface="Courier New"/>
                <a:cs typeface="Courier New"/>
                <a:sym typeface="Courier New"/>
              </a:rPr>
              <a:t>17 18 2.5000000000000000e+04 0.0000000000000000e+00</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21" name="Google Shape;121;p24"/>
          <p:cNvSpPr txBox="1"/>
          <p:nvPr/>
        </p:nvSpPr>
        <p:spPr>
          <a:xfrm>
            <a:off x="5020750" y="2206525"/>
            <a:ext cx="41232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There are 64 springs. They are connected to nodes 1 and 2, 2 and 3, 3 and 4, etc. The spring stiffnesses are 2.5e04, and their resting lengths are zero.</a:t>
            </a:r>
            <a:endParaRPr sz="18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457200" y="42322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Using Visit Visualization</a:t>
            </a:r>
            <a:endParaRPr/>
          </a:p>
        </p:txBody>
      </p:sp>
      <p:sp>
        <p:nvSpPr>
          <p:cNvPr id="127" name="Google Shape;127;p25"/>
          <p:cNvSpPr txBox="1"/>
          <p:nvPr/>
        </p:nvSpPr>
        <p:spPr>
          <a:xfrm>
            <a:off x="539525" y="1442150"/>
            <a:ext cx="77298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solidFill>
                  <a:schemeClr val="dk2"/>
                </a:solidFill>
              </a:rPr>
              <a:t>If you don’t have Visit, download the latest version here: </a:t>
            </a:r>
            <a:r>
              <a:rPr lang="en" sz="1800" u="sng">
                <a:solidFill>
                  <a:schemeClr val="hlink"/>
                </a:solidFill>
                <a:hlinkClick r:id="rId3"/>
              </a:rPr>
              <a:t>https://visit-dav.github.io/visit-website/releases-as-tables/#series-34</a:t>
            </a:r>
            <a:endParaRPr sz="1800">
              <a:solidFill>
                <a:schemeClr val="dk2"/>
              </a:solidFill>
            </a:endParaRPr>
          </a:p>
          <a:p>
            <a:pPr marL="457200" lvl="0" indent="0" algn="l" rtl="0">
              <a:spcBef>
                <a:spcPts val="0"/>
              </a:spcBef>
              <a:spcAft>
                <a:spcPts val="0"/>
              </a:spcAft>
              <a:buNone/>
            </a:pP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Notice that when you run a simulation, two folders are created called hier_IB2d_data and viz_IB2d. </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The hier folder includes information about the forces acting on the nodes. </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The viz_IB2d folder includes flow field data and the x,y-coordinates of the vertices.</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idx="4294967295"/>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3300"/>
              <a:buFont typeface="Calibri"/>
              <a:buNone/>
            </a:pPr>
            <a:r>
              <a:rPr lang="en"/>
              <a:t>Set some preferences</a:t>
            </a:r>
            <a:endParaRPr/>
          </a:p>
        </p:txBody>
      </p:sp>
      <p:sp>
        <p:nvSpPr>
          <p:cNvPr id="133" name="Google Shape;133;p26"/>
          <p:cNvSpPr txBox="1"/>
          <p:nvPr/>
        </p:nvSpPr>
        <p:spPr>
          <a:xfrm>
            <a:off x="518225" y="1217850"/>
            <a:ext cx="3680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libri"/>
                <a:ea typeface="Calibri"/>
                <a:cs typeface="Calibri"/>
                <a:sym typeface="Calibri"/>
              </a:rPr>
              <a:t>Next click on the </a:t>
            </a:r>
            <a:r>
              <a:rPr lang="en" sz="1600" b="0" i="1" u="none" strike="noStrike" cap="none">
                <a:solidFill>
                  <a:schemeClr val="dk1"/>
                </a:solidFill>
                <a:latin typeface="Calibri"/>
                <a:ea typeface="Calibri"/>
                <a:cs typeface="Calibri"/>
                <a:sym typeface="Calibri"/>
              </a:rPr>
              <a:t>Visit </a:t>
            </a:r>
            <a:r>
              <a:rPr lang="en" sz="1600" i="1">
                <a:solidFill>
                  <a:schemeClr val="dk1"/>
                </a:solidFill>
                <a:latin typeface="Calibri"/>
                <a:ea typeface="Calibri"/>
                <a:cs typeface="Calibri"/>
                <a:sym typeface="Calibri"/>
              </a:rPr>
              <a:t>3.4.1</a:t>
            </a:r>
            <a:r>
              <a:rPr lang="en" sz="1600" b="0" i="0" u="none" strike="noStrike" cap="none">
                <a:solidFill>
                  <a:schemeClr val="dk1"/>
                </a:solidFill>
                <a:latin typeface="Calibri"/>
                <a:ea typeface="Calibri"/>
                <a:cs typeface="Calibri"/>
                <a:sym typeface="Calibri"/>
              </a:rPr>
              <a:t> next to </a:t>
            </a:r>
            <a:r>
              <a:rPr lang="en" sz="1600" b="0" i="1" u="none" strike="noStrike" cap="none">
                <a:solidFill>
                  <a:schemeClr val="dk1"/>
                </a:solidFill>
                <a:latin typeface="Calibri"/>
                <a:ea typeface="Calibri"/>
                <a:cs typeface="Calibri"/>
                <a:sym typeface="Calibri"/>
              </a:rPr>
              <a:t>File</a:t>
            </a:r>
            <a:r>
              <a:rPr lang="en" sz="1600" b="0" i="0" u="none" strike="noStrike" cap="none">
                <a:solidFill>
                  <a:schemeClr val="dk1"/>
                </a:solidFill>
                <a:latin typeface="Calibri"/>
                <a:ea typeface="Calibri"/>
                <a:cs typeface="Calibri"/>
                <a:sym typeface="Calibri"/>
              </a:rPr>
              <a:t> and click on </a:t>
            </a:r>
            <a:r>
              <a:rPr lang="en" sz="1600" b="0" i="1" u="none" strike="noStrike" cap="none">
                <a:solidFill>
                  <a:schemeClr val="dk1"/>
                </a:solidFill>
                <a:latin typeface="Calibri"/>
                <a:ea typeface="Calibri"/>
                <a:cs typeface="Calibri"/>
                <a:sym typeface="Calibri"/>
              </a:rPr>
              <a:t>Preferences, </a:t>
            </a:r>
            <a:r>
              <a:rPr lang="en" sz="1600">
                <a:solidFill>
                  <a:schemeClr val="dk1"/>
                </a:solidFill>
                <a:latin typeface="Calibri"/>
                <a:ea typeface="Calibri"/>
                <a:cs typeface="Calibri"/>
                <a:sym typeface="Calibri"/>
              </a:rPr>
              <a:t>or click on Options and then Preferences.</a:t>
            </a:r>
            <a:r>
              <a:rPr lang="en" sz="1600" b="0" i="1" u="none" strike="noStrike" cap="none">
                <a:solidFill>
                  <a:schemeClr val="dk1"/>
                </a:solidFill>
                <a:latin typeface="Calibri"/>
                <a:ea typeface="Calibri"/>
                <a:cs typeface="Calibri"/>
                <a:sym typeface="Calibri"/>
              </a:rPr>
              <a:t> </a:t>
            </a:r>
            <a:r>
              <a:rPr lang="en" sz="1600" b="0" i="0" u="none" strike="noStrike" cap="none">
                <a:solidFill>
                  <a:schemeClr val="dk1"/>
                </a:solidFill>
                <a:latin typeface="Calibri"/>
                <a:ea typeface="Calibri"/>
                <a:cs typeface="Calibri"/>
                <a:sym typeface="Calibri"/>
              </a:rPr>
              <a:t>UNCHECK the box that reads </a:t>
            </a:r>
            <a:r>
              <a:rPr lang="en" sz="1600" b="0" i="1" u="none" strike="noStrike" cap="none">
                <a:solidFill>
                  <a:schemeClr val="dk1"/>
                </a:solidFill>
                <a:latin typeface="Calibri"/>
                <a:ea typeface="Calibri"/>
                <a:cs typeface="Calibri"/>
                <a:sym typeface="Calibri"/>
              </a:rPr>
              <a:t>Enable Warning Message Popups</a:t>
            </a:r>
            <a:r>
              <a:rPr lang="en" sz="1600" b="0" i="0" u="none" strike="noStrike" cap="none">
                <a:solidFill>
                  <a:schemeClr val="dk1"/>
                </a:solidFill>
                <a:latin typeface="Calibri"/>
                <a:ea typeface="Calibri"/>
                <a:cs typeface="Calibri"/>
                <a:sym typeface="Calibri"/>
              </a:rPr>
              <a:t>. (The reason for this is because when we start saving movies, a pop-up will spring up every time-step, which quite frankly can gets rather annoying).</a:t>
            </a:r>
            <a:endParaRPr sz="1600" b="0" i="0" u="none" strike="noStrike" cap="none">
              <a:solidFill>
                <a:schemeClr val="dk1"/>
              </a:solidFill>
              <a:latin typeface="Calibri"/>
              <a:ea typeface="Calibri"/>
              <a:cs typeface="Calibri"/>
              <a:sym typeface="Calibri"/>
            </a:endParaRPr>
          </a:p>
        </p:txBody>
      </p:sp>
      <p:pic>
        <p:nvPicPr>
          <p:cNvPr id="134" name="Google Shape;134;p26"/>
          <p:cNvPicPr preferRelativeResize="0"/>
          <p:nvPr/>
        </p:nvPicPr>
        <p:blipFill>
          <a:blip r:embed="rId3">
            <a:alphaModFix/>
          </a:blip>
          <a:stretch>
            <a:fillRect/>
          </a:stretch>
        </p:blipFill>
        <p:spPr>
          <a:xfrm>
            <a:off x="4422150" y="817150"/>
            <a:ext cx="4388851" cy="340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p:nvPr/>
        </p:nvSpPr>
        <p:spPr>
          <a:xfrm>
            <a:off x="374250" y="971725"/>
            <a:ext cx="83955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libri"/>
                <a:ea typeface="Calibri"/>
                <a:cs typeface="Calibri"/>
                <a:sym typeface="Calibri"/>
              </a:rPr>
              <a:t>Now let’s begin throwing in our data! The first thing we need do open is the geometry files, i.e., the </a:t>
            </a:r>
            <a:r>
              <a:rPr lang="en" sz="1600" b="0" i="1" u="none" strike="noStrike" cap="none">
                <a:solidFill>
                  <a:schemeClr val="dk1"/>
                </a:solidFill>
                <a:latin typeface="Calibri"/>
                <a:ea typeface="Calibri"/>
                <a:cs typeface="Calibri"/>
                <a:sym typeface="Calibri"/>
              </a:rPr>
              <a:t>lag</a:t>
            </a:r>
            <a:r>
              <a:rPr lang="en" sz="1600" i="1">
                <a:solidFill>
                  <a:schemeClr val="dk1"/>
                </a:solidFill>
                <a:latin typeface="Calibri"/>
                <a:ea typeface="Calibri"/>
                <a:cs typeface="Calibri"/>
                <a:sym typeface="Calibri"/>
              </a:rPr>
              <a:t>sPTs.*.vtk</a:t>
            </a:r>
            <a:r>
              <a:rPr lang="en" sz="1600" b="0" i="0" u="none" strike="noStrike" cap="none">
                <a:solidFill>
                  <a:schemeClr val="dk1"/>
                </a:solidFill>
                <a:latin typeface="Calibri"/>
                <a:ea typeface="Calibri"/>
                <a:cs typeface="Calibri"/>
                <a:sym typeface="Calibri"/>
              </a:rPr>
              <a:t> files. To do this click the open icon, and enter the directory pathway pointing to the sample data file.</a:t>
            </a:r>
            <a:endParaRPr sz="1600" b="0" i="0" u="none" strike="noStrike" cap="none">
              <a:solidFill>
                <a:schemeClr val="dk1"/>
              </a:solidFill>
              <a:latin typeface="Calibri"/>
              <a:ea typeface="Calibri"/>
              <a:cs typeface="Calibri"/>
              <a:sym typeface="Calibri"/>
            </a:endParaRPr>
          </a:p>
        </p:txBody>
      </p:sp>
      <p:sp>
        <p:nvSpPr>
          <p:cNvPr id="140" name="Google Shape;140;p27"/>
          <p:cNvSpPr txBox="1">
            <a:spLocks noGrp="1"/>
          </p:cNvSpPr>
          <p:nvPr>
            <p:ph type="title" idx="4294967295"/>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3300"/>
              <a:buFont typeface="Calibri"/>
              <a:buNone/>
            </a:pPr>
            <a:r>
              <a:rPr lang="en"/>
              <a:t>Open the boundary data</a:t>
            </a:r>
            <a:endParaRPr/>
          </a:p>
        </p:txBody>
      </p:sp>
      <p:pic>
        <p:nvPicPr>
          <p:cNvPr id="141" name="Google Shape;141;p27"/>
          <p:cNvPicPr preferRelativeResize="0"/>
          <p:nvPr/>
        </p:nvPicPr>
        <p:blipFill rotWithShape="1">
          <a:blip r:embed="rId3">
            <a:alphaModFix/>
          </a:blip>
          <a:srcRect/>
          <a:stretch/>
        </p:blipFill>
        <p:spPr>
          <a:xfrm>
            <a:off x="1210088" y="1873339"/>
            <a:ext cx="1857375" cy="3114675"/>
          </a:xfrm>
          <a:prstGeom prst="rect">
            <a:avLst/>
          </a:prstGeom>
          <a:noFill/>
          <a:ln>
            <a:noFill/>
          </a:ln>
        </p:spPr>
      </p:pic>
      <p:cxnSp>
        <p:nvCxnSpPr>
          <p:cNvPr id="142" name="Google Shape;142;p27"/>
          <p:cNvCxnSpPr/>
          <p:nvPr/>
        </p:nvCxnSpPr>
        <p:spPr>
          <a:xfrm rot="10800000" flipH="1">
            <a:off x="595975" y="2617075"/>
            <a:ext cx="777300" cy="479400"/>
          </a:xfrm>
          <a:prstGeom prst="straightConnector1">
            <a:avLst/>
          </a:prstGeom>
          <a:noFill/>
          <a:ln w="28575" cap="flat" cmpd="sng">
            <a:solidFill>
              <a:srgbClr val="FF0000"/>
            </a:solidFill>
            <a:prstDash val="solid"/>
            <a:round/>
            <a:headEnd type="none" w="sm" len="sm"/>
            <a:tailEnd type="triangle" w="med" len="med"/>
          </a:ln>
        </p:spPr>
      </p:cxnSp>
      <p:pic>
        <p:nvPicPr>
          <p:cNvPr id="143" name="Google Shape;143;p27"/>
          <p:cNvPicPr preferRelativeResize="0"/>
          <p:nvPr/>
        </p:nvPicPr>
        <p:blipFill>
          <a:blip r:embed="rId4">
            <a:alphaModFix/>
          </a:blip>
          <a:stretch>
            <a:fillRect/>
          </a:stretch>
        </p:blipFill>
        <p:spPr>
          <a:xfrm>
            <a:off x="4017350" y="1772225"/>
            <a:ext cx="3540985" cy="311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p:nvPr/>
        </p:nvSpPr>
        <p:spPr>
          <a:xfrm>
            <a:off x="669263" y="959750"/>
            <a:ext cx="80844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libri"/>
                <a:ea typeface="Calibri"/>
                <a:cs typeface="Calibri"/>
                <a:sym typeface="Calibri"/>
              </a:rPr>
              <a:t>Once you click </a:t>
            </a:r>
            <a:r>
              <a:rPr lang="en" sz="1600" b="0" i="1" u="none" strike="noStrike" cap="none">
                <a:solidFill>
                  <a:schemeClr val="dk1"/>
                </a:solidFill>
                <a:latin typeface="Calibri"/>
                <a:ea typeface="Calibri"/>
                <a:cs typeface="Calibri"/>
                <a:sym typeface="Calibri"/>
              </a:rPr>
              <a:t>ok</a:t>
            </a:r>
            <a:r>
              <a:rPr lang="en" sz="1600" b="0" i="0" u="none" strike="noStrike" cap="none">
                <a:solidFill>
                  <a:schemeClr val="dk1"/>
                </a:solidFill>
                <a:latin typeface="Calibri"/>
                <a:ea typeface="Calibri"/>
                <a:cs typeface="Calibri"/>
                <a:sym typeface="Calibri"/>
              </a:rPr>
              <a:t>, it will return to what is a blank screen. All we did so far was open the file – we need to tell it to draw the Lagrangian points!</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libri"/>
                <a:ea typeface="Calibri"/>
                <a:cs typeface="Calibri"/>
                <a:sym typeface="Calibri"/>
              </a:rPr>
              <a:t>To do this first click the </a:t>
            </a:r>
            <a:r>
              <a:rPr lang="en" sz="1600" b="0" i="1" u="none" strike="noStrike" cap="none">
                <a:solidFill>
                  <a:schemeClr val="dk1"/>
                </a:solidFill>
                <a:latin typeface="Calibri"/>
                <a:ea typeface="Calibri"/>
                <a:cs typeface="Calibri"/>
                <a:sym typeface="Calibri"/>
              </a:rPr>
              <a:t>Add</a:t>
            </a:r>
            <a:r>
              <a:rPr lang="en" sz="1600" b="0" i="0" u="none" strike="noStrike" cap="none">
                <a:solidFill>
                  <a:schemeClr val="dk1"/>
                </a:solidFill>
                <a:latin typeface="Calibri"/>
                <a:ea typeface="Calibri"/>
                <a:cs typeface="Calibri"/>
                <a:sym typeface="Calibri"/>
              </a:rPr>
              <a:t> button and then click on </a:t>
            </a:r>
            <a:r>
              <a:rPr lang="en" sz="1600" i="1">
                <a:solidFill>
                  <a:schemeClr val="dk1"/>
                </a:solidFill>
                <a:latin typeface="Calibri"/>
                <a:ea typeface="Calibri"/>
                <a:cs typeface="Calibri"/>
                <a:sym typeface="Calibri"/>
              </a:rPr>
              <a:t>mesh</a:t>
            </a:r>
            <a:r>
              <a:rPr lang="en" sz="1600" b="0" i="1" u="none" strike="noStrike" cap="none">
                <a:solidFill>
                  <a:schemeClr val="dk1"/>
                </a:solidFill>
                <a:latin typeface="Calibri"/>
                <a:ea typeface="Calibri"/>
                <a:cs typeface="Calibri"/>
                <a:sym typeface="Calibri"/>
              </a:rPr>
              <a:t> </a:t>
            </a:r>
            <a:r>
              <a:rPr lang="en" sz="1600" b="0" i="0" u="none" strike="noStrike" cap="none">
                <a:solidFill>
                  <a:schemeClr val="dk1"/>
                </a:solidFill>
                <a:latin typeface="Calibri"/>
                <a:ea typeface="Calibri"/>
                <a:cs typeface="Calibri"/>
                <a:sym typeface="Calibri"/>
              </a:rPr>
              <a:t>under the </a:t>
            </a:r>
            <a:r>
              <a:rPr lang="en" sz="1600" b="0" i="1" u="none" strike="noStrike" cap="none">
                <a:solidFill>
                  <a:schemeClr val="dk1"/>
                </a:solidFill>
                <a:latin typeface="Calibri"/>
                <a:ea typeface="Calibri"/>
                <a:cs typeface="Calibri"/>
                <a:sym typeface="Calibri"/>
              </a:rPr>
              <a:t>mesh </a:t>
            </a:r>
            <a:r>
              <a:rPr lang="en" sz="1600" b="0" i="0" u="none" strike="noStrike" cap="none">
                <a:solidFill>
                  <a:schemeClr val="dk1"/>
                </a:solidFill>
                <a:latin typeface="Calibri"/>
                <a:ea typeface="Calibri"/>
                <a:cs typeface="Calibri"/>
                <a:sym typeface="Calibri"/>
              </a:rPr>
              <a:t>option. </a:t>
            </a:r>
            <a:endParaRPr sz="1600" b="0" i="0" u="none" strike="noStrike" cap="none">
              <a:solidFill>
                <a:schemeClr val="dk1"/>
              </a:solidFill>
              <a:latin typeface="Calibri"/>
              <a:ea typeface="Calibri"/>
              <a:cs typeface="Calibri"/>
              <a:sym typeface="Calibri"/>
            </a:endParaRPr>
          </a:p>
        </p:txBody>
      </p:sp>
      <p:sp>
        <p:nvSpPr>
          <p:cNvPr id="149" name="Google Shape;149;p28"/>
          <p:cNvSpPr txBox="1">
            <a:spLocks noGrp="1"/>
          </p:cNvSpPr>
          <p:nvPr>
            <p:ph type="title" idx="4294967295"/>
          </p:nvPr>
        </p:nvSpPr>
        <p:spPr>
          <a:xfrm>
            <a:off x="405375" y="102353"/>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3300"/>
              <a:buFont typeface="Calibri"/>
              <a:buNone/>
            </a:pPr>
            <a:r>
              <a:rPr lang="en"/>
              <a:t>Open the boundary data</a:t>
            </a:r>
            <a:endParaRPr/>
          </a:p>
        </p:txBody>
      </p:sp>
      <p:pic>
        <p:nvPicPr>
          <p:cNvPr id="150" name="Google Shape;150;p28"/>
          <p:cNvPicPr preferRelativeResize="0"/>
          <p:nvPr/>
        </p:nvPicPr>
        <p:blipFill>
          <a:blip r:embed="rId3">
            <a:alphaModFix/>
          </a:blip>
          <a:stretch>
            <a:fillRect/>
          </a:stretch>
        </p:blipFill>
        <p:spPr>
          <a:xfrm>
            <a:off x="5065951" y="2429025"/>
            <a:ext cx="2165734" cy="3000000"/>
          </a:xfrm>
          <a:prstGeom prst="rect">
            <a:avLst/>
          </a:prstGeom>
          <a:noFill/>
          <a:ln>
            <a:noFill/>
          </a:ln>
        </p:spPr>
      </p:pic>
      <p:pic>
        <p:nvPicPr>
          <p:cNvPr id="151" name="Google Shape;151;p28"/>
          <p:cNvPicPr preferRelativeResize="0"/>
          <p:nvPr/>
        </p:nvPicPr>
        <p:blipFill>
          <a:blip r:embed="rId4">
            <a:alphaModFix/>
          </a:blip>
          <a:stretch>
            <a:fillRect/>
          </a:stretch>
        </p:blipFill>
        <p:spPr>
          <a:xfrm>
            <a:off x="2213451" y="2571750"/>
            <a:ext cx="2358550" cy="2917376"/>
          </a:xfrm>
          <a:prstGeom prst="rect">
            <a:avLst/>
          </a:prstGeom>
          <a:noFill/>
          <a:ln>
            <a:noFill/>
          </a:ln>
        </p:spPr>
      </p:pic>
      <p:cxnSp>
        <p:nvCxnSpPr>
          <p:cNvPr id="152" name="Google Shape;152;p28"/>
          <p:cNvCxnSpPr/>
          <p:nvPr/>
        </p:nvCxnSpPr>
        <p:spPr>
          <a:xfrm>
            <a:off x="1663700" y="3675425"/>
            <a:ext cx="712500" cy="621900"/>
          </a:xfrm>
          <a:prstGeom prst="straightConnector1">
            <a:avLst/>
          </a:prstGeom>
          <a:noFill/>
          <a:ln w="28575" cap="flat" cmpd="sng">
            <a:solidFill>
              <a:srgbClr val="FF0000"/>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Plot the boundary</a:t>
            </a:r>
            <a:endParaRPr/>
          </a:p>
        </p:txBody>
      </p:sp>
      <p:sp>
        <p:nvSpPr>
          <p:cNvPr id="158" name="Google Shape;158;p29"/>
          <p:cNvSpPr txBox="1"/>
          <p:nvPr/>
        </p:nvSpPr>
        <p:spPr>
          <a:xfrm>
            <a:off x="529800" y="1282650"/>
            <a:ext cx="80844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libri"/>
                <a:ea typeface="Calibri"/>
                <a:cs typeface="Calibri"/>
                <a:sym typeface="Calibri"/>
              </a:rPr>
              <a:t> You will probably also notice that even though we opened the Lagrangian point file and added the </a:t>
            </a:r>
            <a:r>
              <a:rPr lang="en" sz="1600" b="0" i="1" u="none" strike="noStrike" cap="none">
                <a:solidFill>
                  <a:schemeClr val="dk1"/>
                </a:solidFill>
                <a:latin typeface="Calibri"/>
                <a:ea typeface="Calibri"/>
                <a:cs typeface="Calibri"/>
                <a:sym typeface="Calibri"/>
              </a:rPr>
              <a:t>mesh</a:t>
            </a:r>
            <a:r>
              <a:rPr lang="en" sz="1600" b="0" i="0" u="none" strike="noStrike" cap="none">
                <a:solidFill>
                  <a:schemeClr val="dk1"/>
                </a:solidFill>
                <a:latin typeface="Calibri"/>
                <a:ea typeface="Calibri"/>
                <a:cs typeface="Calibri"/>
                <a:sym typeface="Calibri"/>
              </a:rPr>
              <a:t> in Visit, nothing has shown up. Well now we will finally draw the geometry.  To do this, just click on the </a:t>
            </a:r>
            <a:r>
              <a:rPr lang="en" sz="1600" b="0" i="1" u="none" strike="noStrike" cap="none">
                <a:solidFill>
                  <a:schemeClr val="dk1"/>
                </a:solidFill>
                <a:latin typeface="Calibri"/>
                <a:ea typeface="Calibri"/>
                <a:cs typeface="Calibri"/>
                <a:sym typeface="Calibri"/>
              </a:rPr>
              <a:t>mesh </a:t>
            </a:r>
            <a:r>
              <a:rPr lang="en" sz="1600" b="0" i="0" u="none" strike="noStrike" cap="none">
                <a:solidFill>
                  <a:schemeClr val="dk1"/>
                </a:solidFill>
                <a:latin typeface="Calibri"/>
                <a:ea typeface="Calibri"/>
                <a:cs typeface="Calibri"/>
                <a:sym typeface="Calibri"/>
              </a:rPr>
              <a:t>part and click on </a:t>
            </a:r>
            <a:r>
              <a:rPr lang="en" sz="1600" b="0" i="1" u="none" strike="noStrike" cap="none">
                <a:solidFill>
                  <a:schemeClr val="dk1"/>
                </a:solidFill>
                <a:latin typeface="Calibri"/>
                <a:ea typeface="Calibri"/>
                <a:cs typeface="Calibri"/>
                <a:sym typeface="Calibri"/>
              </a:rPr>
              <a:t>Draw.</a:t>
            </a:r>
            <a:endParaRPr sz="1600" b="0" i="1" u="none" strike="noStrike" cap="none">
              <a:solidFill>
                <a:schemeClr val="dk1"/>
              </a:solidFill>
              <a:latin typeface="Calibri"/>
              <a:ea typeface="Calibri"/>
              <a:cs typeface="Calibri"/>
              <a:sym typeface="Calibri"/>
            </a:endParaRPr>
          </a:p>
        </p:txBody>
      </p:sp>
      <p:pic>
        <p:nvPicPr>
          <p:cNvPr id="159" name="Google Shape;159;p29"/>
          <p:cNvPicPr preferRelativeResize="0"/>
          <p:nvPr/>
        </p:nvPicPr>
        <p:blipFill>
          <a:blip r:embed="rId3">
            <a:alphaModFix/>
          </a:blip>
          <a:stretch>
            <a:fillRect/>
          </a:stretch>
        </p:blipFill>
        <p:spPr>
          <a:xfrm>
            <a:off x="2702224" y="2200875"/>
            <a:ext cx="2719825" cy="2808925"/>
          </a:xfrm>
          <a:prstGeom prst="rect">
            <a:avLst/>
          </a:prstGeom>
          <a:noFill/>
          <a:ln>
            <a:noFill/>
          </a:ln>
        </p:spPr>
      </p:pic>
      <p:cxnSp>
        <p:nvCxnSpPr>
          <p:cNvPr id="160" name="Google Shape;160;p29"/>
          <p:cNvCxnSpPr/>
          <p:nvPr/>
        </p:nvCxnSpPr>
        <p:spPr>
          <a:xfrm flipH="1">
            <a:off x="4753125" y="3484325"/>
            <a:ext cx="1477800" cy="700200"/>
          </a:xfrm>
          <a:prstGeom prst="straightConnector1">
            <a:avLst/>
          </a:prstGeom>
          <a:noFill/>
          <a:ln w="28575" cap="flat" cmpd="sng">
            <a:solidFill>
              <a:srgbClr val="FF0000"/>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Now you should see the boundary</a:t>
            </a:r>
            <a:endParaRPr/>
          </a:p>
        </p:txBody>
      </p:sp>
      <p:pic>
        <p:nvPicPr>
          <p:cNvPr id="166" name="Google Shape;166;p30"/>
          <p:cNvPicPr preferRelativeResize="0"/>
          <p:nvPr/>
        </p:nvPicPr>
        <p:blipFill>
          <a:blip r:embed="rId3">
            <a:alphaModFix/>
          </a:blip>
          <a:stretch>
            <a:fillRect/>
          </a:stretch>
        </p:blipFill>
        <p:spPr>
          <a:xfrm>
            <a:off x="606300" y="1327500"/>
            <a:ext cx="3637599" cy="3462976"/>
          </a:xfrm>
          <a:prstGeom prst="rect">
            <a:avLst/>
          </a:prstGeom>
          <a:noFill/>
          <a:ln>
            <a:noFill/>
          </a:ln>
        </p:spPr>
      </p:pic>
      <p:sp>
        <p:nvSpPr>
          <p:cNvPr id="167" name="Google Shape;167;p30"/>
          <p:cNvSpPr txBox="1"/>
          <p:nvPr/>
        </p:nvSpPr>
        <p:spPr>
          <a:xfrm>
            <a:off x="4466575" y="1282650"/>
            <a:ext cx="41475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The vertices are small, so double click on Mesh - mesh. A window should pop up, and change the point size to 8 and hit apply.</a:t>
            </a:r>
            <a:endParaRPr sz="1600" b="0" i="1" u="none" strike="noStrike" cap="none">
              <a:solidFill>
                <a:schemeClr val="dk1"/>
              </a:solidFill>
              <a:latin typeface="Calibri"/>
              <a:ea typeface="Calibri"/>
              <a:cs typeface="Calibri"/>
              <a:sym typeface="Calibri"/>
            </a:endParaRPr>
          </a:p>
        </p:txBody>
      </p:sp>
      <p:pic>
        <p:nvPicPr>
          <p:cNvPr id="168" name="Google Shape;168;p30"/>
          <p:cNvPicPr preferRelativeResize="0"/>
          <p:nvPr/>
        </p:nvPicPr>
        <p:blipFill>
          <a:blip r:embed="rId4">
            <a:alphaModFix/>
          </a:blip>
          <a:stretch>
            <a:fillRect/>
          </a:stretch>
        </p:blipFill>
        <p:spPr>
          <a:xfrm>
            <a:off x="5509749" y="2235200"/>
            <a:ext cx="2061150" cy="2713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Open the velocity data</a:t>
            </a:r>
            <a:endParaRPr/>
          </a:p>
        </p:txBody>
      </p:sp>
      <p:sp>
        <p:nvSpPr>
          <p:cNvPr id="174" name="Google Shape;174;p31"/>
          <p:cNvSpPr txBox="1"/>
          <p:nvPr/>
        </p:nvSpPr>
        <p:spPr>
          <a:xfrm>
            <a:off x="381900" y="1071750"/>
            <a:ext cx="83049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a:solidFill>
                  <a:schemeClr val="dk1"/>
                </a:solidFill>
                <a:latin typeface="Calibri"/>
                <a:ea typeface="Calibri"/>
                <a:cs typeface="Calibri"/>
                <a:sym typeface="Calibri"/>
              </a:rPr>
              <a:t>If you click open again, select the u.*.vtk data base and click ok.</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a:solidFill>
                  <a:schemeClr val="dk1"/>
                </a:solidFill>
                <a:latin typeface="Calibri"/>
                <a:ea typeface="Calibri"/>
                <a:cs typeface="Calibri"/>
                <a:sym typeface="Calibri"/>
              </a:rPr>
              <a:t>Note that the vorticity (omega.*.vtk) and pressure (p.*.vtk) databases are also available.</a:t>
            </a:r>
            <a:endParaRPr sz="1600">
              <a:solidFill>
                <a:schemeClr val="dk1"/>
              </a:solidFill>
              <a:latin typeface="Calibri"/>
              <a:ea typeface="Calibri"/>
              <a:cs typeface="Calibri"/>
              <a:sym typeface="Calibri"/>
            </a:endParaRPr>
          </a:p>
        </p:txBody>
      </p:sp>
      <p:pic>
        <p:nvPicPr>
          <p:cNvPr id="175" name="Google Shape;175;p31"/>
          <p:cNvPicPr preferRelativeResize="0"/>
          <p:nvPr/>
        </p:nvPicPr>
        <p:blipFill>
          <a:blip r:embed="rId3">
            <a:alphaModFix/>
          </a:blip>
          <a:stretch>
            <a:fillRect/>
          </a:stretch>
        </p:blipFill>
        <p:spPr>
          <a:xfrm>
            <a:off x="2409175" y="1737875"/>
            <a:ext cx="3511250" cy="31153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457200" y="3"/>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Plot velocity vectors</a:t>
            </a:r>
            <a:endParaRPr/>
          </a:p>
        </p:txBody>
      </p:sp>
      <p:sp>
        <p:nvSpPr>
          <p:cNvPr id="181" name="Google Shape;181;p32"/>
          <p:cNvSpPr txBox="1"/>
          <p:nvPr/>
        </p:nvSpPr>
        <p:spPr>
          <a:xfrm>
            <a:off x="457200" y="943550"/>
            <a:ext cx="5276100" cy="3000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To display the velocity field, click Add -&gt; Vector -&gt; u.</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You will be asked if you want to create and “Index” database correlation for the databases. Click Yes, this will allow both the vertices and velocity field to advance in time together.</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Click Draw.</a:t>
            </a:r>
            <a:endParaRPr sz="1800">
              <a:solidFill>
                <a:schemeClr val="dk1"/>
              </a:solidFill>
              <a:latin typeface="Calibri"/>
              <a:ea typeface="Calibri"/>
              <a:cs typeface="Calibri"/>
              <a:sym typeface="Calibri"/>
            </a:endParaRPr>
          </a:p>
        </p:txBody>
      </p:sp>
      <p:pic>
        <p:nvPicPr>
          <p:cNvPr id="182" name="Google Shape;182;p32"/>
          <p:cNvPicPr preferRelativeResize="0"/>
          <p:nvPr/>
        </p:nvPicPr>
        <p:blipFill>
          <a:blip r:embed="rId3">
            <a:alphaModFix/>
          </a:blip>
          <a:stretch>
            <a:fillRect/>
          </a:stretch>
        </p:blipFill>
        <p:spPr>
          <a:xfrm>
            <a:off x="6215125" y="188100"/>
            <a:ext cx="2106175" cy="4680874"/>
          </a:xfrm>
          <a:prstGeom prst="rect">
            <a:avLst/>
          </a:prstGeom>
          <a:noFill/>
          <a:ln>
            <a:noFill/>
          </a:ln>
        </p:spPr>
      </p:pic>
      <p:pic>
        <p:nvPicPr>
          <p:cNvPr id="183" name="Google Shape;183;p32"/>
          <p:cNvPicPr preferRelativeResize="0"/>
          <p:nvPr/>
        </p:nvPicPr>
        <p:blipFill>
          <a:blip r:embed="rId4">
            <a:alphaModFix/>
          </a:blip>
          <a:stretch>
            <a:fillRect/>
          </a:stretch>
        </p:blipFill>
        <p:spPr>
          <a:xfrm>
            <a:off x="391275" y="3060171"/>
            <a:ext cx="5670975" cy="156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Advance to the next time</a:t>
            </a:r>
            <a:endParaRPr/>
          </a:p>
        </p:txBody>
      </p:sp>
      <p:sp>
        <p:nvSpPr>
          <p:cNvPr id="189" name="Google Shape;189;p33"/>
          <p:cNvSpPr txBox="1">
            <a:spLocks noGrp="1"/>
          </p:cNvSpPr>
          <p:nvPr>
            <p:ph type="body" idx="1"/>
          </p:nvPr>
        </p:nvSpPr>
        <p:spPr>
          <a:xfrm>
            <a:off x="311700" y="1152475"/>
            <a:ext cx="41448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won’t see anything at this point because the velocity field is zero.</a:t>
            </a:r>
            <a:endParaRPr/>
          </a:p>
          <a:p>
            <a:pPr marL="457200" lvl="0" indent="-342900" algn="l" rtl="0">
              <a:spcBef>
                <a:spcPts val="0"/>
              </a:spcBef>
              <a:spcAft>
                <a:spcPts val="0"/>
              </a:spcAft>
              <a:buSzPts val="1800"/>
              <a:buChar char="●"/>
            </a:pPr>
            <a:r>
              <a:rPr lang="en"/>
              <a:t>Click the arrows to advance to subsequent times.</a:t>
            </a:r>
            <a:endParaRPr/>
          </a:p>
          <a:p>
            <a:pPr marL="457200" lvl="0" indent="-342900" algn="l" rtl="0">
              <a:spcBef>
                <a:spcPts val="0"/>
              </a:spcBef>
              <a:spcAft>
                <a:spcPts val="0"/>
              </a:spcAft>
              <a:buSzPts val="1800"/>
              <a:buChar char="●"/>
            </a:pPr>
            <a:r>
              <a:rPr lang="en"/>
              <a:t>Click the camera with the green X to reset the view and see the whole flow field.</a:t>
            </a:r>
            <a:endParaRPr/>
          </a:p>
        </p:txBody>
      </p:sp>
      <p:pic>
        <p:nvPicPr>
          <p:cNvPr id="190" name="Google Shape;190;p33"/>
          <p:cNvPicPr preferRelativeResize="0"/>
          <p:nvPr/>
        </p:nvPicPr>
        <p:blipFill>
          <a:blip r:embed="rId3">
            <a:alphaModFix/>
          </a:blip>
          <a:stretch>
            <a:fillRect/>
          </a:stretch>
        </p:blipFill>
        <p:spPr>
          <a:xfrm>
            <a:off x="4456427" y="972449"/>
            <a:ext cx="4522924" cy="3198601"/>
          </a:xfrm>
          <a:prstGeom prst="rect">
            <a:avLst/>
          </a:prstGeom>
          <a:noFill/>
          <a:ln>
            <a:noFill/>
          </a:ln>
        </p:spPr>
      </p:pic>
      <p:cxnSp>
        <p:nvCxnSpPr>
          <p:cNvPr id="191" name="Google Shape;191;p33"/>
          <p:cNvCxnSpPr/>
          <p:nvPr/>
        </p:nvCxnSpPr>
        <p:spPr>
          <a:xfrm flipH="1">
            <a:off x="6943150" y="705300"/>
            <a:ext cx="428100" cy="372600"/>
          </a:xfrm>
          <a:prstGeom prst="straightConnector1">
            <a:avLst/>
          </a:prstGeom>
          <a:noFill/>
          <a:ln w="28575" cap="flat" cmpd="sng">
            <a:solidFill>
              <a:srgbClr val="FF0000"/>
            </a:solidFill>
            <a:prstDash val="solid"/>
            <a:round/>
            <a:headEnd type="none" w="sm" len="sm"/>
            <a:tailEnd type="triangle" w="med" len="med"/>
          </a:ln>
        </p:spPr>
      </p:cxnSp>
      <p:cxnSp>
        <p:nvCxnSpPr>
          <p:cNvPr id="192" name="Google Shape;192;p33"/>
          <p:cNvCxnSpPr/>
          <p:nvPr/>
        </p:nvCxnSpPr>
        <p:spPr>
          <a:xfrm flipH="1">
            <a:off x="5271500" y="1603150"/>
            <a:ext cx="428100" cy="372600"/>
          </a:xfrm>
          <a:prstGeom prst="straightConnector1">
            <a:avLst/>
          </a:prstGeom>
          <a:noFill/>
          <a:ln w="28575" cap="flat" cmpd="sng">
            <a:solidFill>
              <a:srgbClr val="FF0000"/>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Rubber band example</a:t>
            </a:r>
            <a:endParaRPr/>
          </a:p>
        </p:txBody>
      </p:sp>
      <p:sp>
        <p:nvSpPr>
          <p:cNvPr id="67" name="Google Shape;67;p16"/>
          <p:cNvSpPr txBox="1">
            <a:spLocks noGrp="1"/>
          </p:cNvSpPr>
          <p:nvPr>
            <p:ph type="body" idx="1"/>
          </p:nvPr>
        </p:nvSpPr>
        <p:spPr>
          <a:xfrm>
            <a:off x="457200" y="1200150"/>
            <a:ext cx="8229600" cy="3394500"/>
          </a:xfrm>
          <a:prstGeom prst="rect">
            <a:avLst/>
          </a:prstGeom>
        </p:spPr>
        <p:txBody>
          <a:bodyPr spcFirstLastPara="1" wrap="square" lIns="68575" tIns="68575" rIns="68575" bIns="68575" anchor="t" anchorCtr="0">
            <a:noAutofit/>
          </a:bodyPr>
          <a:lstStyle/>
          <a:p>
            <a:pPr marL="457200" lvl="0" indent="-298450" algn="l" rtl="0">
              <a:spcBef>
                <a:spcPts val="500"/>
              </a:spcBef>
              <a:spcAft>
                <a:spcPts val="0"/>
              </a:spcAft>
              <a:buSzPts val="1100"/>
              <a:buChar char="●"/>
            </a:pPr>
            <a:r>
              <a:rPr lang="en"/>
              <a:t>In this example, a rubber band is initially deformed and resists stretching but not bending. </a:t>
            </a:r>
            <a:endParaRPr/>
          </a:p>
          <a:p>
            <a:pPr marL="457200" lvl="0" indent="0" algn="l" rtl="0">
              <a:spcBef>
                <a:spcPts val="500"/>
              </a:spcBef>
              <a:spcAft>
                <a:spcPts val="0"/>
              </a:spcAft>
              <a:buNone/>
            </a:pPr>
            <a:endParaRPr/>
          </a:p>
          <a:p>
            <a:pPr marL="457200" lvl="0" indent="-298450" algn="l" rtl="0">
              <a:spcBef>
                <a:spcPts val="500"/>
              </a:spcBef>
              <a:spcAft>
                <a:spcPts val="0"/>
              </a:spcAft>
              <a:buSzPts val="1100"/>
              <a:buChar char="●"/>
            </a:pPr>
            <a:r>
              <a:rPr lang="en"/>
              <a:t>You can run a low resolution example.</a:t>
            </a:r>
            <a:endParaRPr/>
          </a:p>
          <a:p>
            <a:pPr marL="914400" lvl="1" indent="-298450" algn="l" rtl="0">
              <a:spcBef>
                <a:spcPts val="0"/>
              </a:spcBef>
              <a:spcAft>
                <a:spcPts val="0"/>
              </a:spcAft>
              <a:buSzPts val="1100"/>
              <a:buChar char="●"/>
            </a:pPr>
            <a:r>
              <a:rPr lang="en"/>
              <a:t>MATLAB - matIB2d/Examples/Example_Standard_Rubberband/Rubberband_with_Springs</a:t>
            </a:r>
            <a:endParaRPr/>
          </a:p>
          <a:p>
            <a:pPr marL="457200" lvl="0" indent="-298450" algn="l" rtl="0">
              <a:spcBef>
                <a:spcPts val="500"/>
              </a:spcBef>
              <a:spcAft>
                <a:spcPts val="0"/>
              </a:spcAft>
              <a:buSzPts val="1100"/>
              <a:buChar char="●"/>
            </a:pPr>
            <a:r>
              <a:rPr lang="en"/>
              <a:t>Navigate to the folder and simply type the following in the command window</a:t>
            </a:r>
            <a:endParaRPr/>
          </a:p>
          <a:p>
            <a:pPr marL="914400" lvl="1" indent="-298450" algn="l" rtl="0">
              <a:spcBef>
                <a:spcPts val="0"/>
              </a:spcBef>
              <a:spcAft>
                <a:spcPts val="0"/>
              </a:spcAft>
              <a:buSzPts val="1100"/>
              <a:buChar char="●"/>
            </a:pPr>
            <a:r>
              <a:rPr lang="en"/>
              <a:t>&gt; main2d</a:t>
            </a:r>
            <a:endParaRPr/>
          </a:p>
          <a:p>
            <a:pPr marL="457200" lvl="0" indent="0" algn="l" rtl="0">
              <a:spcBef>
                <a:spcPts val="500"/>
              </a:spcBef>
              <a:spcAft>
                <a:spcPts val="0"/>
              </a:spcAft>
              <a:buNone/>
            </a:pPr>
            <a:endParaRPr/>
          </a:p>
          <a:p>
            <a:pPr marL="457200" lvl="0" indent="0" algn="l" rtl="0">
              <a:spcBef>
                <a:spcPts val="5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Plot the vorticity</a:t>
            </a:r>
            <a:endParaRPr/>
          </a:p>
        </p:txBody>
      </p:sp>
      <p:sp>
        <p:nvSpPr>
          <p:cNvPr id="198" name="Google Shape;198;p34"/>
          <p:cNvSpPr txBox="1"/>
          <p:nvPr/>
        </p:nvSpPr>
        <p:spPr>
          <a:xfrm>
            <a:off x="457200" y="1071750"/>
            <a:ext cx="82296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600">
                <a:solidFill>
                  <a:schemeClr val="dk1"/>
                </a:solidFill>
                <a:latin typeface="Calibri"/>
                <a:ea typeface="Calibri"/>
                <a:cs typeface="Calibri"/>
                <a:sym typeface="Calibri"/>
              </a:rPr>
              <a:t>Make sure that u.*.vtk is highlighted, and then click Hide/Show</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600">
                <a:solidFill>
                  <a:schemeClr val="dk1"/>
                </a:solidFill>
                <a:latin typeface="Calibri"/>
                <a:ea typeface="Calibri"/>
                <a:cs typeface="Calibri"/>
                <a:sym typeface="Calibri"/>
              </a:rPr>
              <a:t>We will open the</a:t>
            </a:r>
            <a:r>
              <a:rPr lang="en" sz="1600" b="0" i="0" u="none" strike="noStrike" cap="none">
                <a:solidFill>
                  <a:schemeClr val="dk1"/>
                </a:solidFill>
                <a:latin typeface="Calibri"/>
                <a:ea typeface="Calibri"/>
                <a:cs typeface="Calibri"/>
                <a:sym typeface="Calibri"/>
              </a:rPr>
              <a:t> </a:t>
            </a:r>
            <a:r>
              <a:rPr lang="en" sz="1600" b="0" i="1" u="none" strike="noStrike" cap="none">
                <a:solidFill>
                  <a:schemeClr val="dk1"/>
                </a:solidFill>
                <a:latin typeface="Calibri"/>
                <a:ea typeface="Calibri"/>
                <a:cs typeface="Calibri"/>
                <a:sym typeface="Calibri"/>
              </a:rPr>
              <a:t>vorticity</a:t>
            </a:r>
            <a:r>
              <a:rPr lang="en" sz="1600" b="0" i="0" u="none" strike="noStrike" cap="none">
                <a:solidFill>
                  <a:schemeClr val="dk1"/>
                </a:solidFill>
                <a:latin typeface="Calibri"/>
                <a:ea typeface="Calibri"/>
                <a:cs typeface="Calibri"/>
                <a:sym typeface="Calibri"/>
              </a:rPr>
              <a:t> data and plot a color-map for each time-step. </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600">
                <a:solidFill>
                  <a:schemeClr val="dk1"/>
                </a:solidFill>
                <a:latin typeface="Calibri"/>
                <a:ea typeface="Calibri"/>
                <a:cs typeface="Calibri"/>
                <a:sym typeface="Calibri"/>
              </a:rPr>
              <a:t>Click Open and then select Omega.*.vtk database</a:t>
            </a: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600">
                <a:solidFill>
                  <a:schemeClr val="dk1"/>
                </a:solidFill>
                <a:latin typeface="Calibri"/>
                <a:ea typeface="Calibri"/>
                <a:cs typeface="Calibri"/>
                <a:sym typeface="Calibri"/>
              </a:rPr>
              <a:t>C</a:t>
            </a:r>
            <a:r>
              <a:rPr lang="en" sz="1600" b="0" i="0" u="none" strike="noStrike" cap="none">
                <a:solidFill>
                  <a:schemeClr val="dk1"/>
                </a:solidFill>
                <a:latin typeface="Calibri"/>
                <a:ea typeface="Calibri"/>
                <a:cs typeface="Calibri"/>
                <a:sym typeface="Calibri"/>
              </a:rPr>
              <a:t>lick on </a:t>
            </a:r>
            <a:r>
              <a:rPr lang="en" sz="1600" b="0" i="1" u="none" strike="noStrike" cap="none">
                <a:solidFill>
                  <a:schemeClr val="dk1"/>
                </a:solidFill>
                <a:latin typeface="Calibri"/>
                <a:ea typeface="Calibri"/>
                <a:cs typeface="Calibri"/>
                <a:sym typeface="Calibri"/>
              </a:rPr>
              <a:t>Add </a:t>
            </a:r>
            <a:r>
              <a:rPr lang="en" sz="1600" b="0" i="0" u="none" strike="noStrike" cap="none">
                <a:solidFill>
                  <a:schemeClr val="dk1"/>
                </a:solidFill>
                <a:latin typeface="Calibri"/>
                <a:ea typeface="Calibri"/>
                <a:cs typeface="Calibri"/>
                <a:sym typeface="Calibri"/>
              </a:rPr>
              <a:t>and hover over </a:t>
            </a:r>
            <a:r>
              <a:rPr lang="en" sz="1600" b="0" i="1" u="none" strike="noStrike" cap="none">
                <a:solidFill>
                  <a:schemeClr val="dk1"/>
                </a:solidFill>
                <a:latin typeface="Calibri"/>
                <a:ea typeface="Calibri"/>
                <a:cs typeface="Calibri"/>
                <a:sym typeface="Calibri"/>
              </a:rPr>
              <a:t>Pseudocolor </a:t>
            </a:r>
            <a:r>
              <a:rPr lang="en" sz="1600" b="0" i="0" u="none" strike="noStrike" cap="none">
                <a:solidFill>
                  <a:schemeClr val="dk1"/>
                </a:solidFill>
                <a:latin typeface="Calibri"/>
                <a:ea typeface="Calibri"/>
                <a:cs typeface="Calibri"/>
                <a:sym typeface="Calibri"/>
              </a:rPr>
              <a:t>and click on </a:t>
            </a:r>
            <a:r>
              <a:rPr lang="en" sz="1600" b="0" i="1" u="none" strike="noStrike" cap="none">
                <a:solidFill>
                  <a:schemeClr val="dk1"/>
                </a:solidFill>
                <a:latin typeface="Calibri"/>
                <a:ea typeface="Calibri"/>
                <a:cs typeface="Calibri"/>
                <a:sym typeface="Calibri"/>
              </a:rPr>
              <a:t>Omega </a:t>
            </a:r>
            <a:r>
              <a:rPr lang="en" sz="1600" b="0" i="0" u="none" strike="noStrike" cap="none">
                <a:solidFill>
                  <a:schemeClr val="dk1"/>
                </a:solidFill>
                <a:latin typeface="Calibri"/>
                <a:ea typeface="Calibri"/>
                <a:cs typeface="Calibri"/>
                <a:sym typeface="Calibri"/>
              </a:rPr>
              <a:t>for the vorticity colormap. </a:t>
            </a:r>
            <a:endParaRPr sz="1600" b="0" i="0" u="none" strike="noStrike" cap="none">
              <a:solidFill>
                <a:schemeClr val="dk1"/>
              </a:solidFill>
              <a:latin typeface="Calibri"/>
              <a:ea typeface="Calibri"/>
              <a:cs typeface="Calibri"/>
              <a:sym typeface="Calibri"/>
            </a:endParaRPr>
          </a:p>
        </p:txBody>
      </p:sp>
      <p:pic>
        <p:nvPicPr>
          <p:cNvPr id="199" name="Google Shape;199;p34"/>
          <p:cNvPicPr preferRelativeResize="0"/>
          <p:nvPr/>
        </p:nvPicPr>
        <p:blipFill>
          <a:blip r:embed="rId3">
            <a:alphaModFix/>
          </a:blip>
          <a:stretch>
            <a:fillRect/>
          </a:stretch>
        </p:blipFill>
        <p:spPr>
          <a:xfrm>
            <a:off x="1051378" y="2397387"/>
            <a:ext cx="2997199" cy="2627126"/>
          </a:xfrm>
          <a:prstGeom prst="rect">
            <a:avLst/>
          </a:prstGeom>
          <a:noFill/>
          <a:ln>
            <a:noFill/>
          </a:ln>
        </p:spPr>
      </p:pic>
      <p:pic>
        <p:nvPicPr>
          <p:cNvPr id="200" name="Google Shape;200;p34"/>
          <p:cNvPicPr preferRelativeResize="0"/>
          <p:nvPr/>
        </p:nvPicPr>
        <p:blipFill>
          <a:blip r:embed="rId4">
            <a:alphaModFix/>
          </a:blip>
          <a:stretch>
            <a:fillRect/>
          </a:stretch>
        </p:blipFill>
        <p:spPr>
          <a:xfrm>
            <a:off x="4572000" y="2328051"/>
            <a:ext cx="2217826" cy="276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Vorticity plot</a:t>
            </a:r>
            <a:endParaRPr/>
          </a:p>
        </p:txBody>
      </p:sp>
      <p:sp>
        <p:nvSpPr>
          <p:cNvPr id="206" name="Google Shape;206;p3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Click on Draw</a:t>
            </a:r>
            <a:endParaRPr/>
          </a:p>
          <a:p>
            <a:pPr marL="457200" lvl="0" indent="-342900" algn="l" rtl="0">
              <a:spcBef>
                <a:spcPts val="0"/>
              </a:spcBef>
              <a:spcAft>
                <a:spcPts val="0"/>
              </a:spcAft>
              <a:buSzPts val="1800"/>
              <a:buChar char="●"/>
            </a:pPr>
            <a:r>
              <a:rPr lang="en"/>
              <a:t>You might notice the vertices have disappeared. Visit makes plots on top of plots, so the pseudocolor plot is obscuring the vertices.</a:t>
            </a:r>
            <a:endParaRPr/>
          </a:p>
          <a:p>
            <a:pPr marL="457200" lvl="0" indent="-342900" algn="l" rtl="0">
              <a:spcBef>
                <a:spcPts val="0"/>
              </a:spcBef>
              <a:spcAft>
                <a:spcPts val="0"/>
              </a:spcAft>
              <a:buSzPts val="1800"/>
              <a:buChar char="●"/>
            </a:pPr>
            <a:r>
              <a:rPr lang="en"/>
              <a:t>Change the Active source to LagsPts.*.vtk</a:t>
            </a:r>
            <a:endParaRPr/>
          </a:p>
          <a:p>
            <a:pPr marL="457200" lvl="0" indent="-342900" algn="l" rtl="0">
              <a:spcBef>
                <a:spcPts val="0"/>
              </a:spcBef>
              <a:spcAft>
                <a:spcPts val="0"/>
              </a:spcAft>
              <a:buSzPts val="1800"/>
              <a:buChar char="●"/>
            </a:pPr>
            <a:r>
              <a:rPr lang="en"/>
              <a:t>Click Add-&gt;Mesh-&gt;mesh and Draw.</a:t>
            </a:r>
            <a:endParaRPr/>
          </a:p>
          <a:p>
            <a:pPr marL="457200" lvl="0" indent="-342900" algn="l" rtl="0">
              <a:spcBef>
                <a:spcPts val="0"/>
              </a:spcBef>
              <a:spcAft>
                <a:spcPts val="0"/>
              </a:spcAft>
              <a:buSzPts val="1800"/>
              <a:buChar char="●"/>
            </a:pPr>
            <a:r>
              <a:rPr lang="en"/>
              <a:t>Resize the mesh as appropriate.</a:t>
            </a:r>
            <a:endParaRPr/>
          </a:p>
        </p:txBody>
      </p:sp>
      <p:pic>
        <p:nvPicPr>
          <p:cNvPr id="207" name="Google Shape;207;p35"/>
          <p:cNvPicPr preferRelativeResize="0"/>
          <p:nvPr/>
        </p:nvPicPr>
        <p:blipFill>
          <a:blip r:embed="rId3">
            <a:alphaModFix/>
          </a:blip>
          <a:stretch>
            <a:fillRect/>
          </a:stretch>
        </p:blipFill>
        <p:spPr>
          <a:xfrm>
            <a:off x="4819950" y="661263"/>
            <a:ext cx="3729113"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6"/>
          <p:cNvPicPr preferRelativeResize="0"/>
          <p:nvPr/>
        </p:nvPicPr>
        <p:blipFill>
          <a:blip r:embed="rId3">
            <a:alphaModFix/>
          </a:blip>
          <a:stretch>
            <a:fillRect/>
          </a:stretch>
        </p:blipFill>
        <p:spPr>
          <a:xfrm>
            <a:off x="1007425" y="1984925"/>
            <a:ext cx="2741583" cy="2999999"/>
          </a:xfrm>
          <a:prstGeom prst="rect">
            <a:avLst/>
          </a:prstGeom>
          <a:noFill/>
          <a:ln>
            <a:noFill/>
          </a:ln>
        </p:spPr>
      </p:pic>
      <p:sp>
        <p:nvSpPr>
          <p:cNvPr id="213" name="Google Shape;213;p3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Customize vorticity</a:t>
            </a:r>
            <a:endParaRPr/>
          </a:p>
        </p:txBody>
      </p:sp>
      <p:sp>
        <p:nvSpPr>
          <p:cNvPr id="214" name="Google Shape;214;p36"/>
          <p:cNvSpPr txBox="1"/>
          <p:nvPr/>
        </p:nvSpPr>
        <p:spPr>
          <a:xfrm>
            <a:off x="375725" y="1321525"/>
            <a:ext cx="80067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Calibri"/>
                <a:ea typeface="Calibri"/>
                <a:cs typeface="Calibri"/>
                <a:sym typeface="Calibri"/>
              </a:rPr>
              <a:t>To customize the vorticity color-map, double-click on </a:t>
            </a:r>
            <a:r>
              <a:rPr lang="en" sz="1600" i="1">
                <a:solidFill>
                  <a:schemeClr val="dk1"/>
                </a:solidFill>
                <a:latin typeface="Calibri"/>
                <a:ea typeface="Calibri"/>
                <a:cs typeface="Calibri"/>
                <a:sym typeface="Calibri"/>
              </a:rPr>
              <a:t>Omega.*.vtk</a:t>
            </a:r>
            <a:r>
              <a:rPr lang="en" sz="1600" b="0" i="0" u="none" strike="noStrike" cap="none">
                <a:solidFill>
                  <a:schemeClr val="dk1"/>
                </a:solidFill>
                <a:latin typeface="Calibri"/>
                <a:ea typeface="Calibri"/>
                <a:cs typeface="Calibri"/>
                <a:sym typeface="Calibri"/>
              </a:rPr>
              <a:t>. We will now change a few features in the window that opens.</a:t>
            </a:r>
            <a:endParaRPr sz="1600" b="0" i="0" u="none" strike="noStrike" cap="none">
              <a:solidFill>
                <a:schemeClr val="dk1"/>
              </a:solidFill>
              <a:latin typeface="Calibri"/>
              <a:ea typeface="Calibri"/>
              <a:cs typeface="Calibri"/>
              <a:sym typeface="Calibri"/>
            </a:endParaRPr>
          </a:p>
        </p:txBody>
      </p:sp>
      <p:sp>
        <p:nvSpPr>
          <p:cNvPr id="215" name="Google Shape;215;p36"/>
          <p:cNvSpPr txBox="1"/>
          <p:nvPr/>
        </p:nvSpPr>
        <p:spPr>
          <a:xfrm>
            <a:off x="3925650" y="2332075"/>
            <a:ext cx="5013900" cy="85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Change Minimum and Maximum values to -50 and 50, respectively. These are just approximate values, you can change them to see how the colormap is affected. Basically it says if vorticity is ever higher than 50 or less than -50, the colormap only goes up to 50 or -50 as the highest and lowest values.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cxnSp>
        <p:nvCxnSpPr>
          <p:cNvPr id="216" name="Google Shape;216;p36"/>
          <p:cNvCxnSpPr>
            <a:stCxn id="215" idx="1"/>
          </p:cNvCxnSpPr>
          <p:nvPr/>
        </p:nvCxnSpPr>
        <p:spPr>
          <a:xfrm flipH="1">
            <a:off x="2030250" y="2760175"/>
            <a:ext cx="1895400" cy="277500"/>
          </a:xfrm>
          <a:prstGeom prst="straightConnector1">
            <a:avLst/>
          </a:prstGeom>
          <a:noFill/>
          <a:ln w="28575" cap="flat" cmpd="sng">
            <a:solidFill>
              <a:srgbClr val="FF0000"/>
            </a:solidFill>
            <a:prstDash val="solid"/>
            <a:round/>
            <a:headEnd type="none" w="sm" len="sm"/>
            <a:tailEnd type="triangle" w="med" len="med"/>
          </a:ln>
        </p:spPr>
      </p:cxnSp>
      <p:sp>
        <p:nvSpPr>
          <p:cNvPr id="217" name="Google Shape;217;p36"/>
          <p:cNvSpPr txBox="1"/>
          <p:nvPr/>
        </p:nvSpPr>
        <p:spPr>
          <a:xfrm>
            <a:off x="4055200" y="3394450"/>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Click the </a:t>
            </a:r>
            <a:r>
              <a:rPr lang="en" sz="1100" b="0" i="1" u="none" strike="noStrike" cap="none">
                <a:solidFill>
                  <a:schemeClr val="dk1"/>
                </a:solidFill>
                <a:latin typeface="Calibri"/>
                <a:ea typeface="Calibri"/>
                <a:cs typeface="Calibri"/>
                <a:sym typeface="Calibri"/>
              </a:rPr>
              <a:t>Nodal</a:t>
            </a:r>
            <a:r>
              <a:rPr lang="en" sz="1100" b="0" i="0" u="none" strike="noStrike" cap="none">
                <a:solidFill>
                  <a:schemeClr val="dk1"/>
                </a:solidFill>
                <a:latin typeface="Calibri"/>
                <a:ea typeface="Calibri"/>
                <a:cs typeface="Calibri"/>
                <a:sym typeface="Calibri"/>
              </a:rPr>
              <a:t> option – this should reduce the amount of noisiness around the boundaries a little.</a:t>
            </a:r>
            <a:endParaRPr sz="1100" b="0" i="0" u="none" strike="noStrike" cap="none">
              <a:solidFill>
                <a:schemeClr val="dk1"/>
              </a:solidFill>
              <a:latin typeface="Calibri"/>
              <a:ea typeface="Calibri"/>
              <a:cs typeface="Calibri"/>
              <a:sym typeface="Calibri"/>
            </a:endParaRPr>
          </a:p>
        </p:txBody>
      </p:sp>
      <p:sp>
        <p:nvSpPr>
          <p:cNvPr id="218" name="Google Shape;218;p36"/>
          <p:cNvSpPr txBox="1"/>
          <p:nvPr/>
        </p:nvSpPr>
        <p:spPr>
          <a:xfrm>
            <a:off x="4120000" y="4120000"/>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Calibri"/>
                <a:ea typeface="Calibri"/>
                <a:cs typeface="Calibri"/>
                <a:sym typeface="Calibri"/>
              </a:rPr>
              <a:t>Change the </a:t>
            </a:r>
            <a:r>
              <a:rPr lang="en" sz="1100" b="0" i="1" u="none" strike="noStrike" cap="none">
                <a:solidFill>
                  <a:schemeClr val="dk1"/>
                </a:solidFill>
                <a:latin typeface="Calibri"/>
                <a:ea typeface="Calibri"/>
                <a:cs typeface="Calibri"/>
                <a:sym typeface="Calibri"/>
              </a:rPr>
              <a:t>Opacity</a:t>
            </a:r>
            <a:r>
              <a:rPr lang="en" sz="1100" b="0" i="0" u="none" strike="noStrike" cap="none">
                <a:solidFill>
                  <a:schemeClr val="dk1"/>
                </a:solidFill>
                <a:latin typeface="Calibri"/>
                <a:ea typeface="Calibri"/>
                <a:cs typeface="Calibri"/>
                <a:sym typeface="Calibri"/>
              </a:rPr>
              <a:t> to 70% (or don’t change it). Reducing the </a:t>
            </a:r>
            <a:r>
              <a:rPr lang="en" sz="1100" b="0" i="1" u="none" strike="noStrike" cap="none">
                <a:solidFill>
                  <a:schemeClr val="dk1"/>
                </a:solidFill>
                <a:latin typeface="Calibri"/>
                <a:ea typeface="Calibri"/>
                <a:cs typeface="Calibri"/>
                <a:sym typeface="Calibri"/>
              </a:rPr>
              <a:t>Opacity</a:t>
            </a:r>
            <a:r>
              <a:rPr lang="en" sz="1100" b="0" i="0" u="none" strike="noStrike" cap="none">
                <a:solidFill>
                  <a:schemeClr val="dk1"/>
                </a:solidFill>
                <a:latin typeface="Calibri"/>
                <a:ea typeface="Calibri"/>
                <a:cs typeface="Calibri"/>
                <a:sym typeface="Calibri"/>
              </a:rPr>
              <a:t> from 100% to something less helps see the velocity vectors better.</a:t>
            </a:r>
            <a:endParaRPr sz="1100" b="0" i="0" u="none" strike="noStrike" cap="none">
              <a:solidFill>
                <a:schemeClr val="dk1"/>
              </a:solidFill>
              <a:latin typeface="Calibri"/>
              <a:ea typeface="Calibri"/>
              <a:cs typeface="Calibri"/>
              <a:sym typeface="Calibri"/>
            </a:endParaRPr>
          </a:p>
        </p:txBody>
      </p:sp>
      <p:cxnSp>
        <p:nvCxnSpPr>
          <p:cNvPr id="219" name="Google Shape;219;p36"/>
          <p:cNvCxnSpPr/>
          <p:nvPr/>
        </p:nvCxnSpPr>
        <p:spPr>
          <a:xfrm rot="10800000">
            <a:off x="2125550" y="3381900"/>
            <a:ext cx="1916700" cy="361500"/>
          </a:xfrm>
          <a:prstGeom prst="straightConnector1">
            <a:avLst/>
          </a:prstGeom>
          <a:noFill/>
          <a:ln w="28575" cap="flat" cmpd="sng">
            <a:solidFill>
              <a:srgbClr val="FF0000"/>
            </a:solidFill>
            <a:prstDash val="solid"/>
            <a:round/>
            <a:headEnd type="none" w="sm" len="sm"/>
            <a:tailEnd type="triangle" w="med" len="med"/>
          </a:ln>
        </p:spPr>
      </p:cxnSp>
      <p:cxnSp>
        <p:nvCxnSpPr>
          <p:cNvPr id="220" name="Google Shape;220;p36"/>
          <p:cNvCxnSpPr/>
          <p:nvPr/>
        </p:nvCxnSpPr>
        <p:spPr>
          <a:xfrm rot="10800000">
            <a:off x="2135075" y="4107925"/>
            <a:ext cx="1959000" cy="477600"/>
          </a:xfrm>
          <a:prstGeom prst="straightConnector1">
            <a:avLst/>
          </a:prstGeom>
          <a:noFill/>
          <a:ln w="28575" cap="flat" cmpd="sng">
            <a:solidFill>
              <a:srgbClr val="FF0000"/>
            </a:solidFill>
            <a:prstDash val="solid"/>
            <a:round/>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p:nvPr/>
        </p:nvSpPr>
        <p:spPr>
          <a:xfrm>
            <a:off x="1400325" y="2868375"/>
            <a:ext cx="7338300" cy="85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Play button</a:t>
            </a:r>
            <a:endParaRPr sz="1800" b="0" i="0" u="none" strike="noStrike" cap="none">
              <a:solidFill>
                <a:schemeClr val="dk1"/>
              </a:solidFill>
              <a:latin typeface="Calibri"/>
              <a:ea typeface="Calibri"/>
              <a:cs typeface="Calibri"/>
              <a:sym typeface="Calibri"/>
            </a:endParaRPr>
          </a:p>
        </p:txBody>
      </p:sp>
      <p:sp>
        <p:nvSpPr>
          <p:cNvPr id="226" name="Google Shape;226;p3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Play the simulation</a:t>
            </a:r>
            <a:endParaRPr/>
          </a:p>
        </p:txBody>
      </p:sp>
      <p:sp>
        <p:nvSpPr>
          <p:cNvPr id="227" name="Google Shape;227;p37"/>
          <p:cNvSpPr txBox="1">
            <a:spLocks noGrp="1"/>
          </p:cNvSpPr>
          <p:nvPr>
            <p:ph type="body" idx="1"/>
          </p:nvPr>
        </p:nvSpPr>
        <p:spPr>
          <a:xfrm>
            <a:off x="509025" y="928075"/>
            <a:ext cx="8229600" cy="3725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600"/>
              </a:spcBef>
              <a:spcAft>
                <a:spcPts val="0"/>
              </a:spcAft>
              <a:buClr>
                <a:schemeClr val="dk1"/>
              </a:buClr>
              <a:buSzPts val="800"/>
              <a:buNone/>
            </a:pPr>
            <a:r>
              <a:rPr lang="en" sz="1600"/>
              <a:t>Now press the </a:t>
            </a:r>
            <a:r>
              <a:rPr lang="en" sz="1600" i="1"/>
              <a:t>Play</a:t>
            </a:r>
            <a:r>
              <a:rPr lang="en" sz="1600"/>
              <a:t> button and watch the simulation! You should see the rubberband bounding with the formation of new vortices during each bounce.</a:t>
            </a:r>
            <a:endParaRPr sz="1600"/>
          </a:p>
          <a:p>
            <a:pPr marL="0" lvl="0" indent="0" algn="l" rtl="0">
              <a:lnSpc>
                <a:spcPct val="90000"/>
              </a:lnSpc>
              <a:spcBef>
                <a:spcPts val="600"/>
              </a:spcBef>
              <a:spcAft>
                <a:spcPts val="0"/>
              </a:spcAft>
              <a:buClr>
                <a:schemeClr val="dk1"/>
              </a:buClr>
              <a:buSzPts val="800"/>
              <a:buNone/>
            </a:pPr>
            <a:r>
              <a:rPr lang="en" sz="1600"/>
              <a:t>Note that the other color-maps have similar options you can do. I also want to stress that these are just general guidelines to follow, but are in no way the best chosen values to visualize the data. Play around and try things!</a:t>
            </a:r>
            <a:endParaRPr sz="1600"/>
          </a:p>
          <a:p>
            <a:pPr marL="0" lvl="0" indent="0" algn="l" rtl="0">
              <a:lnSpc>
                <a:spcPct val="90000"/>
              </a:lnSpc>
              <a:spcBef>
                <a:spcPts val="600"/>
              </a:spcBef>
              <a:spcAft>
                <a:spcPts val="0"/>
              </a:spcAft>
              <a:buClr>
                <a:schemeClr val="dk1"/>
              </a:buClr>
              <a:buSzPts val="2300"/>
              <a:buNone/>
            </a:pPr>
            <a:endParaRPr sz="1600"/>
          </a:p>
        </p:txBody>
      </p:sp>
      <p:pic>
        <p:nvPicPr>
          <p:cNvPr id="228" name="Google Shape;228;p37"/>
          <p:cNvPicPr preferRelativeResize="0"/>
          <p:nvPr/>
        </p:nvPicPr>
        <p:blipFill>
          <a:blip r:embed="rId3">
            <a:alphaModFix/>
          </a:blip>
          <a:stretch>
            <a:fillRect/>
          </a:stretch>
        </p:blipFill>
        <p:spPr>
          <a:xfrm>
            <a:off x="3125928" y="2345675"/>
            <a:ext cx="4065951" cy="2759598"/>
          </a:xfrm>
          <a:prstGeom prst="rect">
            <a:avLst/>
          </a:prstGeom>
          <a:noFill/>
          <a:ln>
            <a:noFill/>
          </a:ln>
        </p:spPr>
      </p:pic>
      <p:cxnSp>
        <p:nvCxnSpPr>
          <p:cNvPr id="229" name="Google Shape;229;p37"/>
          <p:cNvCxnSpPr/>
          <p:nvPr/>
        </p:nvCxnSpPr>
        <p:spPr>
          <a:xfrm rot="10800000" flipH="1">
            <a:off x="2539350" y="3247950"/>
            <a:ext cx="1268100" cy="55800"/>
          </a:xfrm>
          <a:prstGeom prst="straightConnector1">
            <a:avLst/>
          </a:prstGeom>
          <a:noFill/>
          <a:ln w="28575" cap="flat" cmpd="sng">
            <a:solidFill>
              <a:srgbClr val="FF0000"/>
            </a:solidFill>
            <a:prstDash val="solid"/>
            <a:round/>
            <a:headEnd type="none" w="sm" len="sm"/>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233775" y="104903"/>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Zoom</a:t>
            </a:r>
            <a:endParaRPr/>
          </a:p>
        </p:txBody>
      </p:sp>
      <p:sp>
        <p:nvSpPr>
          <p:cNvPr id="235" name="Google Shape;235;p38"/>
          <p:cNvSpPr txBox="1">
            <a:spLocks noGrp="1"/>
          </p:cNvSpPr>
          <p:nvPr>
            <p:ph type="body" idx="1"/>
          </p:nvPr>
        </p:nvSpPr>
        <p:spPr>
          <a:xfrm>
            <a:off x="233775" y="864356"/>
            <a:ext cx="6390600" cy="2562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600"/>
              </a:spcBef>
              <a:spcAft>
                <a:spcPts val="0"/>
              </a:spcAft>
              <a:buClr>
                <a:schemeClr val="dk1"/>
              </a:buClr>
              <a:buSzPts val="800"/>
              <a:buNone/>
            </a:pPr>
            <a:r>
              <a:rPr lang="en" sz="1600"/>
              <a:t>You can now watch the simulation by clicking </a:t>
            </a:r>
            <a:r>
              <a:rPr lang="en" sz="1600" i="1"/>
              <a:t>Play</a:t>
            </a:r>
            <a:r>
              <a:rPr lang="en" sz="1600"/>
              <a:t>. There are many other customizations you can do – this is just the beginning! One thing you might want to do is zoom into the region of interest – namely that around the channel and cavities. To do this just click on the </a:t>
            </a:r>
            <a:r>
              <a:rPr lang="en" sz="1600" i="1"/>
              <a:t>magnifying glass</a:t>
            </a:r>
            <a:r>
              <a:rPr lang="en" sz="1600"/>
              <a:t> above the geometry window and drag a box over the region of interest and it will zoom in!</a:t>
            </a:r>
            <a:endParaRPr sz="1600"/>
          </a:p>
          <a:p>
            <a:pPr marL="0" lvl="0" indent="0" algn="l" rtl="0">
              <a:lnSpc>
                <a:spcPct val="90000"/>
              </a:lnSpc>
              <a:spcBef>
                <a:spcPts val="600"/>
              </a:spcBef>
              <a:spcAft>
                <a:spcPts val="0"/>
              </a:spcAft>
              <a:buClr>
                <a:schemeClr val="dk1"/>
              </a:buClr>
              <a:buSzPts val="2300"/>
              <a:buNone/>
            </a:pPr>
            <a:endParaRPr sz="1600"/>
          </a:p>
        </p:txBody>
      </p:sp>
      <p:pic>
        <p:nvPicPr>
          <p:cNvPr id="236" name="Google Shape;236;p38"/>
          <p:cNvPicPr preferRelativeResize="0"/>
          <p:nvPr/>
        </p:nvPicPr>
        <p:blipFill rotWithShape="1">
          <a:blip r:embed="rId3">
            <a:alphaModFix/>
          </a:blip>
          <a:srcRect/>
          <a:stretch/>
        </p:blipFill>
        <p:spPr>
          <a:xfrm>
            <a:off x="2171700" y="3278513"/>
            <a:ext cx="4800600" cy="1514475"/>
          </a:xfrm>
          <a:prstGeom prst="rect">
            <a:avLst/>
          </a:prstGeom>
          <a:noFill/>
          <a:ln>
            <a:noFill/>
          </a:ln>
        </p:spPr>
      </p:pic>
      <p:sp>
        <p:nvSpPr>
          <p:cNvPr id="237" name="Google Shape;237;p38"/>
          <p:cNvSpPr txBox="1"/>
          <p:nvPr/>
        </p:nvSpPr>
        <p:spPr>
          <a:xfrm>
            <a:off x="301800" y="2535763"/>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To zoom into a region you drag your cursor around</a:t>
            </a:r>
            <a:endParaRPr sz="1800" b="0" i="0" u="none" strike="noStrike" cap="none">
              <a:solidFill>
                <a:schemeClr val="dk1"/>
              </a:solidFill>
              <a:latin typeface="Calibri"/>
              <a:ea typeface="Calibri"/>
              <a:cs typeface="Calibri"/>
              <a:sym typeface="Calibri"/>
            </a:endParaRPr>
          </a:p>
        </p:txBody>
      </p:sp>
      <p:sp>
        <p:nvSpPr>
          <p:cNvPr id="238" name="Google Shape;238;p38"/>
          <p:cNvSpPr txBox="1"/>
          <p:nvPr/>
        </p:nvSpPr>
        <p:spPr>
          <a:xfrm>
            <a:off x="5847325" y="2286538"/>
            <a:ext cx="300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Reset the window back to the default window</a:t>
            </a:r>
            <a:endParaRPr sz="1800" b="0" i="0" u="none" strike="noStrike" cap="none">
              <a:solidFill>
                <a:schemeClr val="dk1"/>
              </a:solidFill>
              <a:latin typeface="Calibri"/>
              <a:ea typeface="Calibri"/>
              <a:cs typeface="Calibri"/>
              <a:sym typeface="Calibri"/>
            </a:endParaRPr>
          </a:p>
        </p:txBody>
      </p:sp>
      <p:cxnSp>
        <p:nvCxnSpPr>
          <p:cNvPr id="239" name="Google Shape;239;p38"/>
          <p:cNvCxnSpPr/>
          <p:nvPr/>
        </p:nvCxnSpPr>
        <p:spPr>
          <a:xfrm>
            <a:off x="2034075" y="3213075"/>
            <a:ext cx="557100" cy="505200"/>
          </a:xfrm>
          <a:prstGeom prst="straightConnector1">
            <a:avLst/>
          </a:prstGeom>
          <a:noFill/>
          <a:ln w="28575" cap="flat" cmpd="sng">
            <a:solidFill>
              <a:srgbClr val="FF0000"/>
            </a:solidFill>
            <a:prstDash val="solid"/>
            <a:round/>
            <a:headEnd type="none" w="sm" len="sm"/>
            <a:tailEnd type="triangle" w="med" len="med"/>
          </a:ln>
        </p:spPr>
      </p:cxnSp>
      <p:cxnSp>
        <p:nvCxnSpPr>
          <p:cNvPr id="240" name="Google Shape;240;p38"/>
          <p:cNvCxnSpPr/>
          <p:nvPr/>
        </p:nvCxnSpPr>
        <p:spPr>
          <a:xfrm flipH="1">
            <a:off x="5545025" y="2889175"/>
            <a:ext cx="181500" cy="621900"/>
          </a:xfrm>
          <a:prstGeom prst="straightConnector1">
            <a:avLst/>
          </a:prstGeom>
          <a:noFill/>
          <a:ln w="28575" cap="flat" cmpd="sng">
            <a:solidFill>
              <a:srgbClr val="FF0000"/>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Make a movie</a:t>
            </a:r>
            <a:endParaRPr/>
          </a:p>
        </p:txBody>
      </p:sp>
      <p:sp>
        <p:nvSpPr>
          <p:cNvPr id="246" name="Google Shape;246;p39"/>
          <p:cNvSpPr txBox="1">
            <a:spLocks noGrp="1"/>
          </p:cNvSpPr>
          <p:nvPr>
            <p:ph type="body" idx="1"/>
          </p:nvPr>
        </p:nvSpPr>
        <p:spPr>
          <a:xfrm>
            <a:off x="578625" y="1063375"/>
            <a:ext cx="7717200" cy="2562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600"/>
              </a:spcBef>
              <a:spcAft>
                <a:spcPts val="0"/>
              </a:spcAft>
              <a:buClr>
                <a:schemeClr val="dk1"/>
              </a:buClr>
              <a:buSzPts val="2300"/>
              <a:buNone/>
            </a:pPr>
            <a:r>
              <a:rPr lang="en" sz="1600"/>
              <a:t>Let’s now talk about saving a movie. To do this go to the </a:t>
            </a:r>
            <a:r>
              <a:rPr lang="en" sz="1600" i="1"/>
              <a:t>File </a:t>
            </a:r>
            <a:r>
              <a:rPr lang="en" sz="1600"/>
              <a:t>and click on </a:t>
            </a:r>
            <a:r>
              <a:rPr lang="en" sz="1600" i="1"/>
              <a:t>Save Movie. </a:t>
            </a:r>
            <a:r>
              <a:rPr lang="en" sz="1600"/>
              <a:t>This will bring up another dialog box. At the first screen you will click  </a:t>
            </a:r>
            <a:r>
              <a:rPr lang="en" sz="1600" i="1"/>
              <a:t>New simple movie </a:t>
            </a:r>
            <a:r>
              <a:rPr lang="en" sz="1600"/>
              <a:t>and then click </a:t>
            </a:r>
            <a:r>
              <a:rPr lang="en" sz="1600" i="1"/>
              <a:t>Continue.</a:t>
            </a:r>
            <a:endParaRPr sz="1600" i="1"/>
          </a:p>
          <a:p>
            <a:pPr marL="0" lvl="0" indent="0" algn="l" rtl="0">
              <a:lnSpc>
                <a:spcPct val="90000"/>
              </a:lnSpc>
              <a:spcBef>
                <a:spcPts val="600"/>
              </a:spcBef>
              <a:spcAft>
                <a:spcPts val="0"/>
              </a:spcAft>
              <a:buClr>
                <a:schemeClr val="dk1"/>
              </a:buClr>
              <a:buSzPts val="800"/>
              <a:buNone/>
            </a:pPr>
            <a:endParaRPr sz="1600" i="1"/>
          </a:p>
          <a:p>
            <a:pPr marL="0" lvl="0" indent="0" algn="l" rtl="0">
              <a:lnSpc>
                <a:spcPct val="90000"/>
              </a:lnSpc>
              <a:spcBef>
                <a:spcPts val="600"/>
              </a:spcBef>
              <a:spcAft>
                <a:spcPts val="0"/>
              </a:spcAft>
              <a:buClr>
                <a:schemeClr val="dk1"/>
              </a:buClr>
              <a:buSzPts val="2300"/>
              <a:buNone/>
            </a:pPr>
            <a:endParaRPr sz="1600"/>
          </a:p>
        </p:txBody>
      </p:sp>
      <p:pic>
        <p:nvPicPr>
          <p:cNvPr id="247" name="Google Shape;247;p39"/>
          <p:cNvPicPr preferRelativeResize="0"/>
          <p:nvPr/>
        </p:nvPicPr>
        <p:blipFill rotWithShape="1">
          <a:blip r:embed="rId3">
            <a:alphaModFix/>
          </a:blip>
          <a:srcRect/>
          <a:stretch/>
        </p:blipFill>
        <p:spPr>
          <a:xfrm>
            <a:off x="2083114" y="2269400"/>
            <a:ext cx="4848225" cy="2781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233775" y="98953"/>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Make a movie</a:t>
            </a:r>
            <a:endParaRPr/>
          </a:p>
        </p:txBody>
      </p:sp>
      <p:sp>
        <p:nvSpPr>
          <p:cNvPr id="253" name="Google Shape;253;p40"/>
          <p:cNvSpPr txBox="1">
            <a:spLocks noGrp="1"/>
          </p:cNvSpPr>
          <p:nvPr>
            <p:ph type="body" idx="1"/>
          </p:nvPr>
        </p:nvSpPr>
        <p:spPr>
          <a:xfrm>
            <a:off x="293225" y="1096231"/>
            <a:ext cx="6390600" cy="2562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600"/>
              </a:spcBef>
              <a:spcAft>
                <a:spcPts val="0"/>
              </a:spcAft>
              <a:buClr>
                <a:schemeClr val="dk1"/>
              </a:buClr>
              <a:buSzPts val="800"/>
              <a:buNone/>
            </a:pPr>
            <a:r>
              <a:rPr lang="en" sz="1400"/>
              <a:t>At the next screen we will choose the format to be </a:t>
            </a:r>
            <a:r>
              <a:rPr lang="en" sz="1400" i="1"/>
              <a:t>MPEG Movie</a:t>
            </a:r>
            <a:r>
              <a:rPr lang="en" sz="1400"/>
              <a:t> and then click the </a:t>
            </a:r>
            <a:r>
              <a:rPr lang="en" sz="1400" i="1"/>
              <a:t>Right </a:t>
            </a:r>
            <a:r>
              <a:rPr lang="en" sz="1400"/>
              <a:t>arrow, -&gt; , and then click </a:t>
            </a:r>
            <a:r>
              <a:rPr lang="en" sz="1400" i="1"/>
              <a:t>Continue.</a:t>
            </a:r>
            <a:endParaRPr sz="1400" i="1"/>
          </a:p>
          <a:p>
            <a:pPr marL="0" lvl="0" indent="0" algn="l" rtl="0">
              <a:lnSpc>
                <a:spcPct val="90000"/>
              </a:lnSpc>
              <a:spcBef>
                <a:spcPts val="600"/>
              </a:spcBef>
              <a:spcAft>
                <a:spcPts val="0"/>
              </a:spcAft>
              <a:buClr>
                <a:schemeClr val="dk1"/>
              </a:buClr>
              <a:buSzPts val="2300"/>
              <a:buNone/>
            </a:pPr>
            <a:endParaRPr sz="1400"/>
          </a:p>
        </p:txBody>
      </p:sp>
      <p:pic>
        <p:nvPicPr>
          <p:cNvPr id="254" name="Google Shape;254;p40"/>
          <p:cNvPicPr preferRelativeResize="0"/>
          <p:nvPr/>
        </p:nvPicPr>
        <p:blipFill rotWithShape="1">
          <a:blip r:embed="rId3">
            <a:alphaModFix/>
          </a:blip>
          <a:srcRect/>
          <a:stretch/>
        </p:blipFill>
        <p:spPr>
          <a:xfrm>
            <a:off x="2738438" y="1913488"/>
            <a:ext cx="3667125" cy="2352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233775" y="122728"/>
            <a:ext cx="8229600" cy="85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dk1"/>
              </a:buClr>
              <a:buSzPts val="2700"/>
              <a:buFont typeface="Calibri"/>
              <a:buNone/>
            </a:pPr>
            <a:r>
              <a:rPr lang="en"/>
              <a:t>Save the movie</a:t>
            </a:r>
            <a:endParaRPr/>
          </a:p>
        </p:txBody>
      </p:sp>
      <p:sp>
        <p:nvSpPr>
          <p:cNvPr id="260" name="Google Shape;260;p41"/>
          <p:cNvSpPr txBox="1">
            <a:spLocks noGrp="1"/>
          </p:cNvSpPr>
          <p:nvPr>
            <p:ph type="body" idx="1"/>
          </p:nvPr>
        </p:nvSpPr>
        <p:spPr>
          <a:xfrm>
            <a:off x="406200" y="1149725"/>
            <a:ext cx="7598400" cy="2562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600"/>
              </a:spcBef>
              <a:spcAft>
                <a:spcPts val="0"/>
              </a:spcAft>
              <a:buClr>
                <a:schemeClr val="dk1"/>
              </a:buClr>
              <a:buSzPts val="2300"/>
              <a:buNone/>
            </a:pPr>
            <a:r>
              <a:rPr lang="en" sz="1900"/>
              <a:t>Now at the next screen, we have the options of telling it to begin saving the movie at a specific frame, ending at a specific frame, picking the frame rate, and the frame stride (if you want to make a movie out of every other frame, every 5, etc)</a:t>
            </a:r>
            <a:endParaRPr sz="1900"/>
          </a:p>
          <a:p>
            <a:pPr marL="0" lvl="0" indent="0" algn="l" rtl="0">
              <a:lnSpc>
                <a:spcPct val="90000"/>
              </a:lnSpc>
              <a:spcBef>
                <a:spcPts val="600"/>
              </a:spcBef>
              <a:spcAft>
                <a:spcPts val="0"/>
              </a:spcAft>
              <a:buClr>
                <a:schemeClr val="dk1"/>
              </a:buClr>
              <a:buSzPts val="2300"/>
              <a:buNone/>
            </a:pPr>
            <a:endParaRPr sz="1900"/>
          </a:p>
          <a:p>
            <a:pPr marL="0" lvl="0" indent="0" algn="l" rtl="0">
              <a:lnSpc>
                <a:spcPct val="90000"/>
              </a:lnSpc>
              <a:spcBef>
                <a:spcPts val="600"/>
              </a:spcBef>
              <a:spcAft>
                <a:spcPts val="0"/>
              </a:spcAft>
              <a:buClr>
                <a:schemeClr val="dk1"/>
              </a:buClr>
              <a:buSzPts val="800"/>
              <a:buNone/>
            </a:pPr>
            <a:r>
              <a:rPr lang="en" sz="1900"/>
              <a:t>Next we can choose what folder the movie gets saved to, as well as you can title the movie.  </a:t>
            </a:r>
            <a:endParaRPr sz="1900" i="1"/>
          </a:p>
          <a:p>
            <a:pPr marL="0" lvl="0" indent="0" algn="l" rtl="0">
              <a:lnSpc>
                <a:spcPct val="90000"/>
              </a:lnSpc>
              <a:spcBef>
                <a:spcPts val="600"/>
              </a:spcBef>
              <a:spcAft>
                <a:spcPts val="0"/>
              </a:spcAft>
              <a:buClr>
                <a:schemeClr val="dk1"/>
              </a:buClr>
              <a:buSzPts val="2300"/>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457200" y="205978"/>
            <a:ext cx="82296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Suggested Exercises: change the initial rubberband</a:t>
            </a:r>
            <a:endParaRPr/>
          </a:p>
        </p:txBody>
      </p:sp>
      <p:sp>
        <p:nvSpPr>
          <p:cNvPr id="266" name="Google Shape;266;p42"/>
          <p:cNvSpPr txBox="1">
            <a:spLocks noGrp="1"/>
          </p:cNvSpPr>
          <p:nvPr>
            <p:ph type="body" idx="1"/>
          </p:nvPr>
        </p:nvSpPr>
        <p:spPr>
          <a:xfrm>
            <a:off x="457200" y="1918375"/>
            <a:ext cx="8229600" cy="26763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None/>
            </a:pPr>
            <a:r>
              <a:rPr lang="en" sz="1700"/>
              <a:t>Change the rubber band in the rubberband example such that it is stretched in the y-direction. Make the deformation enough that you can see it.</a:t>
            </a:r>
            <a:endParaRPr sz="1700"/>
          </a:p>
          <a:p>
            <a:pPr marL="0" lvl="0" indent="0" algn="l" rtl="0">
              <a:spcBef>
                <a:spcPts val="640"/>
              </a:spcBef>
              <a:spcAft>
                <a:spcPts val="0"/>
              </a:spcAft>
              <a:buNone/>
            </a:pPr>
            <a:r>
              <a:rPr lang="en" sz="1700"/>
              <a:t>Change the viscosity in the input2d file to make the rubberband in a very viscous fluid.</a:t>
            </a:r>
            <a:endParaRPr sz="1700"/>
          </a:p>
          <a:p>
            <a:pPr marL="0" lvl="0" indent="0" algn="l" rtl="0">
              <a:spcBef>
                <a:spcPts val="640"/>
              </a:spcBef>
              <a:spcAft>
                <a:spcPts val="0"/>
              </a:spcAft>
              <a:buNone/>
            </a:pPr>
            <a:endParaRPr sz="1700"/>
          </a:p>
          <a:p>
            <a:pPr marL="0" lvl="0" indent="0" algn="l" rtl="0">
              <a:spcBef>
                <a:spcPts val="640"/>
              </a:spcBef>
              <a:spcAft>
                <a:spcPts val="0"/>
              </a:spcAft>
              <a:buNone/>
            </a:pPr>
            <a:endParaRPr sz="1700"/>
          </a:p>
          <a:p>
            <a:pPr marL="0" lvl="0" indent="0" algn="l" rtl="0">
              <a:spcBef>
                <a:spcPts val="640"/>
              </a:spcBef>
              <a:spcAft>
                <a:spcPts val="0"/>
              </a:spcAft>
              <a:buNone/>
            </a:pPr>
            <a:endParaRPr sz="1700"/>
          </a:p>
          <a:p>
            <a:pPr marL="0" lvl="0" indent="0" algn="l" rtl="0">
              <a:spcBef>
                <a:spcPts val="640"/>
              </a:spcBef>
              <a:spcAft>
                <a:spcPts val="0"/>
              </a:spcAft>
              <a:buNone/>
            </a:pPr>
            <a:endParaRPr sz="1700"/>
          </a:p>
          <a:p>
            <a:pPr marL="0" lvl="0" indent="0" algn="l" rtl="0">
              <a:spcBef>
                <a:spcPts val="640"/>
              </a:spcBef>
              <a:spcAft>
                <a:spcPts val="0"/>
              </a:spcAft>
              <a:buNone/>
            </a:pP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How do I move the boundaries?</a:t>
            </a:r>
            <a:endParaRPr/>
          </a:p>
        </p:txBody>
      </p:sp>
      <p:sp>
        <p:nvSpPr>
          <p:cNvPr id="272" name="Google Shape;272;p43"/>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640"/>
              </a:spcBef>
              <a:spcAft>
                <a:spcPts val="0"/>
              </a:spcAft>
              <a:buClr>
                <a:schemeClr val="dk1"/>
              </a:buClr>
              <a:buSzPts val="1200"/>
              <a:buFont typeface="Calibri"/>
              <a:buChar char="●"/>
            </a:pPr>
            <a:r>
              <a:rPr lang="en" sz="3000"/>
              <a:t>You can make boundaries actively move using</a:t>
            </a:r>
            <a:endParaRPr sz="3000"/>
          </a:p>
          <a:p>
            <a:pPr marL="914400" lvl="1" indent="-304800" algn="l" rtl="0">
              <a:lnSpc>
                <a:spcPct val="100000"/>
              </a:lnSpc>
              <a:spcBef>
                <a:spcPts val="0"/>
              </a:spcBef>
              <a:spcAft>
                <a:spcPts val="0"/>
              </a:spcAft>
              <a:buSzPts val="1200"/>
              <a:buChar char="●"/>
            </a:pPr>
            <a:r>
              <a:rPr lang="en" sz="2600"/>
              <a:t>Target points to provide a preferred motion</a:t>
            </a:r>
            <a:endParaRPr sz="2600"/>
          </a:p>
          <a:p>
            <a:pPr marL="914400" lvl="1" indent="-304800" algn="l" rtl="0">
              <a:lnSpc>
                <a:spcPct val="100000"/>
              </a:lnSpc>
              <a:spcBef>
                <a:spcPts val="0"/>
              </a:spcBef>
              <a:spcAft>
                <a:spcPts val="0"/>
              </a:spcAft>
              <a:buSzPts val="1200"/>
              <a:buChar char="●"/>
            </a:pPr>
            <a:r>
              <a:rPr lang="en" sz="2600"/>
              <a:t>Springs whose stiffness or resting lengths change in time</a:t>
            </a:r>
            <a:endParaRPr sz="2600"/>
          </a:p>
          <a:p>
            <a:pPr marL="914400" lvl="1" indent="-304800" algn="l" rtl="0">
              <a:lnSpc>
                <a:spcPct val="100000"/>
              </a:lnSpc>
              <a:spcBef>
                <a:spcPts val="0"/>
              </a:spcBef>
              <a:spcAft>
                <a:spcPts val="0"/>
              </a:spcAft>
              <a:buSzPts val="1200"/>
              <a:buChar char="●"/>
            </a:pPr>
            <a:r>
              <a:rPr lang="en" sz="2600"/>
              <a:t>Beams whose resting curvature changes in time</a:t>
            </a:r>
            <a:endParaRPr sz="2600"/>
          </a:p>
          <a:p>
            <a:pPr marL="914400" lvl="1" indent="-304800" algn="l" rtl="0">
              <a:lnSpc>
                <a:spcPct val="100000"/>
              </a:lnSpc>
              <a:spcBef>
                <a:spcPts val="0"/>
              </a:spcBef>
              <a:spcAft>
                <a:spcPts val="0"/>
              </a:spcAft>
              <a:buSzPts val="1200"/>
              <a:buChar char="●"/>
            </a:pPr>
            <a:r>
              <a:rPr lang="en" sz="2600"/>
              <a:t>Muscle models / muscle springs</a:t>
            </a:r>
            <a:endParaRPr sz="2600"/>
          </a:p>
          <a:p>
            <a:pPr marL="457200" lvl="0" indent="-304800" algn="l" rtl="0">
              <a:lnSpc>
                <a:spcPct val="100000"/>
              </a:lnSpc>
              <a:spcBef>
                <a:spcPts val="0"/>
              </a:spcBef>
              <a:spcAft>
                <a:spcPts val="0"/>
              </a:spcAft>
              <a:buSzPts val="1200"/>
              <a:buChar char="●"/>
            </a:pPr>
            <a:r>
              <a:rPr lang="en" sz="3000"/>
              <a:t>This is typically done by making an update_XXX.m file.</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Running the simulation</a:t>
            </a:r>
            <a:endParaRPr/>
          </a:p>
        </p:txBody>
      </p:sp>
      <p:sp>
        <p:nvSpPr>
          <p:cNvPr id="73" name="Google Shape;73;p17"/>
          <p:cNvSpPr txBox="1">
            <a:spLocks noGrp="1"/>
          </p:cNvSpPr>
          <p:nvPr>
            <p:ph type="body" idx="1"/>
          </p:nvPr>
        </p:nvSpPr>
        <p:spPr>
          <a:xfrm>
            <a:off x="457200" y="1200150"/>
            <a:ext cx="8229600" cy="3394500"/>
          </a:xfrm>
          <a:prstGeom prst="rect">
            <a:avLst/>
          </a:prstGeom>
        </p:spPr>
        <p:txBody>
          <a:bodyPr spcFirstLastPara="1" wrap="square" lIns="68575" tIns="68575" rIns="68575" bIns="68575" anchor="t" anchorCtr="0">
            <a:noAutofit/>
          </a:bodyPr>
          <a:lstStyle/>
          <a:p>
            <a:pPr marL="0" lvl="0" indent="0" algn="l" rtl="0">
              <a:spcBef>
                <a:spcPts val="500"/>
              </a:spcBef>
              <a:spcAft>
                <a:spcPts val="0"/>
              </a:spcAft>
              <a:buNone/>
            </a:pPr>
            <a:r>
              <a:rPr lang="en"/>
              <a:t>A MATLAB window will pop up that shows a rubber band oscillating in a fluid.</a:t>
            </a:r>
            <a:endParaRPr/>
          </a:p>
        </p:txBody>
      </p:sp>
      <p:pic>
        <p:nvPicPr>
          <p:cNvPr id="74" name="Google Shape;74;p17"/>
          <p:cNvPicPr preferRelativeResize="0"/>
          <p:nvPr/>
        </p:nvPicPr>
        <p:blipFill>
          <a:blip r:embed="rId3">
            <a:alphaModFix/>
          </a:blip>
          <a:stretch>
            <a:fillRect/>
          </a:stretch>
        </p:blipFill>
        <p:spPr>
          <a:xfrm>
            <a:off x="895538" y="2083101"/>
            <a:ext cx="7352926" cy="2713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p:nvPr>
        </p:nvSpPr>
        <p:spPr>
          <a:xfrm>
            <a:off x="457200" y="205978"/>
            <a:ext cx="82296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Swimming fish example</a:t>
            </a:r>
            <a:endParaRPr/>
          </a:p>
        </p:txBody>
      </p:sp>
      <p:sp>
        <p:nvSpPr>
          <p:cNvPr id="278" name="Google Shape;278;p44"/>
          <p:cNvSpPr txBox="1"/>
          <p:nvPr/>
        </p:nvSpPr>
        <p:spPr>
          <a:xfrm>
            <a:off x="759300" y="2098600"/>
            <a:ext cx="78828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a:solidFill>
                  <a:schemeClr val="dk2"/>
                </a:solidFill>
              </a:rPr>
              <a:t>Now we will look at an example of a swimming fish (which has been modeled as a beam that changes its curvature to swim).</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This is a more complicated example, and it will take longer to run. You might want to try to simulate a few times and then cancel the run.</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Go to matIB2d/Examples/Examples_First_Year_Seminar/Swimmer</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In the command window, type </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&gt;main2d</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When you want to stop the simulation, type Ctrl+C</a:t>
            </a:r>
            <a:endParaRPr sz="1800">
              <a:solidFill>
                <a:schemeClr val="dk2"/>
              </a:solidFill>
            </a:endParaRPr>
          </a:p>
          <a:p>
            <a:pPr marL="0" lvl="0" indent="0" algn="l" rtl="0">
              <a:spcBef>
                <a:spcPts val="0"/>
              </a:spcBef>
              <a:spcAft>
                <a:spcPts val="0"/>
              </a:spcAft>
              <a:buNone/>
            </a:pPr>
            <a:endParaRPr sz="1800">
              <a:solidFill>
                <a:schemeClr val="dk2"/>
              </a:solidFill>
            </a:endParaRPr>
          </a:p>
        </p:txBody>
      </p:sp>
      <p:sp>
        <p:nvSpPr>
          <p:cNvPr id="279" name="Google Shape;279;p44"/>
          <p:cNvSpPr txBox="1"/>
          <p:nvPr/>
        </p:nvSpPr>
        <p:spPr>
          <a:xfrm>
            <a:off x="925950" y="1221650"/>
            <a:ext cx="75495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800">
                <a:solidFill>
                  <a:schemeClr val="dk2"/>
                </a:solidFill>
              </a:rPr>
              <a:t>** This example will take about 15-20 mins to get to time 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Associated files</a:t>
            </a:r>
            <a:endParaRPr/>
          </a:p>
        </p:txBody>
      </p:sp>
      <p:sp>
        <p:nvSpPr>
          <p:cNvPr id="285" name="Google Shape;285;p45"/>
          <p:cNvSpPr txBox="1">
            <a:spLocks noGrp="1"/>
          </p:cNvSpPr>
          <p:nvPr>
            <p:ph type="body" idx="1"/>
          </p:nvPr>
        </p:nvSpPr>
        <p:spPr>
          <a:xfrm>
            <a:off x="529975" y="1208225"/>
            <a:ext cx="8229600" cy="3394500"/>
          </a:xfrm>
          <a:prstGeom prst="rect">
            <a:avLst/>
          </a:prstGeom>
        </p:spPr>
        <p:txBody>
          <a:bodyPr spcFirstLastPara="1" wrap="square" lIns="68575" tIns="68575" rIns="68575" bIns="68575" anchor="t" anchorCtr="0">
            <a:noAutofit/>
          </a:bodyPr>
          <a:lstStyle/>
          <a:p>
            <a:pPr marL="457200" lvl="0" indent="-298450" algn="l" rtl="0">
              <a:spcBef>
                <a:spcPts val="500"/>
              </a:spcBef>
              <a:spcAft>
                <a:spcPts val="0"/>
              </a:spcAft>
              <a:buSzPts val="1100"/>
              <a:buChar char="●"/>
            </a:pPr>
            <a:r>
              <a:rPr lang="en">
                <a:solidFill>
                  <a:srgbClr val="FF0000"/>
                </a:solidFill>
              </a:rPr>
              <a:t>main2d</a:t>
            </a:r>
            <a:r>
              <a:rPr lang="en"/>
              <a:t> is the function that gets called to run the code. It itself, reads in parameters from the input2d file, and passes them to the IBM_Driver function to run the simulation</a:t>
            </a:r>
            <a:endParaRPr/>
          </a:p>
          <a:p>
            <a:pPr marL="457200" lvl="0" indent="-298450" algn="l" rtl="0">
              <a:spcBef>
                <a:spcPts val="0"/>
              </a:spcBef>
              <a:spcAft>
                <a:spcPts val="0"/>
              </a:spcAft>
              <a:buSzPts val="1100"/>
              <a:buChar char="●"/>
            </a:pPr>
            <a:r>
              <a:rPr lang="en">
                <a:solidFill>
                  <a:srgbClr val="FF0000"/>
                </a:solidFill>
              </a:rPr>
              <a:t>Swimmer_Geometry.m</a:t>
            </a:r>
            <a:r>
              <a:rPr lang="en"/>
              <a:t> creates the swimmer.* files. </a:t>
            </a:r>
            <a:endParaRPr/>
          </a:p>
          <a:p>
            <a:pPr marL="457200" lvl="0" indent="-298450" algn="l" rtl="0">
              <a:spcBef>
                <a:spcPts val="0"/>
              </a:spcBef>
              <a:spcAft>
                <a:spcPts val="0"/>
              </a:spcAft>
              <a:buSzPts val="1100"/>
              <a:buChar char="●"/>
            </a:pPr>
            <a:r>
              <a:rPr lang="en">
                <a:solidFill>
                  <a:srgbClr val="FF0000"/>
                </a:solidFill>
              </a:rPr>
              <a:t>input2d</a:t>
            </a:r>
            <a:r>
              <a:rPr lang="en"/>
              <a:t> is where you set the physical parameters (density, viscosity, etc) grid size, temporal information, which elastic models are used, etc.</a:t>
            </a:r>
            <a:endParaRPr/>
          </a:p>
          <a:p>
            <a:pPr marL="457200" lvl="0" indent="-298450" algn="l" rtl="0">
              <a:spcBef>
                <a:spcPts val="0"/>
              </a:spcBef>
              <a:spcAft>
                <a:spcPts val="0"/>
              </a:spcAft>
              <a:buClr>
                <a:srgbClr val="FF0000"/>
              </a:buClr>
              <a:buSzPts val="1100"/>
              <a:buChar char="●"/>
            </a:pPr>
            <a:r>
              <a:rPr lang="en">
                <a:solidFill>
                  <a:srgbClr val="FF0000"/>
                </a:solidFill>
              </a:rPr>
              <a:t>update_nonInv_Beams.m </a:t>
            </a:r>
            <a:r>
              <a:rPr lang="en"/>
              <a:t>is used during the simulation to change the preferred curvature of the beam.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Associated files</a:t>
            </a:r>
            <a:endParaRPr/>
          </a:p>
        </p:txBody>
      </p:sp>
      <p:sp>
        <p:nvSpPr>
          <p:cNvPr id="291" name="Google Shape;291;p46"/>
          <p:cNvSpPr txBox="1">
            <a:spLocks noGrp="1"/>
          </p:cNvSpPr>
          <p:nvPr>
            <p:ph type="body" idx="1"/>
          </p:nvPr>
        </p:nvSpPr>
        <p:spPr>
          <a:xfrm>
            <a:off x="529975" y="1208225"/>
            <a:ext cx="8229600" cy="3394500"/>
          </a:xfrm>
          <a:prstGeom prst="rect">
            <a:avLst/>
          </a:prstGeom>
        </p:spPr>
        <p:txBody>
          <a:bodyPr spcFirstLastPara="1" wrap="square" lIns="68575" tIns="68575" rIns="68575" bIns="68575" anchor="t" anchorCtr="0">
            <a:noAutofit/>
          </a:bodyPr>
          <a:lstStyle/>
          <a:p>
            <a:pPr marL="457200" lvl="0" indent="-298450" algn="l" rtl="0">
              <a:spcBef>
                <a:spcPts val="500"/>
              </a:spcBef>
              <a:spcAft>
                <a:spcPts val="0"/>
              </a:spcAft>
              <a:buSzPts val="1100"/>
              <a:buChar char="●"/>
            </a:pPr>
            <a:r>
              <a:rPr lang="en">
                <a:solidFill>
                  <a:srgbClr val="FF0000"/>
                </a:solidFill>
              </a:rPr>
              <a:t>swimmer.phases</a:t>
            </a:r>
            <a:r>
              <a:rPr lang="en"/>
              <a:t> stores the preferred curvature of the swimmer over a cycle.</a:t>
            </a:r>
            <a:endParaRPr/>
          </a:p>
          <a:p>
            <a:pPr marL="457200" lvl="0" indent="-298450" algn="l" rtl="0">
              <a:spcBef>
                <a:spcPts val="0"/>
              </a:spcBef>
              <a:spcAft>
                <a:spcPts val="0"/>
              </a:spcAft>
              <a:buSzPts val="1100"/>
              <a:buChar char="●"/>
            </a:pPr>
            <a:r>
              <a:rPr lang="en">
                <a:solidFill>
                  <a:srgbClr val="FF0000"/>
                </a:solidFill>
              </a:rPr>
              <a:t>test_Script.m</a:t>
            </a:r>
            <a:r>
              <a:rPr lang="en"/>
              <a:t> reads in swimmer.phases and displays the motion.</a:t>
            </a:r>
            <a:endParaRPr/>
          </a:p>
          <a:p>
            <a:pPr marL="914400" lvl="1" indent="-298450" algn="l" rtl="0">
              <a:spcBef>
                <a:spcPts val="0"/>
              </a:spcBef>
              <a:spcAft>
                <a:spcPts val="0"/>
              </a:spcAft>
              <a:buSzPts val="1100"/>
              <a:buChar char="●"/>
            </a:pPr>
            <a:r>
              <a:rPr lang="en"/>
              <a:t>If you want to see the motion that the swimmer will use, then type test_Script in the command window.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update_nonInv_Beams</a:t>
            </a:r>
            <a:endParaRPr/>
          </a:p>
        </p:txBody>
      </p:sp>
      <p:sp>
        <p:nvSpPr>
          <p:cNvPr id="297" name="Google Shape;297;p47"/>
          <p:cNvSpPr txBox="1">
            <a:spLocks noGrp="1"/>
          </p:cNvSpPr>
          <p:nvPr>
            <p:ph type="body" idx="1"/>
          </p:nvPr>
        </p:nvSpPr>
        <p:spPr>
          <a:xfrm>
            <a:off x="457200" y="1200150"/>
            <a:ext cx="8229600" cy="3394500"/>
          </a:xfrm>
          <a:prstGeom prst="rect">
            <a:avLst/>
          </a:prstGeom>
        </p:spPr>
        <p:txBody>
          <a:bodyPr spcFirstLastPara="1" wrap="square" lIns="68575" tIns="68575" rIns="68575" bIns="68575" anchor="t" anchorCtr="0">
            <a:noAutofit/>
          </a:bodyPr>
          <a:lstStyle/>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FUNCTION: updates the beam attributes!</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E00FF"/>
                </a:solidFill>
                <a:latin typeface="Courier New"/>
                <a:ea typeface="Courier New"/>
                <a:cs typeface="Courier New"/>
                <a:sym typeface="Courier New"/>
              </a:rPr>
              <a:t>function </a:t>
            </a:r>
            <a:r>
              <a:rPr lang="en" sz="800">
                <a:latin typeface="Courier New"/>
                <a:ea typeface="Courier New"/>
                <a:cs typeface="Courier New"/>
                <a:sym typeface="Courier New"/>
              </a:rPr>
              <a:t>beams_info = update_nonInv_Beams(dt,current_time,beams_info)</a:t>
            </a:r>
            <a:endParaRPr sz="8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beams_info:   col 1: 1ST PT.</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2: MIDDLE PT. (where force is exerted)</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3: 3RD PT.</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4: beam stiffness</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5: x-curvature</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6: y-curvature</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%IDs = beams_info(:,1);   % Gives Middle Pt.</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Coefficients for Polynomial Phase-Interpolation</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a = 2.739726027397260;  </a:t>
            </a:r>
            <a:r>
              <a:rPr lang="en" sz="800">
                <a:solidFill>
                  <a:srgbClr val="008013"/>
                </a:solidFill>
                <a:latin typeface="Courier New"/>
                <a:ea typeface="Courier New"/>
                <a:cs typeface="Courier New"/>
                <a:sym typeface="Courier New"/>
              </a:rPr>
              <a:t>% y1(t) = at^2</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b = 2.739726027397260;  </a:t>
            </a:r>
            <a:r>
              <a:rPr lang="en" sz="800">
                <a:solidFill>
                  <a:srgbClr val="008013"/>
                </a:solidFill>
                <a:latin typeface="Courier New"/>
                <a:ea typeface="Courier New"/>
                <a:cs typeface="Courier New"/>
                <a:sym typeface="Courier New"/>
              </a:rPr>
              <a:t>% y3(t) = -b(t-1)^2+1</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c = -2.029426686960933; </a:t>
            </a:r>
            <a:r>
              <a:rPr lang="en" sz="800">
                <a:solidFill>
                  <a:srgbClr val="008013"/>
                </a:solidFill>
                <a:latin typeface="Courier New"/>
                <a:ea typeface="Courier New"/>
                <a:cs typeface="Courier New"/>
                <a:sym typeface="Courier New"/>
              </a:rPr>
              <a:t>% y2(t) = ct^3 + dt^2 + gt + h</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d = 3.044140030441400;</a:t>
            </a:r>
            <a:endParaRPr sz="8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g = -0.015220700152207;</a:t>
            </a:r>
            <a:endParaRPr sz="8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h = 0.000253678335870;</a:t>
            </a:r>
            <a:endParaRPr sz="8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Period Info</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tP1 = 0.25;                       </a:t>
            </a:r>
            <a:r>
              <a:rPr lang="en" sz="800">
                <a:solidFill>
                  <a:srgbClr val="008013"/>
                </a:solidFill>
                <a:latin typeface="Courier New"/>
                <a:ea typeface="Courier New"/>
                <a:cs typeface="Courier New"/>
                <a:sym typeface="Courier New"/>
              </a:rPr>
              <a:t>% Down-stroke</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tP2 = 0.25;                       </a:t>
            </a:r>
            <a:r>
              <a:rPr lang="en" sz="800">
                <a:solidFill>
                  <a:srgbClr val="008013"/>
                </a:solidFill>
                <a:latin typeface="Courier New"/>
                <a:ea typeface="Courier New"/>
                <a:cs typeface="Courier New"/>
                <a:sym typeface="Courier New"/>
              </a:rPr>
              <a:t>% Up-stroke</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period = tP1+tP2;                  </a:t>
            </a:r>
            <a:r>
              <a:rPr lang="en" sz="800">
                <a:solidFill>
                  <a:srgbClr val="008013"/>
                </a:solidFill>
                <a:latin typeface="Courier New"/>
                <a:ea typeface="Courier New"/>
                <a:cs typeface="Courier New"/>
                <a:sym typeface="Courier New"/>
              </a:rPr>
              <a:t>% Period</a:t>
            </a:r>
            <a:endParaRPr sz="8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t = rem(current_time,period);      </a:t>
            </a:r>
            <a:r>
              <a:rPr lang="en" sz="800">
                <a:solidFill>
                  <a:srgbClr val="008013"/>
                </a:solidFill>
                <a:latin typeface="Courier New"/>
                <a:ea typeface="Courier New"/>
                <a:cs typeface="Courier New"/>
                <a:sym typeface="Courier New"/>
              </a:rPr>
              <a:t>% Current time in simulation ( 'modular arithmetic to get time in period')</a:t>
            </a:r>
            <a:endParaRPr sz="800">
              <a:solidFill>
                <a:srgbClr val="008013"/>
              </a:solidFill>
              <a:latin typeface="Courier New"/>
              <a:ea typeface="Courier New"/>
              <a:cs typeface="Courier New"/>
              <a:sym typeface="Courier New"/>
            </a:endParaRPr>
          </a:p>
          <a:p>
            <a:pPr marL="0" lvl="0" indent="0" algn="l" rtl="0">
              <a:spcBef>
                <a:spcPts val="500"/>
              </a:spcBef>
              <a:spcAft>
                <a:spcPts val="0"/>
              </a:spcAft>
              <a:buNone/>
            </a:pPr>
            <a:endParaRPr sz="2200"/>
          </a:p>
        </p:txBody>
      </p:sp>
      <p:sp>
        <p:nvSpPr>
          <p:cNvPr id="298" name="Google Shape;298;p47"/>
          <p:cNvSpPr txBox="1"/>
          <p:nvPr/>
        </p:nvSpPr>
        <p:spPr>
          <a:xfrm>
            <a:off x="5106775" y="2483625"/>
            <a:ext cx="37125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Reads in the swimmer.phases, interpolates between the two time points in the phase, updates the preferred curvature along the length of the beam.</a:t>
            </a:r>
            <a:endParaRPr sz="180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Start and end of simulation</a:t>
            </a:r>
            <a:endParaRPr/>
          </a:p>
        </p:txBody>
      </p:sp>
      <p:pic>
        <p:nvPicPr>
          <p:cNvPr id="304" name="Google Shape;304;p48"/>
          <p:cNvPicPr preferRelativeResize="0"/>
          <p:nvPr/>
        </p:nvPicPr>
        <p:blipFill>
          <a:blip r:embed="rId3">
            <a:alphaModFix/>
          </a:blip>
          <a:stretch>
            <a:fillRect/>
          </a:stretch>
        </p:blipFill>
        <p:spPr>
          <a:xfrm>
            <a:off x="4495550" y="1101603"/>
            <a:ext cx="4013708" cy="3775324"/>
          </a:xfrm>
          <a:prstGeom prst="rect">
            <a:avLst/>
          </a:prstGeom>
          <a:noFill/>
          <a:ln>
            <a:noFill/>
          </a:ln>
        </p:spPr>
      </p:pic>
      <p:pic>
        <p:nvPicPr>
          <p:cNvPr id="305" name="Google Shape;305;p48"/>
          <p:cNvPicPr preferRelativeResize="0"/>
          <p:nvPr/>
        </p:nvPicPr>
        <p:blipFill>
          <a:blip r:embed="rId4">
            <a:alphaModFix/>
          </a:blip>
          <a:stretch>
            <a:fillRect/>
          </a:stretch>
        </p:blipFill>
        <p:spPr>
          <a:xfrm>
            <a:off x="247950" y="1063378"/>
            <a:ext cx="4106293" cy="377532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9"/>
          <p:cNvSpPr txBox="1">
            <a:spLocks noGrp="1"/>
          </p:cNvSpPr>
          <p:nvPr>
            <p:ph type="title"/>
          </p:nvPr>
        </p:nvSpPr>
        <p:spPr>
          <a:xfrm>
            <a:off x="457200" y="205978"/>
            <a:ext cx="82296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Leaf example </a:t>
            </a:r>
            <a:endParaRPr/>
          </a:p>
        </p:txBody>
      </p:sp>
      <p:sp>
        <p:nvSpPr>
          <p:cNvPr id="311" name="Google Shape;311;p49"/>
          <p:cNvSpPr txBox="1"/>
          <p:nvPr/>
        </p:nvSpPr>
        <p:spPr>
          <a:xfrm>
            <a:off x="759300" y="1375275"/>
            <a:ext cx="78828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a:solidFill>
                  <a:schemeClr val="dk2"/>
                </a:solidFill>
              </a:rPr>
              <a:t>Now we will look at an example of a leaf that is releasing heat in a background flow.</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This is a more complicated example, and it will take longer to run. You might want to try to simulate a few times and then cancel the run.</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Go to matIB2d/Examples/Examples_Concentration_Dynamics/Leaf_64</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In the command window, type </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&gt;main2d</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When you want to stop the simulation, type Ctrl+C</a:t>
            </a: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457200" y="205978"/>
            <a:ext cx="82296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Leaf example </a:t>
            </a:r>
            <a:endParaRPr/>
          </a:p>
        </p:txBody>
      </p:sp>
      <p:sp>
        <p:nvSpPr>
          <p:cNvPr id="317" name="Google Shape;317;p50"/>
          <p:cNvSpPr txBox="1"/>
          <p:nvPr/>
        </p:nvSpPr>
        <p:spPr>
          <a:xfrm>
            <a:off x="759300" y="1375275"/>
            <a:ext cx="78828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a:solidFill>
                  <a:schemeClr val="dk2"/>
                </a:solidFill>
              </a:rPr>
              <a:t>Now we will look at an example of a leaf that is moving in a background flow that is releasing oxygen.</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This example has a cylinder (stem) that is held fixed and a line (leaf) coming off it. </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The model includes vertex points, springs, beams, mass and a concentration from the leaf. </a:t>
            </a:r>
            <a:endParaRPr sz="1800">
              <a:solidFill>
                <a:schemeClr val="dk2"/>
              </a:solidFill>
            </a:endParaRPr>
          </a:p>
          <a:p>
            <a:pPr marL="457200" lvl="0" indent="0" algn="l" rtl="0">
              <a:spcBef>
                <a:spcPts val="0"/>
              </a:spcBef>
              <a:spcAft>
                <a:spcPts val="0"/>
              </a:spcAft>
              <a:buNone/>
            </a:pP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1"/>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Associated files</a:t>
            </a:r>
            <a:endParaRPr/>
          </a:p>
        </p:txBody>
      </p:sp>
      <p:sp>
        <p:nvSpPr>
          <p:cNvPr id="323" name="Google Shape;323;p51"/>
          <p:cNvSpPr txBox="1">
            <a:spLocks noGrp="1"/>
          </p:cNvSpPr>
          <p:nvPr>
            <p:ph type="body" idx="1"/>
          </p:nvPr>
        </p:nvSpPr>
        <p:spPr>
          <a:xfrm>
            <a:off x="529975" y="1208225"/>
            <a:ext cx="8229600" cy="3394500"/>
          </a:xfrm>
          <a:prstGeom prst="rect">
            <a:avLst/>
          </a:prstGeom>
        </p:spPr>
        <p:txBody>
          <a:bodyPr spcFirstLastPara="1" wrap="square" lIns="68575" tIns="68575" rIns="68575" bIns="68575" anchor="t" anchorCtr="0">
            <a:noAutofit/>
          </a:bodyPr>
          <a:lstStyle/>
          <a:p>
            <a:pPr marL="457200" lvl="0" indent="-298450" algn="l" rtl="0">
              <a:spcBef>
                <a:spcPts val="500"/>
              </a:spcBef>
              <a:spcAft>
                <a:spcPts val="0"/>
              </a:spcAft>
              <a:buSzPts val="1100"/>
              <a:buChar char="●"/>
            </a:pPr>
            <a:r>
              <a:rPr lang="en">
                <a:solidFill>
                  <a:srgbClr val="FF0000"/>
                </a:solidFill>
              </a:rPr>
              <a:t>main2d</a:t>
            </a:r>
            <a:r>
              <a:rPr lang="en"/>
              <a:t> is the function that gets called to run the code. It itself, reads in parameters from the input2d file, and passes them to the IBM_Driver function to run the simulation</a:t>
            </a:r>
            <a:endParaRPr/>
          </a:p>
          <a:p>
            <a:pPr marL="457200" lvl="0" indent="-298450" algn="l" rtl="0">
              <a:spcBef>
                <a:spcPts val="0"/>
              </a:spcBef>
              <a:spcAft>
                <a:spcPts val="0"/>
              </a:spcAft>
              <a:buSzPts val="1100"/>
              <a:buChar char="●"/>
            </a:pPr>
            <a:r>
              <a:rPr lang="en">
                <a:solidFill>
                  <a:srgbClr val="FF0000"/>
                </a:solidFill>
              </a:rPr>
              <a:t>Leaf_Leaf.m</a:t>
            </a:r>
            <a:r>
              <a:rPr lang="en"/>
              <a:t> creates the leaf.* files. </a:t>
            </a:r>
            <a:endParaRPr/>
          </a:p>
          <a:p>
            <a:pPr marL="457200" lvl="0" indent="-298450" algn="l" rtl="0">
              <a:spcBef>
                <a:spcPts val="0"/>
              </a:spcBef>
              <a:spcAft>
                <a:spcPts val="0"/>
              </a:spcAft>
              <a:buSzPts val="1100"/>
              <a:buChar char="●"/>
            </a:pPr>
            <a:r>
              <a:rPr lang="en">
                <a:solidFill>
                  <a:srgbClr val="FF0000"/>
                </a:solidFill>
              </a:rPr>
              <a:t>input2d</a:t>
            </a:r>
            <a:r>
              <a:rPr lang="en"/>
              <a:t> is where you set the physical parameters (density, viscosity, etc) grid size, temporal information, which elastic models are used, etc.</a:t>
            </a:r>
            <a:endParaRPr/>
          </a:p>
          <a:p>
            <a:pPr marL="457200" lvl="0" indent="-298450" algn="l" rtl="0">
              <a:spcBef>
                <a:spcPts val="0"/>
              </a:spcBef>
              <a:spcAft>
                <a:spcPts val="0"/>
              </a:spcAft>
              <a:buSzPts val="1100"/>
              <a:buChar char="●"/>
            </a:pPr>
            <a:r>
              <a:rPr lang="en">
                <a:solidFill>
                  <a:srgbClr val="FF0000"/>
                </a:solidFill>
              </a:rPr>
              <a:t>please_compute_external_forcing.m </a:t>
            </a:r>
            <a:r>
              <a:rPr lang="en"/>
              <a:t>is used during the simulation to set the background flow on the left hand side of the domain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title"/>
          </p:nvPr>
        </p:nvSpPr>
        <p:spPr>
          <a:xfrm>
            <a:off x="457200" y="1297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Start and end of simulation</a:t>
            </a:r>
            <a:endParaRPr/>
          </a:p>
        </p:txBody>
      </p:sp>
      <p:pic>
        <p:nvPicPr>
          <p:cNvPr id="329" name="Google Shape;329;p52"/>
          <p:cNvPicPr preferRelativeResize="0"/>
          <p:nvPr/>
        </p:nvPicPr>
        <p:blipFill rotWithShape="1">
          <a:blip r:embed="rId3">
            <a:alphaModFix/>
          </a:blip>
          <a:srcRect l="18743" t="48689" r="5095" b="22218"/>
          <a:stretch/>
        </p:blipFill>
        <p:spPr>
          <a:xfrm>
            <a:off x="187550" y="910975"/>
            <a:ext cx="4592025" cy="2338825"/>
          </a:xfrm>
          <a:prstGeom prst="rect">
            <a:avLst/>
          </a:prstGeom>
          <a:noFill/>
          <a:ln>
            <a:noFill/>
          </a:ln>
        </p:spPr>
      </p:pic>
      <p:pic>
        <p:nvPicPr>
          <p:cNvPr id="330" name="Google Shape;330;p52"/>
          <p:cNvPicPr preferRelativeResize="0"/>
          <p:nvPr/>
        </p:nvPicPr>
        <p:blipFill rotWithShape="1">
          <a:blip r:embed="rId4">
            <a:alphaModFix/>
          </a:blip>
          <a:srcRect l="21083" t="50792" r="4628" b="22571"/>
          <a:stretch/>
        </p:blipFill>
        <p:spPr>
          <a:xfrm>
            <a:off x="3991575" y="2745875"/>
            <a:ext cx="5027975" cy="2403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Associated files</a:t>
            </a:r>
            <a:endParaRPr/>
          </a:p>
        </p:txBody>
      </p:sp>
      <p:sp>
        <p:nvSpPr>
          <p:cNvPr id="80" name="Google Shape;80;p18"/>
          <p:cNvSpPr txBox="1">
            <a:spLocks noGrp="1"/>
          </p:cNvSpPr>
          <p:nvPr>
            <p:ph type="body" idx="1"/>
          </p:nvPr>
        </p:nvSpPr>
        <p:spPr>
          <a:xfrm>
            <a:off x="529975" y="1208225"/>
            <a:ext cx="8229600" cy="3394500"/>
          </a:xfrm>
          <a:prstGeom prst="rect">
            <a:avLst/>
          </a:prstGeom>
        </p:spPr>
        <p:txBody>
          <a:bodyPr spcFirstLastPara="1" wrap="square" lIns="68575" tIns="68575" rIns="68575" bIns="68575" anchor="t" anchorCtr="0">
            <a:noAutofit/>
          </a:bodyPr>
          <a:lstStyle/>
          <a:p>
            <a:pPr marL="457200" lvl="0" indent="-298450" algn="l" rtl="0">
              <a:spcBef>
                <a:spcPts val="500"/>
              </a:spcBef>
              <a:spcAft>
                <a:spcPts val="0"/>
              </a:spcAft>
              <a:buSzPts val="1100"/>
              <a:buChar char="●"/>
            </a:pPr>
            <a:r>
              <a:rPr lang="en">
                <a:solidFill>
                  <a:srgbClr val="FF0000"/>
                </a:solidFill>
              </a:rPr>
              <a:t>main2d</a:t>
            </a:r>
            <a:r>
              <a:rPr lang="en"/>
              <a:t> is the function that gets called to run the code. It itself, reads in parameters from the input2d file, and passes them to the IBM_Driver function to run the simulation</a:t>
            </a:r>
            <a:endParaRPr/>
          </a:p>
          <a:p>
            <a:pPr marL="457200" lvl="0" indent="-298450" algn="l" rtl="0">
              <a:spcBef>
                <a:spcPts val="0"/>
              </a:spcBef>
              <a:spcAft>
                <a:spcPts val="0"/>
              </a:spcAft>
              <a:buSzPts val="1100"/>
              <a:buChar char="●"/>
            </a:pPr>
            <a:r>
              <a:rPr lang="en">
                <a:solidFill>
                  <a:srgbClr val="FF0000"/>
                </a:solidFill>
              </a:rPr>
              <a:t>Rubberband.m</a:t>
            </a:r>
            <a:r>
              <a:rPr lang="en"/>
              <a:t> creates the RUBBERBAND-EXAMPLE geometry and prints associated input files. Note: In other examples this is sometimes called generate_mesh.m</a:t>
            </a:r>
            <a:endParaRPr/>
          </a:p>
          <a:p>
            <a:pPr marL="457200" lvl="0" indent="-298450" algn="l" rtl="0">
              <a:spcBef>
                <a:spcPts val="0"/>
              </a:spcBef>
              <a:spcAft>
                <a:spcPts val="0"/>
              </a:spcAft>
              <a:buSzPts val="1100"/>
              <a:buChar char="●"/>
            </a:pPr>
            <a:r>
              <a:rPr lang="en">
                <a:solidFill>
                  <a:srgbClr val="FF0000"/>
                </a:solidFill>
              </a:rPr>
              <a:t>input2d</a:t>
            </a:r>
            <a:r>
              <a:rPr lang="en"/>
              <a:t> is where you set the physical parameters (density, viscosity, etc) grid size, temporal information, which elastic models are used,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a:t>Rubberband / Generate_mesh files	</a:t>
            </a:r>
            <a:endParaRPr/>
          </a:p>
        </p:txBody>
      </p:sp>
      <p:sp>
        <p:nvSpPr>
          <p:cNvPr id="86" name="Google Shape;86;p19"/>
          <p:cNvSpPr txBox="1">
            <a:spLocks noGrp="1"/>
          </p:cNvSpPr>
          <p:nvPr>
            <p:ph type="body" idx="1"/>
          </p:nvPr>
        </p:nvSpPr>
        <p:spPr>
          <a:xfrm>
            <a:off x="457200" y="1200150"/>
            <a:ext cx="8229600" cy="3394500"/>
          </a:xfrm>
          <a:prstGeom prst="rect">
            <a:avLst/>
          </a:prstGeom>
        </p:spPr>
        <p:txBody>
          <a:bodyPr spcFirstLastPara="1" wrap="square" lIns="68575" tIns="68575" rIns="68575" bIns="68575" anchor="t" anchorCtr="0">
            <a:noAutofit/>
          </a:bodyPr>
          <a:lstStyle/>
          <a:p>
            <a:pPr marL="457200" lvl="0" indent="-298450" algn="l" rtl="0">
              <a:spcBef>
                <a:spcPts val="500"/>
              </a:spcBef>
              <a:spcAft>
                <a:spcPts val="0"/>
              </a:spcAft>
              <a:buSzPts val="1100"/>
              <a:buChar char="●"/>
            </a:pPr>
            <a:r>
              <a:rPr lang="en"/>
              <a:t>This file is simply used to generate the .vertex and .spring, files. In other examples it might create .mass, .beam, etc. files.</a:t>
            </a:r>
            <a:endParaRPr/>
          </a:p>
          <a:p>
            <a:pPr marL="457200" lvl="0" indent="-298450" algn="l" rtl="0">
              <a:spcBef>
                <a:spcPts val="0"/>
              </a:spcBef>
              <a:spcAft>
                <a:spcPts val="0"/>
              </a:spcAft>
              <a:buSzPts val="1100"/>
              <a:buChar char="●"/>
            </a:pPr>
            <a:r>
              <a:rPr lang="en"/>
              <a:t>You could write your own function for doing this in MATLAB, Python, or any other programming language.</a:t>
            </a:r>
            <a:endParaRPr/>
          </a:p>
          <a:p>
            <a:pPr marL="457200" lvl="0" indent="-298450" algn="l" rtl="0">
              <a:spcBef>
                <a:spcPts val="0"/>
              </a:spcBef>
              <a:spcAft>
                <a:spcPts val="0"/>
              </a:spcAft>
              <a:buSzPts val="1100"/>
              <a:buChar char="●"/>
            </a:pPr>
            <a:r>
              <a:rPr lang="en"/>
              <a:t>If you modify the boundary, elastic files, grid sized, etc., you will need to run this file to make new .vertex and .spring.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1485900" y="205978"/>
            <a:ext cx="6172200" cy="857400"/>
          </a:xfrm>
          <a:prstGeom prst="rect">
            <a:avLst/>
          </a:prstGeom>
          <a:noFill/>
          <a:ln>
            <a:noFill/>
          </a:ln>
        </p:spPr>
        <p:txBody>
          <a:bodyPr spcFirstLastPara="1" wrap="square" lIns="68575" tIns="68575" rIns="68575" bIns="685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a:t>Rubberband.m</a:t>
            </a:r>
            <a:endParaRPr/>
          </a:p>
        </p:txBody>
      </p:sp>
      <p:sp>
        <p:nvSpPr>
          <p:cNvPr id="92" name="Google Shape;92;p20"/>
          <p:cNvSpPr txBox="1"/>
          <p:nvPr/>
        </p:nvSpPr>
        <p:spPr>
          <a:xfrm>
            <a:off x="267525" y="745275"/>
            <a:ext cx="8737500" cy="4305900"/>
          </a:xfrm>
          <a:prstGeom prst="rect">
            <a:avLst/>
          </a:prstGeom>
          <a:noFill/>
          <a:ln>
            <a:noFill/>
          </a:ln>
        </p:spPr>
        <p:txBody>
          <a:bodyPr spcFirstLastPara="1" wrap="square" lIns="91425" tIns="91425" rIns="91425" bIns="91425" anchor="t" anchorCtr="0">
            <a:spAutoFit/>
          </a:bodyPr>
          <a:lstStyle/>
          <a:p>
            <a:pPr marL="292100" marR="292100" lvl="0" indent="0" algn="l" rtl="0">
              <a:lnSpc>
                <a:spcPct val="115000"/>
              </a:lnSpc>
              <a:spcBef>
                <a:spcPts val="0"/>
              </a:spcBef>
              <a:spcAft>
                <a:spcPts val="0"/>
              </a:spcAft>
              <a:buNone/>
            </a:pPr>
            <a:r>
              <a:rPr lang="en" sz="900">
                <a:solidFill>
                  <a:srgbClr val="0E00FF"/>
                </a:solidFill>
                <a:latin typeface="Courier New"/>
                <a:ea typeface="Courier New"/>
                <a:cs typeface="Courier New"/>
                <a:sym typeface="Courier New"/>
              </a:rPr>
              <a:t>function </a:t>
            </a:r>
            <a:r>
              <a:rPr lang="en" sz="900">
                <a:solidFill>
                  <a:schemeClr val="dk1"/>
                </a:solidFill>
                <a:latin typeface="Courier New"/>
                <a:ea typeface="Courier New"/>
                <a:cs typeface="Courier New"/>
                <a:sym typeface="Courier New"/>
              </a:rPr>
              <a:t>Rubberband()</a:t>
            </a:r>
            <a:endParaRPr sz="9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rgbClr val="008013"/>
                </a:solidFill>
                <a:latin typeface="Courier New"/>
                <a:ea typeface="Courier New"/>
                <a:cs typeface="Courier New"/>
                <a:sym typeface="Courier New"/>
              </a:rPr>
              <a:t>%</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rgbClr val="008013"/>
                </a:solidFill>
                <a:latin typeface="Courier New"/>
                <a:ea typeface="Courier New"/>
                <a:cs typeface="Courier New"/>
                <a:sym typeface="Courier New"/>
              </a:rPr>
              <a:t>% Grid Parameters (MAKE SURE MATCHES IN input2d !!!)</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rgbClr val="008013"/>
                </a:solidFill>
                <a:latin typeface="Courier New"/>
                <a:ea typeface="Courier New"/>
                <a:cs typeface="Courier New"/>
                <a:sym typeface="Courier New"/>
              </a:rPr>
              <a:t>%</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Nx =  32;        </a:t>
            </a:r>
            <a:r>
              <a:rPr lang="en" sz="900">
                <a:solidFill>
                  <a:srgbClr val="008013"/>
                </a:solidFill>
                <a:latin typeface="Courier New"/>
                <a:ea typeface="Courier New"/>
                <a:cs typeface="Courier New"/>
                <a:sym typeface="Courier New"/>
              </a:rPr>
              <a:t>% # of Eulerian Grid Pts. in x-Direction (MUST BE EVEN!!!)</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Ny =  32;        </a:t>
            </a:r>
            <a:r>
              <a:rPr lang="en" sz="900">
                <a:solidFill>
                  <a:srgbClr val="008013"/>
                </a:solidFill>
                <a:latin typeface="Courier New"/>
                <a:ea typeface="Courier New"/>
                <a:cs typeface="Courier New"/>
                <a:sym typeface="Courier New"/>
              </a:rPr>
              <a:t>% # of Eulerian Grid Pts. in y-Direction (MUST BE EVEN!!!)</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Lx = 1.0;        </a:t>
            </a:r>
            <a:r>
              <a:rPr lang="en" sz="900">
                <a:solidFill>
                  <a:srgbClr val="008013"/>
                </a:solidFill>
                <a:latin typeface="Courier New"/>
                <a:ea typeface="Courier New"/>
                <a:cs typeface="Courier New"/>
                <a:sym typeface="Courier New"/>
              </a:rPr>
              <a:t>% Length of Eulerian Grid in x-Direction</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Ly = 1.0;        </a:t>
            </a:r>
            <a:r>
              <a:rPr lang="en" sz="900">
                <a:solidFill>
                  <a:srgbClr val="008013"/>
                </a:solidFill>
                <a:latin typeface="Courier New"/>
                <a:ea typeface="Courier New"/>
                <a:cs typeface="Courier New"/>
                <a:sym typeface="Courier New"/>
              </a:rPr>
              <a:t>% Length of Eulerian Grid in y-Direction</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rgbClr val="008013"/>
                </a:solidFill>
                <a:latin typeface="Courier New"/>
                <a:ea typeface="Courier New"/>
                <a:cs typeface="Courier New"/>
                <a:sym typeface="Courier New"/>
              </a:rPr>
              <a:t>% Immersed Structure Geometric / Dynamic Parameters %</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N = 2*Nx;        </a:t>
            </a:r>
            <a:r>
              <a:rPr lang="en" sz="900">
                <a:solidFill>
                  <a:srgbClr val="008013"/>
                </a:solidFill>
                <a:latin typeface="Courier New"/>
                <a:ea typeface="Courier New"/>
                <a:cs typeface="Courier New"/>
                <a:sym typeface="Courier New"/>
              </a:rPr>
              <a:t>% Number of Lagrangian Pts. (2x resolution of Eulerian grid)</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a = 0.4;         </a:t>
            </a:r>
            <a:r>
              <a:rPr lang="en" sz="900">
                <a:solidFill>
                  <a:srgbClr val="008013"/>
                </a:solidFill>
                <a:latin typeface="Courier New"/>
                <a:ea typeface="Courier New"/>
                <a:cs typeface="Courier New"/>
                <a:sym typeface="Courier New"/>
              </a:rPr>
              <a:t>% Length of semi-major axis.</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b = 0.2;         </a:t>
            </a:r>
            <a:r>
              <a:rPr lang="en" sz="900">
                <a:solidFill>
                  <a:srgbClr val="008013"/>
                </a:solidFill>
                <a:latin typeface="Courier New"/>
                <a:ea typeface="Courier New"/>
                <a:cs typeface="Courier New"/>
                <a:sym typeface="Courier New"/>
              </a:rPr>
              <a:t>% Length of semi-minor axis.</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ds_Rest = 0;     </a:t>
            </a:r>
            <a:r>
              <a:rPr lang="en" sz="900">
                <a:solidFill>
                  <a:srgbClr val="008013"/>
                </a:solidFill>
                <a:latin typeface="Courier New"/>
                <a:ea typeface="Courier New"/>
                <a:cs typeface="Courier New"/>
                <a:sym typeface="Courier New"/>
              </a:rPr>
              <a:t>% Resting length of springs</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struct_name = </a:t>
            </a:r>
            <a:r>
              <a:rPr lang="en" sz="900">
                <a:solidFill>
                  <a:srgbClr val="A709F5"/>
                </a:solidFill>
                <a:latin typeface="Courier New"/>
                <a:ea typeface="Courier New"/>
                <a:cs typeface="Courier New"/>
                <a:sym typeface="Courier New"/>
              </a:rPr>
              <a:t>'rubberband'</a:t>
            </a:r>
            <a:r>
              <a:rPr lang="en" sz="900">
                <a:solidFill>
                  <a:schemeClr val="dk1"/>
                </a:solidFill>
                <a:latin typeface="Courier New"/>
                <a:ea typeface="Courier New"/>
                <a:cs typeface="Courier New"/>
                <a:sym typeface="Courier New"/>
              </a:rPr>
              <a:t>; </a:t>
            </a:r>
            <a:r>
              <a:rPr lang="en" sz="900">
                <a:solidFill>
                  <a:srgbClr val="008013"/>
                </a:solidFill>
                <a:latin typeface="Courier New"/>
                <a:ea typeface="Courier New"/>
                <a:cs typeface="Courier New"/>
                <a:sym typeface="Courier New"/>
              </a:rPr>
              <a:t>% Name for .vertex, .spring, etc files.</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rgbClr val="008013"/>
                </a:solidFill>
                <a:latin typeface="Courier New"/>
                <a:ea typeface="Courier New"/>
                <a:cs typeface="Courier New"/>
                <a:sym typeface="Courier New"/>
              </a:rPr>
              <a:t>% Call function to construct geometry</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[xLag,yLag] = give_Me_Immsersed_Boundary_Geometry(N,a,b);</a:t>
            </a:r>
            <a:endParaRPr sz="9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rgbClr val="008013"/>
                </a:solidFill>
                <a:latin typeface="Courier New"/>
                <a:ea typeface="Courier New"/>
                <a:cs typeface="Courier New"/>
                <a:sym typeface="Courier New"/>
              </a:rPr>
              <a:t>% Plot Geometry to test</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plot(xLag,yLag,</a:t>
            </a:r>
            <a:r>
              <a:rPr lang="en" sz="900">
                <a:solidFill>
                  <a:srgbClr val="A709F5"/>
                </a:solidFill>
                <a:latin typeface="Courier New"/>
                <a:ea typeface="Courier New"/>
                <a:cs typeface="Courier New"/>
                <a:sym typeface="Courier New"/>
              </a:rPr>
              <a:t>'r-'</a:t>
            </a:r>
            <a:r>
              <a:rPr lang="en" sz="900">
                <a:solidFill>
                  <a:schemeClr val="dk1"/>
                </a:solidFill>
                <a:latin typeface="Courier New"/>
                <a:ea typeface="Courier New"/>
                <a:cs typeface="Courier New"/>
                <a:sym typeface="Courier New"/>
              </a:rPr>
              <a:t>); hold </a:t>
            </a:r>
            <a:r>
              <a:rPr lang="en" sz="900">
                <a:solidFill>
                  <a:srgbClr val="A709F5"/>
                </a:solidFill>
                <a:latin typeface="Courier New"/>
                <a:ea typeface="Courier New"/>
                <a:cs typeface="Courier New"/>
                <a:sym typeface="Courier New"/>
              </a:rPr>
              <a:t>on</a:t>
            </a: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plot(xLag,yLag,</a:t>
            </a:r>
            <a:r>
              <a:rPr lang="en" sz="900">
                <a:solidFill>
                  <a:srgbClr val="A709F5"/>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 hold </a:t>
            </a:r>
            <a:r>
              <a:rPr lang="en" sz="900">
                <a:solidFill>
                  <a:srgbClr val="A709F5"/>
                </a:solidFill>
                <a:latin typeface="Courier New"/>
                <a:ea typeface="Courier New"/>
                <a:cs typeface="Courier New"/>
                <a:sym typeface="Courier New"/>
              </a:rPr>
              <a:t>on</a:t>
            </a: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xlabel(</a:t>
            </a:r>
            <a:r>
              <a:rPr lang="en" sz="900">
                <a:solidFill>
                  <a:srgbClr val="A709F5"/>
                </a:solidFill>
                <a:latin typeface="Courier New"/>
                <a:ea typeface="Courier New"/>
                <a:cs typeface="Courier New"/>
                <a:sym typeface="Courier New"/>
              </a:rPr>
              <a:t>'x'</a:t>
            </a:r>
            <a:r>
              <a:rPr lang="en" sz="900">
                <a:solidFill>
                  <a:schemeClr val="dk1"/>
                </a:solidFill>
                <a:latin typeface="Courier New"/>
                <a:ea typeface="Courier New"/>
                <a:cs typeface="Courier New"/>
                <a:sym typeface="Courier New"/>
              </a:rPr>
              <a:t>); ylabel(</a:t>
            </a:r>
            <a:r>
              <a:rPr lang="en" sz="900">
                <a:solidFill>
                  <a:srgbClr val="A709F5"/>
                </a:solidFill>
                <a:latin typeface="Courier New"/>
                <a:ea typeface="Courier New"/>
                <a:cs typeface="Courier New"/>
                <a:sym typeface="Courier New"/>
              </a:rPr>
              <a:t>'y'</a:t>
            </a: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axis </a:t>
            </a:r>
            <a:r>
              <a:rPr lang="en" sz="900">
                <a:solidFill>
                  <a:srgbClr val="A709F5"/>
                </a:solidFill>
                <a:latin typeface="Courier New"/>
                <a:ea typeface="Courier New"/>
                <a:cs typeface="Courier New"/>
                <a:sym typeface="Courier New"/>
              </a:rPr>
              <a:t>square</a:t>
            </a: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rgbClr val="008013"/>
                </a:solidFill>
                <a:latin typeface="Courier New"/>
                <a:ea typeface="Courier New"/>
                <a:cs typeface="Courier New"/>
                <a:sym typeface="Courier New"/>
              </a:rPr>
              <a:t>% Prints .vertex file!</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print_Lagrangian_Vertices(xLag,yLag,struct_name);</a:t>
            </a:r>
            <a:endParaRPr sz="9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rgbClr val="008013"/>
                </a:solidFill>
                <a:latin typeface="Courier New"/>
                <a:ea typeface="Courier New"/>
                <a:cs typeface="Courier New"/>
                <a:sym typeface="Courier New"/>
              </a:rPr>
              <a:t>% Prints .spring file!</a:t>
            </a:r>
            <a:endParaRPr sz="9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k_Spring = 2.5e4;</a:t>
            </a:r>
            <a:endParaRPr sz="9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900">
                <a:solidFill>
                  <a:schemeClr val="dk1"/>
                </a:solidFill>
                <a:latin typeface="Courier New"/>
                <a:ea typeface="Courier New"/>
                <a:cs typeface="Courier New"/>
                <a:sym typeface="Courier New"/>
              </a:rPr>
              <a:t>print_Lagrangian_Springs(xLag,yLag,k_Spring,ds_Rest,struct_name);</a:t>
            </a:r>
            <a:endParaRPr sz="900">
              <a:solidFill>
                <a:schemeClr val="dk1"/>
              </a:solidFill>
              <a:latin typeface="Courier New"/>
              <a:ea typeface="Courier New"/>
              <a:cs typeface="Courier New"/>
              <a:sym typeface="Courier New"/>
            </a:endParaRPr>
          </a:p>
        </p:txBody>
      </p:sp>
      <p:sp>
        <p:nvSpPr>
          <p:cNvPr id="93" name="Google Shape;93;p20"/>
          <p:cNvSpPr txBox="1"/>
          <p:nvPr/>
        </p:nvSpPr>
        <p:spPr>
          <a:xfrm>
            <a:off x="5441175" y="3181125"/>
            <a:ext cx="3712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The start of the file sets the domain size, spatial step size, geometry of the rubber band, etc.</a:t>
            </a:r>
            <a:endParaRPr sz="18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1485900" y="205978"/>
            <a:ext cx="6172200" cy="857400"/>
          </a:xfrm>
          <a:prstGeom prst="rect">
            <a:avLst/>
          </a:prstGeom>
          <a:noFill/>
          <a:ln>
            <a:noFill/>
          </a:ln>
        </p:spPr>
        <p:txBody>
          <a:bodyPr spcFirstLastPara="1" wrap="square" lIns="68575" tIns="68575" rIns="68575" bIns="68575" anchor="ctr" anchorCtr="0">
            <a:noAutofit/>
          </a:bodyPr>
          <a:lstStyle/>
          <a:p>
            <a:pPr marL="0" lvl="0" indent="0" algn="ctr" rtl="0">
              <a:lnSpc>
                <a:spcPct val="90000"/>
              </a:lnSpc>
              <a:spcBef>
                <a:spcPts val="0"/>
              </a:spcBef>
              <a:spcAft>
                <a:spcPts val="0"/>
              </a:spcAft>
              <a:buClr>
                <a:schemeClr val="dk1"/>
              </a:buClr>
              <a:buSzPts val="800"/>
              <a:buFont typeface="Calibri"/>
              <a:buNone/>
            </a:pPr>
            <a:r>
              <a:rPr lang="en"/>
              <a:t>Rubberband.m .vertex</a:t>
            </a:r>
            <a:endParaRPr/>
          </a:p>
        </p:txBody>
      </p:sp>
      <p:sp>
        <p:nvSpPr>
          <p:cNvPr id="99" name="Google Shape;99;p21"/>
          <p:cNvSpPr txBox="1"/>
          <p:nvPr/>
        </p:nvSpPr>
        <p:spPr>
          <a:xfrm>
            <a:off x="257975" y="1414125"/>
            <a:ext cx="8393700" cy="2993700"/>
          </a:xfrm>
          <a:prstGeom prst="rect">
            <a:avLst/>
          </a:prstGeom>
          <a:noFill/>
          <a:ln>
            <a:noFill/>
          </a:ln>
        </p:spPr>
        <p:txBody>
          <a:bodyPr spcFirstLastPara="1" wrap="square" lIns="91425" tIns="91425" rIns="91425" bIns="91425" anchor="t" anchorCtr="0">
            <a:spAutoFit/>
          </a:bodyPr>
          <a:lstStyle/>
          <a:p>
            <a:pPr marL="292100" marR="292100" lvl="0" indent="0" algn="l" rtl="0">
              <a:lnSpc>
                <a:spcPct val="115000"/>
              </a:lnSpc>
              <a:spcBef>
                <a:spcPts val="0"/>
              </a:spcBef>
              <a:spcAft>
                <a:spcPts val="0"/>
              </a:spcAft>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rgbClr val="008013"/>
                </a:solidFill>
                <a:latin typeface="Courier New"/>
                <a:ea typeface="Courier New"/>
                <a:cs typeface="Courier New"/>
                <a:sym typeface="Courier New"/>
              </a:rPr>
              <a:t>% FUNCTION: prints VERTEX points to a file called rubberband.vertex</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rgbClr val="0E00FF"/>
                </a:solidFill>
                <a:latin typeface="Courier New"/>
                <a:ea typeface="Courier New"/>
                <a:cs typeface="Courier New"/>
                <a:sym typeface="Courier New"/>
              </a:rPr>
              <a:t>function </a:t>
            </a:r>
            <a:r>
              <a:rPr lang="en" sz="1000">
                <a:solidFill>
                  <a:schemeClr val="dk1"/>
                </a:solidFill>
                <a:latin typeface="Courier New"/>
                <a:ea typeface="Courier New"/>
                <a:cs typeface="Courier New"/>
                <a:sym typeface="Courier New"/>
              </a:rPr>
              <a:t>print_Lagrangian_Vertices(xLag,yLag,struct_name)</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N = length(xLag);</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vertex_fid = fopen([struct_name </a:t>
            </a:r>
            <a:r>
              <a:rPr lang="en" sz="1000">
                <a:solidFill>
                  <a:srgbClr val="A709F5"/>
                </a:solidFill>
                <a:latin typeface="Courier New"/>
                <a:ea typeface="Courier New"/>
                <a:cs typeface="Courier New"/>
                <a:sym typeface="Courier New"/>
              </a:rPr>
              <a:t>'.vertex'</a:t>
            </a:r>
            <a:r>
              <a:rPr lang="en" sz="1000">
                <a:solidFill>
                  <a:schemeClr val="dk1"/>
                </a:solidFill>
                <a:latin typeface="Courier New"/>
                <a:ea typeface="Courier New"/>
                <a:cs typeface="Courier New"/>
                <a:sym typeface="Courier New"/>
              </a:rPr>
              <a:t>], </a:t>
            </a:r>
            <a:r>
              <a:rPr lang="en" sz="1000">
                <a:solidFill>
                  <a:srgbClr val="A709F5"/>
                </a:solidFill>
                <a:latin typeface="Courier New"/>
                <a:ea typeface="Courier New"/>
                <a:cs typeface="Courier New"/>
                <a:sym typeface="Courier New"/>
              </a:rPr>
              <a:t>'w'</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fprintf(vertex_fid, </a:t>
            </a:r>
            <a:r>
              <a:rPr lang="en" sz="1000">
                <a:solidFill>
                  <a:srgbClr val="A709F5"/>
                </a:solidFill>
                <a:latin typeface="Courier New"/>
                <a:ea typeface="Courier New"/>
                <a:cs typeface="Courier New"/>
                <a:sym typeface="Courier New"/>
              </a:rPr>
              <a:t>'%d\n'</a:t>
            </a:r>
            <a:r>
              <a:rPr lang="en" sz="1000">
                <a:solidFill>
                  <a:schemeClr val="dk1"/>
                </a:solidFill>
                <a:latin typeface="Courier New"/>
                <a:ea typeface="Courier New"/>
                <a:cs typeface="Courier New"/>
                <a:sym typeface="Courier New"/>
              </a:rPr>
              <a:t>, N );</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a:solidFill>
                  <a:srgbClr val="008013"/>
                </a:solidFill>
                <a:latin typeface="Courier New"/>
                <a:ea typeface="Courier New"/>
                <a:cs typeface="Courier New"/>
                <a:sym typeface="Courier New"/>
              </a:rPr>
              <a:t>%Loops over all Lagrangian Pts.</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s = 1:N</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X_v = xLag(s);</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Y_v = yLag(s);</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fprintf(vertex_fid, </a:t>
            </a:r>
            <a:r>
              <a:rPr lang="en" sz="1000">
                <a:solidFill>
                  <a:srgbClr val="A709F5"/>
                </a:solidFill>
                <a:latin typeface="Courier New"/>
                <a:ea typeface="Courier New"/>
                <a:cs typeface="Courier New"/>
                <a:sym typeface="Courier New"/>
              </a:rPr>
              <a:t>'%1.16e %1.16e\n'</a:t>
            </a:r>
            <a:r>
              <a:rPr lang="en" sz="1000">
                <a:solidFill>
                  <a:schemeClr val="dk1"/>
                </a:solidFill>
                <a:latin typeface="Courier New"/>
                <a:ea typeface="Courier New"/>
                <a:cs typeface="Courier New"/>
                <a:sym typeface="Courier New"/>
              </a:rPr>
              <a:t>, X_v, Y_v);</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end</a:t>
            </a:r>
            <a:endParaRPr sz="1000">
              <a:solidFill>
                <a:srgbClr val="0E00FF"/>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   fclose(vertex_fid);</a:t>
            </a:r>
            <a:endParaRPr sz="1000">
              <a:solidFill>
                <a:schemeClr val="dk1"/>
              </a:solidFill>
              <a:latin typeface="Courier New"/>
              <a:ea typeface="Courier New"/>
              <a:cs typeface="Courier New"/>
              <a:sym typeface="Courier New"/>
            </a:endParaRPr>
          </a:p>
        </p:txBody>
      </p:sp>
      <p:sp>
        <p:nvSpPr>
          <p:cNvPr id="100" name="Google Shape;100;p21"/>
          <p:cNvSpPr txBox="1"/>
          <p:nvPr/>
        </p:nvSpPr>
        <p:spPr>
          <a:xfrm>
            <a:off x="5441175" y="3181125"/>
            <a:ext cx="3712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This function creates the .vertex file that gives the total number of vertices and then the list of x,y coordinates.</a:t>
            </a:r>
            <a:endParaRPr sz="18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1485900" y="205978"/>
            <a:ext cx="6172200" cy="857400"/>
          </a:xfrm>
          <a:prstGeom prst="rect">
            <a:avLst/>
          </a:prstGeom>
          <a:noFill/>
          <a:ln>
            <a:noFill/>
          </a:ln>
        </p:spPr>
        <p:txBody>
          <a:bodyPr spcFirstLastPara="1" wrap="square" lIns="68575" tIns="68575" rIns="68575" bIns="685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a:t>rubberband.vertex</a:t>
            </a:r>
            <a:endParaRPr/>
          </a:p>
        </p:txBody>
      </p:sp>
      <p:sp>
        <p:nvSpPr>
          <p:cNvPr id="106" name="Google Shape;106;p22"/>
          <p:cNvSpPr txBox="1"/>
          <p:nvPr/>
        </p:nvSpPr>
        <p:spPr>
          <a:xfrm>
            <a:off x="649750" y="1203925"/>
            <a:ext cx="6301200" cy="3524700"/>
          </a:xfrm>
          <a:prstGeom prst="rect">
            <a:avLst/>
          </a:prstGeom>
          <a:noFill/>
          <a:ln>
            <a:noFill/>
          </a:ln>
        </p:spPr>
        <p:txBody>
          <a:bodyPr spcFirstLastPara="1" wrap="square" lIns="91425" tIns="91425" rIns="91425" bIns="91425" anchor="t" anchorCtr="0">
            <a:spAutoFit/>
          </a:bodyPr>
          <a:lstStyle/>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64</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6.9999999999999996e-01 5.0000000000000000e-01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6.9903694533443939e-01 5.3920685613182429e-01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6.9615705608064604e-01 5.7803612880645128e-01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6.9138806714644174e-01 6.1611387090178493e-01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6.8477590650225739e-01 6.5307337294603596e-01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6.7638425286967108e-01 6.8855869473039910e-01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6.6629392246050911e-01 7.2222809320784087e-01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6.5460209067254738e-01 7.5375731366545828e-01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6.4142135623730956e-01 7.8284271247461901e-01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6.2687865683272914e-01 8.0920418134509475e-01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6.1111404660392044e-01 8.3258784492101812e-01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5.9427934736519961e-01 8.5276850573934193e-01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5.7653668647301792e-01 8.6955181300451478e-01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5.5805693545089241e-01 8.8277613429288360e-01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5.3901806440322564e-01 8.9231411216129219e-01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5.1960342806591220e-01 8.9807389066887877e-01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5.0000000000000000e-01 9.0000000000000002e-01</a:t>
            </a:r>
            <a:endParaRPr sz="1000">
              <a:solidFill>
                <a:schemeClr val="dk1"/>
              </a:solidFill>
              <a:latin typeface="Courier New"/>
              <a:ea typeface="Courier New"/>
              <a:cs typeface="Courier New"/>
              <a:sym typeface="Courier New"/>
            </a:endParaRPr>
          </a:p>
          <a:p>
            <a:pPr marL="292100" marR="292100" lvl="0" indent="0" algn="l" rtl="0">
              <a:lnSpc>
                <a:spcPct val="115000"/>
              </a:lnSpc>
              <a:spcBef>
                <a:spcPts val="0"/>
              </a:spcBef>
              <a:spcAft>
                <a:spcPts val="0"/>
              </a:spcAft>
              <a:buNone/>
            </a:pP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p:txBody>
      </p:sp>
      <p:sp>
        <p:nvSpPr>
          <p:cNvPr id="107" name="Google Shape;107;p22"/>
          <p:cNvSpPr txBox="1"/>
          <p:nvPr/>
        </p:nvSpPr>
        <p:spPr>
          <a:xfrm>
            <a:off x="5441175" y="3181125"/>
            <a:ext cx="3712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There are 64 vertices. The rows that follow give the x,y coordinates.</a:t>
            </a:r>
            <a:endParaRPr sz="1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Clr>
                <a:schemeClr val="dk1"/>
              </a:buClr>
              <a:buSzPts val="800"/>
              <a:buFont typeface="Calibri"/>
              <a:buNone/>
            </a:pPr>
            <a:r>
              <a:rPr lang="en"/>
              <a:t>Rubberband.m .spring</a:t>
            </a:r>
            <a:endParaRPr/>
          </a:p>
        </p:txBody>
      </p:sp>
      <p:sp>
        <p:nvSpPr>
          <p:cNvPr id="113" name="Google Shape;113;p23"/>
          <p:cNvSpPr txBox="1">
            <a:spLocks noGrp="1"/>
          </p:cNvSpPr>
          <p:nvPr>
            <p:ph type="body" idx="1"/>
          </p:nvPr>
        </p:nvSpPr>
        <p:spPr>
          <a:xfrm>
            <a:off x="457200" y="1104600"/>
            <a:ext cx="8229600" cy="3394500"/>
          </a:xfrm>
          <a:prstGeom prst="rect">
            <a:avLst/>
          </a:prstGeom>
        </p:spPr>
        <p:txBody>
          <a:bodyPr spcFirstLastPara="1" wrap="square" lIns="68575" tIns="68575" rIns="68575" bIns="68575" anchor="t" anchorCtr="0">
            <a:noAutofit/>
          </a:bodyPr>
          <a:lstStyle/>
          <a:p>
            <a:pPr marL="292100" marR="292100" lvl="0" indent="0" algn="l" rtl="0">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 FUNCTION: prints SPRING points to a file called rubberband.spring</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solidFill>
                  <a:srgbClr val="0E00FF"/>
                </a:solidFill>
                <a:latin typeface="Courier New"/>
                <a:ea typeface="Courier New"/>
                <a:cs typeface="Courier New"/>
                <a:sym typeface="Courier New"/>
              </a:rPr>
              <a:t>function </a:t>
            </a:r>
            <a:r>
              <a:rPr lang="en" sz="1000">
                <a:latin typeface="Courier New"/>
                <a:ea typeface="Courier New"/>
                <a:cs typeface="Courier New"/>
                <a:sym typeface="Courier New"/>
              </a:rPr>
              <a:t>print_Lagrangian_Springs(xLag,yLag,k_Spring,ds_Rest,struct_name)</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N = length(xLag);</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spring_fid = fopen([struct_name </a:t>
            </a:r>
            <a:r>
              <a:rPr lang="en" sz="1000">
                <a:solidFill>
                  <a:srgbClr val="A709F5"/>
                </a:solidFill>
                <a:latin typeface="Courier New"/>
                <a:ea typeface="Courier New"/>
                <a:cs typeface="Courier New"/>
                <a:sym typeface="Courier New"/>
              </a:rPr>
              <a:t>'.spring'</a:t>
            </a:r>
            <a:r>
              <a:rPr lang="en" sz="1000">
                <a:latin typeface="Courier New"/>
                <a:ea typeface="Courier New"/>
                <a:cs typeface="Courier New"/>
                <a:sym typeface="Courier New"/>
              </a:rPr>
              <a:t>], </a:t>
            </a:r>
            <a:r>
              <a:rPr lang="en" sz="1000">
                <a:solidFill>
                  <a:srgbClr val="A709F5"/>
                </a:solidFill>
                <a:latin typeface="Courier New"/>
                <a:ea typeface="Courier New"/>
                <a:cs typeface="Courier New"/>
                <a:sym typeface="Courier New"/>
              </a:rPr>
              <a:t>'w'</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fprintf(spring_fid, </a:t>
            </a:r>
            <a:r>
              <a:rPr lang="en" sz="1000">
                <a:solidFill>
                  <a:srgbClr val="A709F5"/>
                </a:solidFill>
                <a:latin typeface="Courier New"/>
                <a:ea typeface="Courier New"/>
                <a:cs typeface="Courier New"/>
                <a:sym typeface="Courier New"/>
              </a:rPr>
              <a:t>'%d\n'</a:t>
            </a:r>
            <a:r>
              <a:rPr lang="en" sz="1000">
                <a:latin typeface="Courier New"/>
                <a:ea typeface="Courier New"/>
                <a:cs typeface="Courier New"/>
                <a:sym typeface="Courier New"/>
              </a:rPr>
              <a:t>, N );</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08013"/>
                </a:solidFill>
                <a:latin typeface="Courier New"/>
                <a:ea typeface="Courier New"/>
                <a:cs typeface="Courier New"/>
                <a:sym typeface="Courier New"/>
              </a:rPr>
              <a:t>%spring_force = kappa_spring*ds/(ds^2);</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08013"/>
                </a:solidFill>
                <a:latin typeface="Courier New"/>
                <a:ea typeface="Courier New"/>
                <a:cs typeface="Courier New"/>
                <a:sym typeface="Courier New"/>
              </a:rPr>
              <a:t>%SPRINGS BETWEEN VERTICES</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for </a:t>
            </a:r>
            <a:r>
              <a:rPr lang="en" sz="1000">
                <a:latin typeface="Courier New"/>
                <a:ea typeface="Courier New"/>
                <a:cs typeface="Courier New"/>
                <a:sym typeface="Courier New"/>
              </a:rPr>
              <a:t>s = 1:N</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if </a:t>
            </a:r>
            <a:r>
              <a:rPr lang="en" sz="1000">
                <a:latin typeface="Courier New"/>
                <a:ea typeface="Courier New"/>
                <a:cs typeface="Courier New"/>
                <a:sym typeface="Courier New"/>
              </a:rPr>
              <a:t>s &lt; N        </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fprintf(spring_fid, </a:t>
            </a:r>
            <a:r>
              <a:rPr lang="en" sz="1000">
                <a:solidFill>
                  <a:srgbClr val="A709F5"/>
                </a:solidFill>
                <a:latin typeface="Courier New"/>
                <a:ea typeface="Courier New"/>
                <a:cs typeface="Courier New"/>
                <a:sym typeface="Courier New"/>
              </a:rPr>
              <a:t>'%d %d %1.16e %1.16e\n'</a:t>
            </a:r>
            <a:r>
              <a:rPr lang="en" sz="1000">
                <a:latin typeface="Courier New"/>
                <a:ea typeface="Courier New"/>
                <a:cs typeface="Courier New"/>
                <a:sym typeface="Courier New"/>
              </a:rPr>
              <a:t>, s, s+1, k_Spring, ds_Rest); </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else</a:t>
            </a:r>
            <a:endParaRPr sz="1000">
              <a:solidFill>
                <a:srgbClr val="0E00FF"/>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08013"/>
                </a:solidFill>
                <a:latin typeface="Courier New"/>
                <a:ea typeface="Courier New"/>
                <a:cs typeface="Courier New"/>
                <a:sym typeface="Courier New"/>
              </a:rPr>
              <a:t>%Case s=N</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fprintf(spring_fid, </a:t>
            </a:r>
            <a:r>
              <a:rPr lang="en" sz="1000">
                <a:solidFill>
                  <a:srgbClr val="A709F5"/>
                </a:solidFill>
                <a:latin typeface="Courier New"/>
                <a:ea typeface="Courier New"/>
                <a:cs typeface="Courier New"/>
                <a:sym typeface="Courier New"/>
              </a:rPr>
              <a:t>'%d %d %1.16e %1.16e\n'</a:t>
            </a:r>
            <a:r>
              <a:rPr lang="en" sz="1000">
                <a:latin typeface="Courier New"/>
                <a:ea typeface="Courier New"/>
                <a:cs typeface="Courier New"/>
                <a:sym typeface="Courier New"/>
              </a:rPr>
              <a:t>, s, 1,   k_Spring, ds_Rest); </a:t>
            </a:r>
            <a:endParaRPr sz="1000">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end</a:t>
            </a:r>
            <a:endParaRPr sz="1000">
              <a:solidFill>
                <a:srgbClr val="0E00FF"/>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end</a:t>
            </a:r>
            <a:endParaRPr sz="1000">
              <a:solidFill>
                <a:srgbClr val="0E00FF"/>
              </a:solidFill>
              <a:latin typeface="Courier New"/>
              <a:ea typeface="Courier New"/>
              <a:cs typeface="Courier New"/>
              <a:sym typeface="Courier New"/>
            </a:endParaRPr>
          </a:p>
          <a:p>
            <a:pPr marL="292100" marR="292100" lvl="0" indent="0" algn="l" rtl="0">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fclose(spring_fid);</a:t>
            </a:r>
            <a:endParaRPr sz="1000">
              <a:latin typeface="Courier New"/>
              <a:ea typeface="Courier New"/>
              <a:cs typeface="Courier New"/>
              <a:sym typeface="Courier New"/>
            </a:endParaRPr>
          </a:p>
          <a:p>
            <a:pPr marL="0" lvl="0" indent="0" algn="l" rtl="0">
              <a:spcBef>
                <a:spcPts val="500"/>
              </a:spcBef>
              <a:spcAft>
                <a:spcPts val="0"/>
              </a:spcAft>
              <a:buNone/>
            </a:pPr>
            <a:endParaRPr/>
          </a:p>
        </p:txBody>
      </p:sp>
      <p:sp>
        <p:nvSpPr>
          <p:cNvPr id="114" name="Google Shape;114;p23"/>
          <p:cNvSpPr txBox="1"/>
          <p:nvPr/>
        </p:nvSpPr>
        <p:spPr>
          <a:xfrm>
            <a:off x="5020750" y="2206525"/>
            <a:ext cx="41232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This function creates the .spring file. The total number of springs is given, the nodes that are connected, the spring constant, and resting length.</a:t>
            </a:r>
            <a:endParaRPr sz="1800">
              <a:solidFill>
                <a:srgbClr val="FF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3131</Words>
  <Application>Microsoft Office PowerPoint</Application>
  <PresentationFormat>On-screen Show (16:9)</PresentationFormat>
  <Paragraphs>265</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Courier New</vt:lpstr>
      <vt:lpstr>Simple Light</vt:lpstr>
      <vt:lpstr>IB2d Practical</vt:lpstr>
      <vt:lpstr>Rubber band example</vt:lpstr>
      <vt:lpstr>Running the simulation</vt:lpstr>
      <vt:lpstr>Associated files</vt:lpstr>
      <vt:lpstr>Rubberband / Generate_mesh files </vt:lpstr>
      <vt:lpstr>Rubberband.m</vt:lpstr>
      <vt:lpstr>Rubberband.m .vertex</vt:lpstr>
      <vt:lpstr>rubberband.vertex</vt:lpstr>
      <vt:lpstr>Rubberband.m .spring</vt:lpstr>
      <vt:lpstr>rubberband.spring</vt:lpstr>
      <vt:lpstr>Using Visit Visualization</vt:lpstr>
      <vt:lpstr>Set some preferences</vt:lpstr>
      <vt:lpstr>Open the boundary data</vt:lpstr>
      <vt:lpstr>Open the boundary data</vt:lpstr>
      <vt:lpstr>Plot the boundary</vt:lpstr>
      <vt:lpstr>Now you should see the boundary</vt:lpstr>
      <vt:lpstr>Open the velocity data</vt:lpstr>
      <vt:lpstr>Plot velocity vectors</vt:lpstr>
      <vt:lpstr>Advance to the next time</vt:lpstr>
      <vt:lpstr>Plot the vorticity</vt:lpstr>
      <vt:lpstr>Vorticity plot</vt:lpstr>
      <vt:lpstr>Customize vorticity</vt:lpstr>
      <vt:lpstr>Play the simulation</vt:lpstr>
      <vt:lpstr>Zoom</vt:lpstr>
      <vt:lpstr>Make a movie</vt:lpstr>
      <vt:lpstr>Make a movie</vt:lpstr>
      <vt:lpstr>Save the movie</vt:lpstr>
      <vt:lpstr>Suggested Exercises: change the initial rubberband</vt:lpstr>
      <vt:lpstr>How do I move the boundaries?</vt:lpstr>
      <vt:lpstr>Swimming fish example</vt:lpstr>
      <vt:lpstr>Associated files</vt:lpstr>
      <vt:lpstr>Associated files</vt:lpstr>
      <vt:lpstr>update_nonInv_Beams</vt:lpstr>
      <vt:lpstr>Start and end of simulation</vt:lpstr>
      <vt:lpstr>Leaf example </vt:lpstr>
      <vt:lpstr>Leaf example </vt:lpstr>
      <vt:lpstr>Associated files</vt:lpstr>
      <vt:lpstr>Start and end of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Miller, Laura - (lauram9)</cp:lastModifiedBy>
  <cp:revision>1</cp:revision>
  <dcterms:modified xsi:type="dcterms:W3CDTF">2024-07-02T23:24:58Z</dcterms:modified>
</cp:coreProperties>
</file>