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2" d="100"/>
          <a:sy n="202" d="100"/>
        </p:scale>
        <p:origin x="620" y="1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718eaf8c87_6_7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g2718eaf8c87_6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718eaf8c87_6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31" name="Google Shape;131;g2718eaf8c87_6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718eaf8c87_6_8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g2718eaf8c87_6_8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18eaf8c87_6_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 name="Google Shape;146;g2718eaf8c87_6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718eaf8c87_6_10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 name="Google Shape;154;g2718eaf8c87_6_10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718eaf8c87_6_10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2718eaf8c87_6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718eaf8c87_6_1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 name="Google Shape;167;g2718eaf8c87_6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718eaf8c87_6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718eaf8c87_6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718eaf8c87_6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718eaf8c87_6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718eaf8c87_6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 name="Google Shape;88;g2718eaf8c87_6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18eaf8c87_6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94" name="Google Shape;94;g2718eaf8c87_6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718eaf8c87_6_6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r>
              <a:rPr lang="en" sz="1200" b="0" i="0" u="none" strike="noStrike" cap="none">
                <a:solidFill>
                  <a:srgbClr val="000000"/>
                </a:solidFill>
                <a:latin typeface="Times New Roman"/>
                <a:ea typeface="Times New Roman"/>
                <a:cs typeface="Times New Roman"/>
                <a:sym typeface="Times New Roman"/>
              </a:rPr>
              <a:t>*</a:t>
            </a:r>
            <a:endParaRPr sz="1800" b="0" i="0" u="none" strike="noStrike" cap="none">
              <a:solidFill>
                <a:schemeClr val="dk1"/>
              </a:solidFill>
              <a:latin typeface="Calibri"/>
              <a:ea typeface="Calibri"/>
              <a:cs typeface="Calibri"/>
              <a:sym typeface="Calibri"/>
            </a:endParaRPr>
          </a:p>
        </p:txBody>
      </p:sp>
      <p:sp>
        <p:nvSpPr>
          <p:cNvPr id="100" name="Google Shape;100;g2718eaf8c87_6_64:notes"/>
          <p:cNvSpPr>
            <a:spLocks noGrp="1" noRot="1" noChangeAspect="1"/>
          </p:cNvSpPr>
          <p:nvPr>
            <p:ph type="sldImg" idx="2"/>
          </p:nvPr>
        </p:nvSpPr>
        <p:spPr>
          <a:xfrm>
            <a:off x="381000" y="693738"/>
            <a:ext cx="6096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lim="8000"/>
            <a:headEnd type="none" w="sm" len="sm"/>
            <a:tailEnd type="none" w="sm" len="sm"/>
          </a:ln>
        </p:spPr>
      </p:sp>
      <p:sp>
        <p:nvSpPr>
          <p:cNvPr id="101" name="Google Shape;101;g2718eaf8c87_6_64:notes"/>
          <p:cNvSpPr txBox="1">
            <a:spLocks noGrp="1"/>
          </p:cNvSpPr>
          <p:nvPr>
            <p:ph type="body" idx="1"/>
          </p:nvPr>
        </p:nvSpPr>
        <p:spPr>
          <a:xfrm>
            <a:off x="685800" y="4341812"/>
            <a:ext cx="5487900" cy="4114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718eaf8c87_6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07" name="Google Shape;107;g2718eaf8c87_6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718eaf8c87_6_1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2718eaf8c87_6_1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718eaf8c87_6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9" name="Google Shape;119;g2718eaf8c87_6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05978"/>
            <a:ext cx="8229600" cy="857400"/>
          </a:xfrm>
          <a:prstGeom prst="rect">
            <a:avLst/>
          </a:prstGeom>
          <a:noFill/>
          <a:ln>
            <a:noFill/>
          </a:ln>
        </p:spPr>
        <p:txBody>
          <a:bodyPr spcFirstLastPara="1" wrap="square" lIns="68575" tIns="68575" rIns="68575" bIns="68575" anchor="ctr" anchorCtr="0">
            <a:noAutofit/>
          </a:bodyPr>
          <a:lstStyle>
            <a:lvl1pPr lvl="0" algn="ctr" rtl="0">
              <a:lnSpc>
                <a:spcPct val="9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1pPr>
            <a:lvl2pPr lvl="1" algn="ctr" rtl="0">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2pPr>
            <a:lvl3pPr lvl="2" algn="ctr" rtl="0">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3pPr>
            <a:lvl4pPr lvl="3" algn="ctr" rtl="0">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4pPr>
            <a:lvl5pPr lvl="4" algn="ctr" rtl="0">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5pPr>
            <a:lvl6pPr lvl="5" algn="ctr" rtl="0">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6pPr>
            <a:lvl7pPr lvl="6" algn="ctr" rtl="0">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7pPr>
            <a:lvl8pPr lvl="7" algn="ctr" rtl="0">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8pPr>
            <a:lvl9pPr lvl="8" algn="ctr" rtl="0">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body" idx="1"/>
          </p:nvPr>
        </p:nvSpPr>
        <p:spPr>
          <a:xfrm>
            <a:off x="457200" y="1200150"/>
            <a:ext cx="8229600" cy="3394500"/>
          </a:xfrm>
          <a:prstGeom prst="rect">
            <a:avLst/>
          </a:prstGeom>
          <a:noFill/>
          <a:ln>
            <a:noFill/>
          </a:ln>
        </p:spPr>
        <p:txBody>
          <a:bodyPr spcFirstLastPara="1" wrap="square" lIns="68575" tIns="68575" rIns="68575" bIns="68575" anchor="t" anchorCtr="0">
            <a:noAutofit/>
          </a:bodyPr>
          <a:lstStyle>
            <a:lvl1pPr marL="457200" lvl="0" indent="-298450" algn="l" rtl="0">
              <a:lnSpc>
                <a:spcPct val="90000"/>
              </a:lnSpc>
              <a:spcBef>
                <a:spcPts val="500"/>
              </a:spcBef>
              <a:spcAft>
                <a:spcPts val="0"/>
              </a:spcAft>
              <a:buClr>
                <a:schemeClr val="dk1"/>
              </a:buClr>
              <a:buSzPts val="1100"/>
              <a:buFont typeface="Calibri"/>
              <a:buChar char="●"/>
              <a:defRPr sz="2400">
                <a:solidFill>
                  <a:schemeClr val="dk1"/>
                </a:solidFill>
                <a:latin typeface="Calibri"/>
                <a:ea typeface="Calibri"/>
                <a:cs typeface="Calibri"/>
                <a:sym typeface="Calibri"/>
              </a:defRPr>
            </a:lvl1pPr>
            <a:lvl2pPr marL="914400" lvl="1" indent="-298450" algn="l" rtl="0">
              <a:lnSpc>
                <a:spcPct val="90000"/>
              </a:lnSpc>
              <a:spcBef>
                <a:spcPts val="0"/>
              </a:spcBef>
              <a:spcAft>
                <a:spcPts val="0"/>
              </a:spcAft>
              <a:buClr>
                <a:schemeClr val="dk1"/>
              </a:buClr>
              <a:buSzPts val="1100"/>
              <a:buFont typeface="Calibri"/>
              <a:buChar char="●"/>
              <a:defRPr sz="2100">
                <a:solidFill>
                  <a:schemeClr val="dk1"/>
                </a:solidFill>
                <a:latin typeface="Calibri"/>
                <a:ea typeface="Calibri"/>
                <a:cs typeface="Calibri"/>
                <a:sym typeface="Calibri"/>
              </a:defRPr>
            </a:lvl2pPr>
            <a:lvl3pPr marL="1371600" lvl="2" indent="-298450" algn="l" rtl="0">
              <a:lnSpc>
                <a:spcPct val="90000"/>
              </a:lnSpc>
              <a:spcBef>
                <a:spcPts val="0"/>
              </a:spcBef>
              <a:spcAft>
                <a:spcPts val="0"/>
              </a:spcAft>
              <a:buClr>
                <a:schemeClr val="dk1"/>
              </a:buClr>
              <a:buSzPts val="1100"/>
              <a:buFont typeface="Calibri"/>
              <a:buChar char="●"/>
              <a:defRPr sz="1800">
                <a:solidFill>
                  <a:schemeClr val="dk1"/>
                </a:solidFill>
                <a:latin typeface="Calibri"/>
                <a:ea typeface="Calibri"/>
                <a:cs typeface="Calibri"/>
                <a:sym typeface="Calibri"/>
              </a:defRPr>
            </a:lvl3pPr>
            <a:lvl4pPr marL="1828800" lvl="3"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4pPr>
            <a:lvl5pPr marL="2286000" lvl="4"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5pPr>
            <a:lvl6pPr marL="2743200" lvl="5"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6pPr>
            <a:lvl7pPr marL="3200400" lvl="6"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7pPr>
            <a:lvl8pPr marL="3657600" lvl="7"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8pPr>
            <a:lvl9pPr marL="4114800" lvl="8"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6481" y="205222"/>
            <a:ext cx="8226600" cy="856500"/>
          </a:xfrm>
          <a:prstGeom prst="rect">
            <a:avLst/>
          </a:prstGeom>
          <a:noFill/>
          <a:ln>
            <a:noFill/>
          </a:ln>
        </p:spPr>
        <p:txBody>
          <a:bodyPr spcFirstLastPara="1" wrap="square" lIns="68575" tIns="68575" rIns="68575" bIns="68575" anchor="t" anchorCtr="0">
            <a:noAutofit/>
          </a:bodyPr>
          <a:lstStyle>
            <a:lvl1pPr lvl="0" algn="ctr" rtl="0">
              <a:lnSpc>
                <a:spcPct val="9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1pPr>
            <a:lvl2pPr lvl="1" algn="ctr" rtl="0">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2pPr>
            <a:lvl3pPr lvl="2" algn="ctr" rtl="0">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3pPr>
            <a:lvl4pPr lvl="3" algn="ctr" rtl="0">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4pPr>
            <a:lvl5pPr lvl="4" algn="ctr" rtl="0">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5pPr>
            <a:lvl6pPr lvl="5" algn="ctr" rtl="0">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6pPr>
            <a:lvl7pPr lvl="6" algn="ctr" rtl="0">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7pPr>
            <a:lvl8pPr lvl="7" algn="ctr" rtl="0">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8pPr>
            <a:lvl9pPr lvl="8" algn="ctr" rtl="0">
              <a:lnSpc>
                <a:spcPct val="10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2">
  <p:cSld name="Blank">
    <p:spTree>
      <p:nvGrpSpPr>
        <p:cNvPr id="1" name="Shape 61"/>
        <p:cNvGrpSpPr/>
        <p:nvPr/>
      </p:nvGrpSpPr>
      <p:grpSpPr>
        <a:xfrm>
          <a:off x="0" y="0"/>
          <a:ext cx="0" cy="0"/>
          <a:chOff x="0" y="0"/>
          <a:chExt cx="0" cy="0"/>
        </a:xfrm>
      </p:grpSpPr>
      <p:sp>
        <p:nvSpPr>
          <p:cNvPr id="62" name="Google Shape;62;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63" name="Google Shape;63;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lvl1pPr>
            <a:lvl2pPr lvl="1" algn="l" rtl="0">
              <a:lnSpc>
                <a:spcPct val="100000"/>
              </a:lnSpc>
              <a:spcBef>
                <a:spcPts val="0"/>
              </a:spcBef>
              <a:spcAft>
                <a:spcPts val="0"/>
              </a:spcAft>
              <a:buSzPts val="1100"/>
              <a:buNone/>
              <a:defRPr sz="1100"/>
            </a:lvl2pPr>
            <a:lvl3pPr lvl="2" algn="l" rtl="0">
              <a:lnSpc>
                <a:spcPct val="100000"/>
              </a:lnSpc>
              <a:spcBef>
                <a:spcPts val="0"/>
              </a:spcBef>
              <a:spcAft>
                <a:spcPts val="0"/>
              </a:spcAft>
              <a:buSzPts val="1100"/>
              <a:buNone/>
              <a:defRPr sz="1100"/>
            </a:lvl3pPr>
            <a:lvl4pPr lvl="3" algn="l" rtl="0">
              <a:lnSpc>
                <a:spcPct val="100000"/>
              </a:lnSpc>
              <a:spcBef>
                <a:spcPts val="0"/>
              </a:spcBef>
              <a:spcAft>
                <a:spcPts val="0"/>
              </a:spcAft>
              <a:buSzPts val="1100"/>
              <a:buNone/>
              <a:defRPr sz="1100"/>
            </a:lvl4pPr>
            <a:lvl5pPr lvl="4" algn="l" rtl="0">
              <a:lnSpc>
                <a:spcPct val="100000"/>
              </a:lnSpc>
              <a:spcBef>
                <a:spcPts val="0"/>
              </a:spcBef>
              <a:spcAft>
                <a:spcPts val="0"/>
              </a:spcAft>
              <a:buSzPts val="1100"/>
              <a:buNone/>
              <a:defRPr sz="1100"/>
            </a:lvl5pPr>
            <a:lvl6pPr lvl="5" algn="l" rtl="0">
              <a:lnSpc>
                <a:spcPct val="100000"/>
              </a:lnSpc>
              <a:spcBef>
                <a:spcPts val="0"/>
              </a:spcBef>
              <a:spcAft>
                <a:spcPts val="0"/>
              </a:spcAft>
              <a:buSzPts val="1100"/>
              <a:buNone/>
              <a:defRPr sz="1100"/>
            </a:lvl6pPr>
            <a:lvl7pPr lvl="6" algn="l" rtl="0">
              <a:lnSpc>
                <a:spcPct val="100000"/>
              </a:lnSpc>
              <a:spcBef>
                <a:spcPts val="0"/>
              </a:spcBef>
              <a:spcAft>
                <a:spcPts val="0"/>
              </a:spcAft>
              <a:buSzPts val="1100"/>
              <a:buNone/>
              <a:defRPr sz="1100"/>
            </a:lvl7pPr>
            <a:lvl8pPr lvl="7" algn="l" rtl="0">
              <a:lnSpc>
                <a:spcPct val="100000"/>
              </a:lnSpc>
              <a:spcBef>
                <a:spcPts val="0"/>
              </a:spcBef>
              <a:spcAft>
                <a:spcPts val="0"/>
              </a:spcAft>
              <a:buSzPts val="1100"/>
              <a:buNone/>
              <a:defRPr sz="1100"/>
            </a:lvl8pPr>
            <a:lvl9pPr lvl="8" algn="l" rtl="0">
              <a:lnSpc>
                <a:spcPct val="100000"/>
              </a:lnSpc>
              <a:spcBef>
                <a:spcPts val="0"/>
              </a:spcBef>
              <a:spcAft>
                <a:spcPts val="0"/>
              </a:spcAft>
              <a:buSzPts val="1100"/>
              <a:buNone/>
              <a:defRPr sz="1100"/>
            </a:lvl9pPr>
          </a:lstStyle>
          <a:p>
            <a:endParaRPr/>
          </a:p>
        </p:txBody>
      </p:sp>
      <p:sp>
        <p:nvSpPr>
          <p:cNvPr id="64" name="Google Shape;64;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3">
  <p:cSld name="BLANK_2">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457200" y="205978"/>
            <a:ext cx="8229600" cy="857400"/>
          </a:xfrm>
          <a:prstGeom prst="rect">
            <a:avLst/>
          </a:prstGeom>
          <a:noFill/>
          <a:ln>
            <a:noFill/>
          </a:ln>
        </p:spPr>
        <p:txBody>
          <a:bodyPr spcFirstLastPara="1" wrap="square" lIns="68575" tIns="68575" rIns="68575" bIns="68575" anchor="ctr" anchorCtr="0">
            <a:noAutofit/>
          </a:bodyPr>
          <a:lstStyle>
            <a:lvl1pPr lvl="0" algn="ctr" rtl="0">
              <a:lnSpc>
                <a:spcPct val="90000"/>
              </a:lnSpc>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1pPr>
            <a:lvl2pPr lvl="1" algn="ctr" rtl="0">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2pPr>
            <a:lvl3pPr lvl="2" algn="ctr" rtl="0">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3pPr>
            <a:lvl4pPr lvl="3" algn="ctr" rtl="0">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4pPr>
            <a:lvl5pPr lvl="4" algn="ctr" rtl="0">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5pPr>
            <a:lvl6pPr lvl="5" algn="ctr" rtl="0">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6pPr>
            <a:lvl7pPr lvl="6" algn="ctr" rtl="0">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7pPr>
            <a:lvl8pPr lvl="7" algn="ctr" rtl="0">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8pPr>
            <a:lvl9pPr lvl="8" algn="ctr" rtl="0">
              <a:spcBef>
                <a:spcPts val="0"/>
              </a:spcBef>
              <a:spcAft>
                <a:spcPts val="0"/>
              </a:spcAft>
              <a:buClr>
                <a:schemeClr val="dk1"/>
              </a:buClr>
              <a:buSzPts val="1100"/>
              <a:buFont typeface="Calibri"/>
              <a:buChar char="■"/>
              <a:defRPr sz="3300">
                <a:solidFill>
                  <a:schemeClr val="dk1"/>
                </a:solidFill>
                <a:latin typeface="Calibri"/>
                <a:ea typeface="Calibri"/>
                <a:cs typeface="Calibri"/>
                <a:sym typeface="Calibri"/>
              </a:defRPr>
            </a:lvl9pPr>
          </a:lstStyle>
          <a:p>
            <a:endParaRPr/>
          </a:p>
        </p:txBody>
      </p:sp>
      <p:sp>
        <p:nvSpPr>
          <p:cNvPr id="67" name="Google Shape;67;p17"/>
          <p:cNvSpPr txBox="1">
            <a:spLocks noGrp="1"/>
          </p:cNvSpPr>
          <p:nvPr>
            <p:ph type="body" idx="1"/>
          </p:nvPr>
        </p:nvSpPr>
        <p:spPr>
          <a:xfrm>
            <a:off x="457200" y="1200150"/>
            <a:ext cx="8229600" cy="3394500"/>
          </a:xfrm>
          <a:prstGeom prst="rect">
            <a:avLst/>
          </a:prstGeom>
          <a:noFill/>
          <a:ln>
            <a:noFill/>
          </a:ln>
        </p:spPr>
        <p:txBody>
          <a:bodyPr spcFirstLastPara="1" wrap="square" lIns="68575" tIns="68575" rIns="68575" bIns="68575" anchor="t" anchorCtr="0">
            <a:noAutofit/>
          </a:bodyPr>
          <a:lstStyle>
            <a:lvl1pPr marL="457200" lvl="0" indent="-298450" algn="l" rtl="0">
              <a:lnSpc>
                <a:spcPct val="90000"/>
              </a:lnSpc>
              <a:spcBef>
                <a:spcPts val="500"/>
              </a:spcBef>
              <a:spcAft>
                <a:spcPts val="0"/>
              </a:spcAft>
              <a:buClr>
                <a:schemeClr val="dk1"/>
              </a:buClr>
              <a:buSzPts val="1100"/>
              <a:buFont typeface="Calibri"/>
              <a:buChar char="●"/>
              <a:defRPr sz="2400">
                <a:solidFill>
                  <a:schemeClr val="dk1"/>
                </a:solidFill>
                <a:latin typeface="Calibri"/>
                <a:ea typeface="Calibri"/>
                <a:cs typeface="Calibri"/>
                <a:sym typeface="Calibri"/>
              </a:defRPr>
            </a:lvl1pPr>
            <a:lvl2pPr marL="914400" lvl="1" indent="-298450" algn="l" rtl="0">
              <a:lnSpc>
                <a:spcPct val="90000"/>
              </a:lnSpc>
              <a:spcBef>
                <a:spcPts val="0"/>
              </a:spcBef>
              <a:spcAft>
                <a:spcPts val="0"/>
              </a:spcAft>
              <a:buClr>
                <a:schemeClr val="dk1"/>
              </a:buClr>
              <a:buSzPts val="1100"/>
              <a:buFont typeface="Calibri"/>
              <a:buChar char="●"/>
              <a:defRPr sz="2100">
                <a:solidFill>
                  <a:schemeClr val="dk1"/>
                </a:solidFill>
                <a:latin typeface="Calibri"/>
                <a:ea typeface="Calibri"/>
                <a:cs typeface="Calibri"/>
                <a:sym typeface="Calibri"/>
              </a:defRPr>
            </a:lvl2pPr>
            <a:lvl3pPr marL="1371600" lvl="2" indent="-298450" algn="l" rtl="0">
              <a:lnSpc>
                <a:spcPct val="90000"/>
              </a:lnSpc>
              <a:spcBef>
                <a:spcPts val="0"/>
              </a:spcBef>
              <a:spcAft>
                <a:spcPts val="0"/>
              </a:spcAft>
              <a:buClr>
                <a:schemeClr val="dk1"/>
              </a:buClr>
              <a:buSzPts val="1100"/>
              <a:buFont typeface="Calibri"/>
              <a:buChar char="●"/>
              <a:defRPr sz="1800">
                <a:solidFill>
                  <a:schemeClr val="dk1"/>
                </a:solidFill>
                <a:latin typeface="Calibri"/>
                <a:ea typeface="Calibri"/>
                <a:cs typeface="Calibri"/>
                <a:sym typeface="Calibri"/>
              </a:defRPr>
            </a:lvl3pPr>
            <a:lvl4pPr marL="1828800" lvl="3"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4pPr>
            <a:lvl5pPr marL="2286000" lvl="4"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5pPr>
            <a:lvl6pPr marL="2743200" lvl="5"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6pPr>
            <a:lvl7pPr marL="3200400" lvl="6"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7pPr>
            <a:lvl8pPr marL="3657600" lvl="7"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8pPr>
            <a:lvl9pPr marL="4114800" lvl="8" indent="-298450" algn="l" rtl="0">
              <a:lnSpc>
                <a:spcPct val="90000"/>
              </a:lnSpc>
              <a:spcBef>
                <a:spcPts val="0"/>
              </a:spcBef>
              <a:spcAft>
                <a:spcPts val="0"/>
              </a:spcAft>
              <a:buClr>
                <a:schemeClr val="dk1"/>
              </a:buClr>
              <a:buSzPts val="1100"/>
              <a:buFont typeface="Calibri"/>
              <a:buChar char="●"/>
              <a:defRPr sz="15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ickabattista/IB2d"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hyperlink" Target="https://visit-dav.github.io/visit-websit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ncbi.nlm.nih.gov/pubmed/26337187"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hyperlink" Target="http://onlinelibrary.wiley.com/doi/10.1002/mma.4708/epdf?author_access_token=HKAwHFmV1yKY6_lY4_I0dU4keas67K9QMdWULTWMo8P3KIzKeMHgO9D_yBVf1ZxhuLjZr3RgM74HKTOZj3MqwU9I9Skl8KVs-2ruPFMgjIXF0QlZful2HU6NM7TQ0wkl" TargetMode="External"/><Relationship Id="rId4" Type="http://schemas.openxmlformats.org/officeDocument/2006/relationships/hyperlink" Target="http://iopscience.iop.org/article/10.1088/1748-3190/aa5e08/met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youtu.be/PJyQA0vwbgU" TargetMode="External"/><Relationship Id="rId7" Type="http://schemas.openxmlformats.org/officeDocument/2006/relationships/hyperlink" Target="https://wci.llnl.gov/simulation/computer-codes/visit/"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youtu.be/4D4ruXbeCiQ" TargetMode="External"/><Relationship Id="rId5" Type="http://schemas.openxmlformats.org/officeDocument/2006/relationships/hyperlink" Target="https://youtu.be/I3TLpyEBXfE" TargetMode="External"/><Relationship Id="rId4" Type="http://schemas.openxmlformats.org/officeDocument/2006/relationships/hyperlink" Target="https://youtu.be/jSwCKq0v84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txBox="1">
            <a:spLocks noGrp="1"/>
          </p:cNvSpPr>
          <p:nvPr>
            <p:ph type="ctrTitle"/>
          </p:nvPr>
        </p:nvSpPr>
        <p:spPr>
          <a:xfrm>
            <a:off x="347383" y="108940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Introduction to IB2D</a:t>
            </a:r>
            <a:endParaRPr/>
          </a:p>
        </p:txBody>
      </p:sp>
      <p:sp>
        <p:nvSpPr>
          <p:cNvPr id="73" name="Google Shape;73;p18"/>
          <p:cNvSpPr txBox="1">
            <a:spLocks noGrp="1"/>
          </p:cNvSpPr>
          <p:nvPr>
            <p:ph type="subTitle" idx="1"/>
          </p:nvPr>
        </p:nvSpPr>
        <p:spPr>
          <a:xfrm>
            <a:off x="311700" y="323247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txBox="1">
            <a:spLocks noGrp="1"/>
          </p:cNvSpPr>
          <p:nvPr>
            <p:ph type="title"/>
          </p:nvPr>
        </p:nvSpPr>
        <p:spPr>
          <a:xfrm>
            <a:off x="457200" y="290553"/>
            <a:ext cx="8229600" cy="857400"/>
          </a:xfrm>
          <a:prstGeom prst="rect">
            <a:avLst/>
          </a:prstGeom>
          <a:noFill/>
          <a:ln>
            <a:noFill/>
          </a:ln>
        </p:spPr>
        <p:txBody>
          <a:bodyPr spcFirstLastPara="1" wrap="square" lIns="68575" tIns="68575" rIns="68575" bIns="68575" anchor="ctr" anchorCtr="0">
            <a:noAutofit/>
          </a:bodyPr>
          <a:lstStyle/>
          <a:p>
            <a:pPr marL="0" lvl="0" indent="0" algn="ctr" rtl="0">
              <a:lnSpc>
                <a:spcPct val="90000"/>
              </a:lnSpc>
              <a:spcBef>
                <a:spcPts val="0"/>
              </a:spcBef>
              <a:spcAft>
                <a:spcPts val="0"/>
              </a:spcAft>
              <a:buClr>
                <a:schemeClr val="dk1"/>
              </a:buClr>
              <a:buSzPts val="1100"/>
              <a:buFont typeface="Calibri"/>
              <a:buNone/>
            </a:pPr>
            <a:r>
              <a:rPr lang="en" sz="2800" b="1"/>
              <a:t>IB2d boundaries</a:t>
            </a:r>
            <a:endParaRPr sz="2800" b="1"/>
          </a:p>
        </p:txBody>
      </p:sp>
      <p:sp>
        <p:nvSpPr>
          <p:cNvPr id="128" name="Google Shape;128;p27"/>
          <p:cNvSpPr txBox="1">
            <a:spLocks noGrp="1"/>
          </p:cNvSpPr>
          <p:nvPr>
            <p:ph type="body" idx="1"/>
          </p:nvPr>
        </p:nvSpPr>
        <p:spPr>
          <a:xfrm>
            <a:off x="457200" y="1382800"/>
            <a:ext cx="8229600" cy="3394500"/>
          </a:xfrm>
          <a:prstGeom prst="rect">
            <a:avLst/>
          </a:prstGeom>
          <a:noFill/>
          <a:ln>
            <a:noFill/>
          </a:ln>
        </p:spPr>
        <p:txBody>
          <a:bodyPr spcFirstLastPara="1" wrap="square" lIns="68575" tIns="68575" rIns="68575" bIns="68575" anchor="t" anchorCtr="0">
            <a:noAutofit/>
          </a:bodyPr>
          <a:lstStyle/>
          <a:p>
            <a:pPr marL="342900" lvl="0" indent="0" algn="l" rtl="0">
              <a:lnSpc>
                <a:spcPct val="90000"/>
              </a:lnSpc>
              <a:spcBef>
                <a:spcPts val="500"/>
              </a:spcBef>
              <a:spcAft>
                <a:spcPts val="0"/>
              </a:spcAft>
              <a:buNone/>
            </a:pPr>
            <a:r>
              <a:rPr lang="en" sz="2000"/>
              <a:t>In IB2D, multiple boundaries are combined into one long list. </a:t>
            </a:r>
            <a:endParaRPr sz="2000"/>
          </a:p>
          <a:p>
            <a:pPr marL="342900" lvl="0" indent="0" algn="l" rtl="0">
              <a:lnSpc>
                <a:spcPct val="90000"/>
              </a:lnSpc>
              <a:spcBef>
                <a:spcPts val="500"/>
              </a:spcBef>
              <a:spcAft>
                <a:spcPts val="0"/>
              </a:spcAft>
              <a:buNone/>
            </a:pPr>
            <a:endParaRPr sz="2000"/>
          </a:p>
          <a:p>
            <a:pPr marL="685800" lvl="1" indent="-292100" algn="l" rtl="0">
              <a:lnSpc>
                <a:spcPct val="90000"/>
              </a:lnSpc>
              <a:spcBef>
                <a:spcPts val="0"/>
              </a:spcBef>
              <a:spcAft>
                <a:spcPts val="0"/>
              </a:spcAft>
              <a:buSzPts val="2000"/>
              <a:buChar char="●"/>
            </a:pPr>
            <a:r>
              <a:rPr lang="en" sz="2000"/>
              <a:t>This means that you have to keep track of where one boundary ends and the next starts.</a:t>
            </a:r>
            <a:endParaRPr sz="2000"/>
          </a:p>
          <a:p>
            <a:pPr marL="685800" lvl="1" indent="-292100" algn="l" rtl="0">
              <a:lnSpc>
                <a:spcPct val="90000"/>
              </a:lnSpc>
              <a:spcBef>
                <a:spcPts val="0"/>
              </a:spcBef>
              <a:spcAft>
                <a:spcPts val="0"/>
              </a:spcAft>
              <a:buSzPts val="2000"/>
              <a:buChar char="●"/>
            </a:pPr>
            <a:r>
              <a:rPr lang="en" sz="2000"/>
              <a:t>For example, assume you have two plates. Plate1 is defined by vertices 1-100 and Plate2 by vertices 101-200.</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p:nvPr/>
        </p:nvSpPr>
        <p:spPr>
          <a:xfrm>
            <a:off x="691650" y="219175"/>
            <a:ext cx="8103600" cy="4412400"/>
          </a:xfrm>
          <a:prstGeom prst="rect">
            <a:avLst/>
          </a:prstGeom>
          <a:solidFill>
            <a:srgbClr val="FFFFFF"/>
          </a:solidFill>
          <a:ln>
            <a:noFill/>
          </a:ln>
        </p:spPr>
        <p:txBody>
          <a:bodyPr spcFirstLastPara="1" wrap="square" lIns="5950" tIns="13100" rIns="21425" bIns="131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000000"/>
                </a:solidFill>
                <a:latin typeface="Arial"/>
                <a:ea typeface="Arial"/>
                <a:cs typeface="Arial"/>
                <a:sym typeface="Arial"/>
              </a:rPr>
              <a:t>Spring input files end with the extension ".spring" and have the following format:</a:t>
            </a: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b="1" i="0" u="none" strike="noStrike" cap="none">
                <a:solidFill>
                  <a:srgbClr val="000000"/>
                </a:solidFill>
                <a:latin typeface="Calibri"/>
                <a:ea typeface="Calibri"/>
                <a:cs typeface="Calibri"/>
                <a:sym typeface="Calibri"/>
              </a:rPr>
              <a:t>Note:</a:t>
            </a:r>
            <a:endParaRPr b="0" i="0" u="none" strike="noStrike" cap="none">
              <a:solidFill>
                <a:schemeClr val="dk1"/>
              </a:solidFill>
              <a:latin typeface="Calibri"/>
              <a:ea typeface="Calibri"/>
              <a:cs typeface="Calibri"/>
              <a:sym typeface="Calibri"/>
            </a:endParaRPr>
          </a:p>
          <a:p>
            <a:pPr marL="342900" marR="0" lvl="1" indent="0" algn="l" rtl="0">
              <a:lnSpc>
                <a:spcPct val="100000"/>
              </a:lnSpc>
              <a:spcBef>
                <a:spcPts val="0"/>
              </a:spcBef>
              <a:spcAft>
                <a:spcPts val="0"/>
              </a:spcAft>
              <a:buClr>
                <a:srgbClr val="000000"/>
              </a:buClr>
              <a:buSzPts val="1200"/>
              <a:buFont typeface="Arial"/>
              <a:buNone/>
            </a:pPr>
            <a:r>
              <a:rPr lang="en" b="0" i="0" u="none" strike="noStrike" cap="none">
                <a:solidFill>
                  <a:schemeClr val="dk1"/>
                </a:solidFill>
                <a:latin typeface="Calibri"/>
                <a:ea typeface="Calibri"/>
                <a:cs typeface="Calibri"/>
                <a:sym typeface="Calibri"/>
              </a:rPr>
              <a:t>A list of the master and slave nodes for each linear spring along with their associated spring stiffness, resting-length, and degree of non-linearity. Note that if using only Hookean springs, the degree of non-linearity can be omitted and </a:t>
            </a:r>
            <a:r>
              <a:rPr lang="en" b="0" i="1" u="none" strike="noStrike" cap="none">
                <a:solidFill>
                  <a:schemeClr val="dk1"/>
                </a:solidFill>
                <a:latin typeface="Calibri"/>
                <a:ea typeface="Calibri"/>
                <a:cs typeface="Calibri"/>
                <a:sym typeface="Calibri"/>
              </a:rPr>
              <a:t>IB2d</a:t>
            </a:r>
            <a:r>
              <a:rPr lang="en" b="0" i="0" u="none" strike="noStrike" cap="none">
                <a:solidFill>
                  <a:schemeClr val="dk1"/>
                </a:solidFill>
                <a:latin typeface="Calibri"/>
                <a:ea typeface="Calibri"/>
                <a:cs typeface="Calibri"/>
                <a:sym typeface="Calibri"/>
              </a:rPr>
              <a:t> will automatically assume linear springs. </a:t>
            </a:r>
            <a:endParaRPr b="0" i="0" u="none" strike="noStrike" cap="none">
              <a:solidFill>
                <a:schemeClr val="dk1"/>
              </a:solidFill>
              <a:latin typeface="Calibri"/>
              <a:ea typeface="Calibri"/>
              <a:cs typeface="Calibri"/>
              <a:sym typeface="Calibri"/>
            </a:endParaRPr>
          </a:p>
          <a:p>
            <a:pPr marL="342900" marR="0" lvl="1" indent="0" algn="l" rtl="0">
              <a:lnSpc>
                <a:spcPct val="100000"/>
              </a:lnSpc>
              <a:spcBef>
                <a:spcPts val="0"/>
              </a:spcBef>
              <a:spcAft>
                <a:spcPts val="0"/>
              </a:spcAft>
              <a:buClr>
                <a:srgbClr val="000000"/>
              </a:buClr>
              <a:buSzPts val="1200"/>
              <a:buFont typeface="Arial"/>
              <a:buNone/>
            </a:pPr>
            <a:endParaRPr b="0" i="0" u="none" strike="noStrike" cap="none">
              <a:solidFill>
                <a:srgbClr val="000000"/>
              </a:solidFill>
              <a:latin typeface="Calibri"/>
              <a:ea typeface="Calibri"/>
              <a:cs typeface="Calibri"/>
              <a:sym typeface="Calibri"/>
            </a:endParaRPr>
          </a:p>
          <a:p>
            <a:pPr marL="0" marR="0" lvl="1" indent="0" algn="l" rtl="0">
              <a:lnSpc>
                <a:spcPct val="100000"/>
              </a:lnSpc>
              <a:spcBef>
                <a:spcPts val="0"/>
              </a:spcBef>
              <a:spcAft>
                <a:spcPts val="0"/>
              </a:spcAft>
              <a:buClr>
                <a:srgbClr val="000000"/>
              </a:buClr>
              <a:buSzPts val="1200"/>
              <a:buFont typeface="Arial"/>
              <a:buNone/>
            </a:pPr>
            <a:r>
              <a:rPr lang="en" b="0" i="0" u="none" strike="noStrike" cap="none">
                <a:solidFill>
                  <a:srgbClr val="000000"/>
                </a:solidFill>
                <a:latin typeface="Calibri"/>
                <a:ea typeface="Calibri"/>
                <a:cs typeface="Calibri"/>
                <a:sym typeface="Calibri"/>
              </a:rPr>
              <a:t>There is no restriction on the number of springs that may be associated with any particular node of the Lagrangian mesh.</a:t>
            </a:r>
            <a:endParaRPr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a:solidFill>
                <a:schemeClr val="dk1"/>
              </a:solidFill>
              <a:latin typeface="Calibri"/>
              <a:ea typeface="Calibri"/>
              <a:cs typeface="Calibri"/>
              <a:sym typeface="Calibri"/>
            </a:endParaRPr>
          </a:p>
        </p:txBody>
      </p:sp>
      <p:pic>
        <p:nvPicPr>
          <p:cNvPr id="134" name="Google Shape;134;p28" descr="https://cfn-live-content-bucket-iop-org.s3.amazonaws.com/journals/1748-3190/12/3/036003/1/bbaa5e08f08_hr.jpg?AWSAccessKeyId=AKIAYDKQL6LTV7YY2HIK&amp;Expires=1627160203&amp;Signature=xHMgdxTa0je3JI1uWkOi%2F10zRrI%3D"/>
          <p:cNvPicPr preferRelativeResize="0"/>
          <p:nvPr/>
        </p:nvPicPr>
        <p:blipFill rotWithShape="1">
          <a:blip r:embed="rId3">
            <a:alphaModFix/>
          </a:blip>
          <a:srcRect/>
          <a:stretch/>
        </p:blipFill>
        <p:spPr>
          <a:xfrm>
            <a:off x="1627544" y="1427996"/>
            <a:ext cx="5698734" cy="577552"/>
          </a:xfrm>
          <a:prstGeom prst="rect">
            <a:avLst/>
          </a:prstGeom>
          <a:noFill/>
          <a:ln>
            <a:noFill/>
          </a:ln>
        </p:spPr>
      </p:pic>
      <p:pic>
        <p:nvPicPr>
          <p:cNvPr id="135" name="Google Shape;135;p28"/>
          <p:cNvPicPr preferRelativeResize="0"/>
          <p:nvPr/>
        </p:nvPicPr>
        <p:blipFill rotWithShape="1">
          <a:blip r:embed="rId4">
            <a:alphaModFix/>
          </a:blip>
          <a:srcRect/>
          <a:stretch/>
        </p:blipFill>
        <p:spPr>
          <a:xfrm>
            <a:off x="3401394" y="3787219"/>
            <a:ext cx="2151054" cy="1206199"/>
          </a:xfrm>
          <a:prstGeom prst="rect">
            <a:avLst/>
          </a:prstGeom>
          <a:noFill/>
          <a:ln>
            <a:noFill/>
          </a:ln>
        </p:spPr>
      </p:pic>
      <p:sp>
        <p:nvSpPr>
          <p:cNvPr id="136" name="Google Shape;136;p28"/>
          <p:cNvSpPr txBox="1"/>
          <p:nvPr/>
        </p:nvSpPr>
        <p:spPr>
          <a:xfrm>
            <a:off x="3072000" y="117425"/>
            <a:ext cx="3000000" cy="572700"/>
          </a:xfrm>
          <a:prstGeom prst="rect">
            <a:avLst/>
          </a:prstGeom>
          <a:noFill/>
          <a:ln>
            <a:noFill/>
          </a:ln>
        </p:spPr>
        <p:txBody>
          <a:bodyPr spcFirstLastPara="1" wrap="square" lIns="91425" tIns="91425" rIns="91425" bIns="91425" anchor="t" anchorCtr="0">
            <a:spAutoFit/>
          </a:bodyPr>
          <a:lstStyle/>
          <a:p>
            <a:pPr marL="0" lvl="0" indent="0" algn="ctr" rtl="0">
              <a:lnSpc>
                <a:spcPct val="90000"/>
              </a:lnSpc>
              <a:spcBef>
                <a:spcPts val="0"/>
              </a:spcBef>
              <a:spcAft>
                <a:spcPts val="0"/>
              </a:spcAft>
              <a:buNone/>
            </a:pPr>
            <a:r>
              <a:rPr lang="en" sz="2800" b="1">
                <a:solidFill>
                  <a:schemeClr val="dk1"/>
                </a:solidFill>
                <a:latin typeface="Calibri"/>
                <a:ea typeface="Calibri"/>
                <a:cs typeface="Calibri"/>
                <a:sym typeface="Calibri"/>
              </a:rPr>
              <a:t>Spring File Format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body" idx="1"/>
          </p:nvPr>
        </p:nvSpPr>
        <p:spPr>
          <a:xfrm>
            <a:off x="453825" y="519300"/>
            <a:ext cx="8197200" cy="4104900"/>
          </a:xfrm>
          <a:prstGeom prst="rect">
            <a:avLst/>
          </a:prstGeom>
          <a:noFill/>
          <a:ln>
            <a:noFill/>
          </a:ln>
        </p:spPr>
        <p:txBody>
          <a:bodyPr spcFirstLastPara="1" wrap="square" lIns="68575" tIns="68575" rIns="68575" bIns="68575" anchor="t" anchorCtr="0">
            <a:noAutofit/>
          </a:bodyPr>
          <a:lstStyle/>
          <a:p>
            <a:pPr marL="0" lvl="0" indent="0" algn="l" rtl="0">
              <a:lnSpc>
                <a:spcPct val="90000"/>
              </a:lnSpc>
              <a:spcBef>
                <a:spcPts val="0"/>
              </a:spcBef>
              <a:spcAft>
                <a:spcPts val="0"/>
              </a:spcAft>
              <a:buSzPts val="1100"/>
              <a:buNone/>
            </a:pPr>
            <a:endParaRPr sz="2000"/>
          </a:p>
          <a:p>
            <a:pPr marL="0" lvl="0" indent="0" algn="l" rtl="0">
              <a:lnSpc>
                <a:spcPct val="90000"/>
              </a:lnSpc>
              <a:spcBef>
                <a:spcPts val="0"/>
              </a:spcBef>
              <a:spcAft>
                <a:spcPts val="0"/>
              </a:spcAft>
              <a:buSzPts val="1100"/>
              <a:buNone/>
            </a:pPr>
            <a:endParaRPr sz="2000"/>
          </a:p>
          <a:p>
            <a:pPr marL="0" lvl="0" indent="0" algn="l" rtl="0">
              <a:lnSpc>
                <a:spcPct val="90000"/>
              </a:lnSpc>
              <a:spcBef>
                <a:spcPts val="0"/>
              </a:spcBef>
              <a:spcAft>
                <a:spcPts val="0"/>
              </a:spcAft>
              <a:buSzPts val="1100"/>
              <a:buNone/>
            </a:pPr>
            <a:r>
              <a:rPr lang="en" sz="1900">
                <a:solidFill>
                  <a:srgbClr val="000000"/>
                </a:solidFill>
                <a:latin typeface="Arial"/>
                <a:ea typeface="Arial"/>
                <a:cs typeface="Arial"/>
                <a:sym typeface="Arial"/>
              </a:rPr>
              <a:t>Target point input files end with the extension ".target" and have the following format:</a:t>
            </a:r>
            <a:endParaRPr sz="1900"/>
          </a:p>
          <a:p>
            <a:pPr marL="101600" lvl="0" indent="0" algn="l" rtl="0">
              <a:lnSpc>
                <a:spcPct val="90000"/>
              </a:lnSpc>
              <a:spcBef>
                <a:spcPts val="500"/>
              </a:spcBef>
              <a:spcAft>
                <a:spcPts val="0"/>
              </a:spcAft>
              <a:buSzPts val="1100"/>
              <a:buNone/>
            </a:pPr>
            <a:endParaRPr sz="1900"/>
          </a:p>
          <a:p>
            <a:pPr marL="101600" lvl="0" indent="0" algn="l" rtl="0">
              <a:lnSpc>
                <a:spcPct val="90000"/>
              </a:lnSpc>
              <a:spcBef>
                <a:spcPts val="500"/>
              </a:spcBef>
              <a:spcAft>
                <a:spcPts val="0"/>
              </a:spcAft>
              <a:buSzPts val="1100"/>
              <a:buNone/>
            </a:pPr>
            <a:endParaRPr sz="1900"/>
          </a:p>
          <a:p>
            <a:pPr marL="101600" lvl="0" indent="0" algn="l" rtl="0">
              <a:lnSpc>
                <a:spcPct val="90000"/>
              </a:lnSpc>
              <a:spcBef>
                <a:spcPts val="500"/>
              </a:spcBef>
              <a:spcAft>
                <a:spcPts val="0"/>
              </a:spcAft>
              <a:buSzPts val="1100"/>
              <a:buNone/>
            </a:pPr>
            <a:endParaRPr sz="1900"/>
          </a:p>
          <a:p>
            <a:pPr marL="101600" lvl="0" indent="0" algn="l" rtl="0">
              <a:lnSpc>
                <a:spcPct val="90000"/>
              </a:lnSpc>
              <a:spcBef>
                <a:spcPts val="500"/>
              </a:spcBef>
              <a:spcAft>
                <a:spcPts val="0"/>
              </a:spcAft>
              <a:buSzPts val="1100"/>
              <a:buNone/>
            </a:pPr>
            <a:endParaRPr sz="1900"/>
          </a:p>
          <a:p>
            <a:pPr marL="101600" lvl="0" indent="0" algn="l" rtl="0">
              <a:lnSpc>
                <a:spcPct val="90000"/>
              </a:lnSpc>
              <a:spcBef>
                <a:spcPts val="500"/>
              </a:spcBef>
              <a:spcAft>
                <a:spcPts val="0"/>
              </a:spcAft>
              <a:buSzPts val="1100"/>
              <a:buNone/>
            </a:pPr>
            <a:endParaRPr sz="1900"/>
          </a:p>
          <a:p>
            <a:pPr marL="101600" lvl="0" indent="0" algn="l" rtl="0">
              <a:lnSpc>
                <a:spcPct val="90000"/>
              </a:lnSpc>
              <a:spcBef>
                <a:spcPts val="500"/>
              </a:spcBef>
              <a:spcAft>
                <a:spcPts val="0"/>
              </a:spcAft>
              <a:buSzPts val="1100"/>
              <a:buNone/>
            </a:pPr>
            <a:r>
              <a:rPr lang="en" sz="1900"/>
              <a:t>The user provides a list of all target point indices with their associated target point stiffness.</a:t>
            </a:r>
            <a:endParaRPr sz="1900"/>
          </a:p>
        </p:txBody>
      </p:sp>
      <p:pic>
        <p:nvPicPr>
          <p:cNvPr id="142" name="Google Shape;142;p29" descr="https://cfn-live-content-bucket-iop-org.s3.amazonaws.com/journals/1748-3190/12/3/036003/1/bbaa5e08f10_online.jpg?AWSAccessKeyId=AKIAYDKQL6LTV7YY2HIK&amp;Expires=1627160203&amp;Signature=n5dOa7bWW6Xrx1txvWYOjbPxO1Y%3D"/>
          <p:cNvPicPr preferRelativeResize="0"/>
          <p:nvPr/>
        </p:nvPicPr>
        <p:blipFill rotWithShape="1">
          <a:blip r:embed="rId3">
            <a:alphaModFix/>
          </a:blip>
          <a:srcRect/>
          <a:stretch/>
        </p:blipFill>
        <p:spPr>
          <a:xfrm>
            <a:off x="2677691" y="2082505"/>
            <a:ext cx="3228095" cy="873906"/>
          </a:xfrm>
          <a:prstGeom prst="rect">
            <a:avLst/>
          </a:prstGeom>
          <a:noFill/>
          <a:ln>
            <a:noFill/>
          </a:ln>
        </p:spPr>
      </p:pic>
      <p:sp>
        <p:nvSpPr>
          <p:cNvPr id="143" name="Google Shape;143;p29"/>
          <p:cNvSpPr txBox="1">
            <a:spLocks noGrp="1"/>
          </p:cNvSpPr>
          <p:nvPr>
            <p:ph type="title"/>
          </p:nvPr>
        </p:nvSpPr>
        <p:spPr>
          <a:xfrm>
            <a:off x="1535126" y="116888"/>
            <a:ext cx="6169800" cy="8574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1100"/>
              <a:buFont typeface="Calibri"/>
              <a:buNone/>
            </a:pPr>
            <a:r>
              <a:rPr lang="en" sz="2800" b="1"/>
              <a:t>Target Point File Format</a:t>
            </a:r>
            <a:endParaRPr sz="28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0"/>
          <p:cNvSpPr txBox="1">
            <a:spLocks noGrp="1"/>
          </p:cNvSpPr>
          <p:nvPr>
            <p:ph type="title"/>
          </p:nvPr>
        </p:nvSpPr>
        <p:spPr>
          <a:xfrm>
            <a:off x="457200" y="205978"/>
            <a:ext cx="8229600" cy="857400"/>
          </a:xfrm>
          <a:prstGeom prst="rect">
            <a:avLst/>
          </a:prstGeom>
          <a:noFill/>
          <a:ln>
            <a:noFill/>
          </a:ln>
        </p:spPr>
        <p:txBody>
          <a:bodyPr spcFirstLastPara="1" wrap="square" lIns="68575" tIns="68575" rIns="68575" bIns="68575" anchor="ctr" anchorCtr="0">
            <a:noAutofit/>
          </a:bodyPr>
          <a:lstStyle/>
          <a:p>
            <a:pPr marL="0" lvl="0" indent="0" algn="ctr" rtl="0">
              <a:lnSpc>
                <a:spcPct val="90000"/>
              </a:lnSpc>
              <a:spcBef>
                <a:spcPts val="0"/>
              </a:spcBef>
              <a:spcAft>
                <a:spcPts val="0"/>
              </a:spcAft>
              <a:buClr>
                <a:schemeClr val="dk1"/>
              </a:buClr>
              <a:buSzPts val="1100"/>
              <a:buFont typeface="Calibri"/>
              <a:buNone/>
            </a:pPr>
            <a:r>
              <a:rPr lang="en" sz="2800" b="1"/>
              <a:t>.beam file (torsional spring) format</a:t>
            </a:r>
            <a:endParaRPr sz="2800" b="1"/>
          </a:p>
        </p:txBody>
      </p:sp>
      <p:pic>
        <p:nvPicPr>
          <p:cNvPr id="149" name="Google Shape;149;p30" descr="https://cfn-live-content-bucket-iop-org.s3.amazonaws.com/journals/1748-3190/12/3/036003/1/bbaa5e08f09_hr.jpg?AWSAccessKeyId=AKIAYDKQL6LTV7YY2HIK&amp;Expires=1627160203&amp;Signature=MwKU2cQn2qu0OHuF0PYyQS30A1Q%3D"/>
          <p:cNvPicPr preferRelativeResize="0"/>
          <p:nvPr/>
        </p:nvPicPr>
        <p:blipFill rotWithShape="1">
          <a:blip r:embed="rId3">
            <a:alphaModFix/>
          </a:blip>
          <a:srcRect/>
          <a:stretch/>
        </p:blipFill>
        <p:spPr>
          <a:xfrm>
            <a:off x="2064815" y="1831458"/>
            <a:ext cx="5014371" cy="708263"/>
          </a:xfrm>
          <a:prstGeom prst="rect">
            <a:avLst/>
          </a:prstGeom>
          <a:noFill/>
          <a:ln>
            <a:noFill/>
          </a:ln>
        </p:spPr>
      </p:pic>
      <p:sp>
        <p:nvSpPr>
          <p:cNvPr id="150" name="Google Shape;150;p30"/>
          <p:cNvSpPr/>
          <p:nvPr/>
        </p:nvSpPr>
        <p:spPr>
          <a:xfrm>
            <a:off x="703525" y="1204975"/>
            <a:ext cx="7865700" cy="23544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Beam input files end with the extension ".beam" and have the following format:</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333333"/>
                </a:solidFill>
                <a:latin typeface="Arial"/>
                <a:ea typeface="Arial"/>
                <a:cs typeface="Arial"/>
                <a:sym typeface="Arial"/>
              </a:rPr>
              <a:t>This gives a list of the left, middle, and right Lagrangian indices associated with each torsional spring (beam) and their associated beam stiffness and curvature.</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pic>
        <p:nvPicPr>
          <p:cNvPr id="151" name="Google Shape;151;p30"/>
          <p:cNvPicPr preferRelativeResize="0"/>
          <p:nvPr/>
        </p:nvPicPr>
        <p:blipFill rotWithShape="1">
          <a:blip r:embed="rId4">
            <a:alphaModFix/>
          </a:blip>
          <a:srcRect/>
          <a:stretch/>
        </p:blipFill>
        <p:spPr>
          <a:xfrm>
            <a:off x="2758705" y="3394517"/>
            <a:ext cx="3641398" cy="14060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1"/>
          <p:cNvSpPr txBox="1">
            <a:spLocks noGrp="1"/>
          </p:cNvSpPr>
          <p:nvPr>
            <p:ph type="title"/>
          </p:nvPr>
        </p:nvSpPr>
        <p:spPr>
          <a:xfrm>
            <a:off x="1355100" y="146528"/>
            <a:ext cx="6172200" cy="857400"/>
          </a:xfrm>
          <a:prstGeom prst="rect">
            <a:avLst/>
          </a:prstGeom>
          <a:noFill/>
          <a:ln>
            <a:noFill/>
          </a:ln>
        </p:spPr>
        <p:txBody>
          <a:bodyPr spcFirstLastPara="1" wrap="square" lIns="68575" tIns="68575" rIns="68575" bIns="68575" anchor="ctr" anchorCtr="0">
            <a:noAutofit/>
          </a:bodyPr>
          <a:lstStyle/>
          <a:p>
            <a:pPr marL="0" lvl="0" indent="0" algn="ctr" rtl="0">
              <a:lnSpc>
                <a:spcPct val="90000"/>
              </a:lnSpc>
              <a:spcBef>
                <a:spcPts val="0"/>
              </a:spcBef>
              <a:spcAft>
                <a:spcPts val="0"/>
              </a:spcAft>
              <a:buClr>
                <a:schemeClr val="dk1"/>
              </a:buClr>
              <a:buSzPts val="1100"/>
              <a:buFont typeface="Calibri"/>
              <a:buNone/>
            </a:pPr>
            <a:r>
              <a:rPr lang="en" sz="2800" b="1"/>
              <a:t>.beam file (torsional spring) format</a:t>
            </a:r>
            <a:endParaRPr sz="2800" b="1"/>
          </a:p>
        </p:txBody>
      </p:sp>
      <p:pic>
        <p:nvPicPr>
          <p:cNvPr id="157" name="Google Shape;157;p31"/>
          <p:cNvPicPr preferRelativeResize="0"/>
          <p:nvPr/>
        </p:nvPicPr>
        <p:blipFill rotWithShape="1">
          <a:blip r:embed="rId3">
            <a:alphaModFix/>
          </a:blip>
          <a:srcRect/>
          <a:stretch/>
        </p:blipFill>
        <p:spPr>
          <a:xfrm>
            <a:off x="1869348" y="877599"/>
            <a:ext cx="4960321" cy="41826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2"/>
          <p:cNvSpPr txBox="1">
            <a:spLocks noGrp="1"/>
          </p:cNvSpPr>
          <p:nvPr>
            <p:ph type="title"/>
          </p:nvPr>
        </p:nvSpPr>
        <p:spPr>
          <a:xfrm>
            <a:off x="457200" y="205978"/>
            <a:ext cx="8229600" cy="857400"/>
          </a:xfrm>
          <a:prstGeom prst="rect">
            <a:avLst/>
          </a:prstGeom>
          <a:noFill/>
          <a:ln>
            <a:noFill/>
          </a:ln>
        </p:spPr>
        <p:txBody>
          <a:bodyPr spcFirstLastPara="1" wrap="square" lIns="68575" tIns="68575" rIns="68575" bIns="68575" anchor="ctr" anchorCtr="0">
            <a:noAutofit/>
          </a:bodyPr>
          <a:lstStyle/>
          <a:p>
            <a:pPr marL="0" lvl="0" indent="0" algn="ctr" rtl="0">
              <a:lnSpc>
                <a:spcPct val="90000"/>
              </a:lnSpc>
              <a:spcBef>
                <a:spcPts val="0"/>
              </a:spcBef>
              <a:spcAft>
                <a:spcPts val="0"/>
              </a:spcAft>
              <a:buClr>
                <a:schemeClr val="dk1"/>
              </a:buClr>
              <a:buSzPts val="1100"/>
              <a:buFont typeface="Calibri"/>
              <a:buNone/>
            </a:pPr>
            <a:r>
              <a:rPr lang="en" b="1"/>
              <a:t>.nonInv_beam file (beam equation) format</a:t>
            </a:r>
            <a:endParaRPr b="1"/>
          </a:p>
        </p:txBody>
      </p:sp>
      <p:sp>
        <p:nvSpPr>
          <p:cNvPr id="163" name="Google Shape;163;p32"/>
          <p:cNvSpPr/>
          <p:nvPr/>
        </p:nvSpPr>
        <p:spPr>
          <a:xfrm>
            <a:off x="387627" y="2286642"/>
            <a:ext cx="8512800" cy="27699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Another way to model the resistance bending between three successive Lagrangian points (rather than using torsional springs) is by using a non-invariant beam connecting the three successive nodes. The model assumes a prescribed ‘curvature’ in both x and y components between the three Lagrangian points with corresponding bending stiffness k</a:t>
            </a:r>
            <a:r>
              <a:rPr lang="en" sz="1400" b="0" i="0" u="none" strike="noStrike" cap="none" baseline="-25000">
                <a:solidFill>
                  <a:schemeClr val="dk1"/>
                </a:solidFill>
                <a:latin typeface="Calibri"/>
                <a:ea typeface="Calibri"/>
                <a:cs typeface="Calibri"/>
                <a:sym typeface="Calibri"/>
              </a:rPr>
              <a:t>NIB</a:t>
            </a:r>
            <a:r>
              <a:rPr lang="en" sz="1400" b="0" i="0" u="none" strike="noStrike" cap="none">
                <a:solidFill>
                  <a:schemeClr val="dk1"/>
                </a:solidFill>
                <a:latin typeface="Calibri"/>
                <a:ea typeface="Calibri"/>
                <a:cs typeface="Calibri"/>
                <a:sym typeface="Calibri"/>
              </a:rPr>
              <a:t>. The corresponding bending deformation forces are modeled as</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 F</a:t>
            </a:r>
            <a:r>
              <a:rPr lang="en" sz="1400" b="0" i="0" u="none" strike="noStrike" cap="none" baseline="-25000">
                <a:solidFill>
                  <a:schemeClr val="dk1"/>
                </a:solidFill>
                <a:latin typeface="Calibri"/>
                <a:ea typeface="Calibri"/>
                <a:cs typeface="Calibri"/>
                <a:sym typeface="Calibri"/>
              </a:rPr>
              <a:t>beam</a:t>
            </a:r>
            <a:r>
              <a:rPr lang="en" sz="1400" b="0" i="0" u="none" strike="noStrike" cap="none">
                <a:solidFill>
                  <a:schemeClr val="dk1"/>
                </a:solidFill>
                <a:latin typeface="Calibri"/>
                <a:ea typeface="Calibri"/>
                <a:cs typeface="Calibri"/>
                <a:sym typeface="Calibri"/>
              </a:rPr>
              <a:t> = k</a:t>
            </a:r>
            <a:r>
              <a:rPr lang="en" sz="1400" b="0" i="0" u="none" strike="noStrike" cap="none" baseline="-25000">
                <a:solidFill>
                  <a:schemeClr val="dk1"/>
                </a:solidFill>
                <a:latin typeface="Calibri"/>
                <a:ea typeface="Calibri"/>
                <a:cs typeface="Calibri"/>
                <a:sym typeface="Calibri"/>
              </a:rPr>
              <a:t>NIB</a:t>
            </a:r>
            <a:r>
              <a:rPr lang="en" sz="1400" b="0" i="0" u="none" strike="noStrike" cap="none">
                <a:solidFill>
                  <a:schemeClr val="dk1"/>
                </a:solidFill>
                <a:latin typeface="Calibri"/>
                <a:ea typeface="Calibri"/>
                <a:cs typeface="Calibri"/>
                <a:sym typeface="Calibri"/>
              </a:rPr>
              <a:t> ∂</a:t>
            </a:r>
            <a:r>
              <a:rPr lang="en" sz="1400" b="0" i="0" u="none" strike="noStrike" cap="none" baseline="30000">
                <a:solidFill>
                  <a:schemeClr val="dk1"/>
                </a:solidFill>
                <a:latin typeface="Calibri"/>
                <a:ea typeface="Calibri"/>
                <a:cs typeface="Calibri"/>
                <a:sym typeface="Calibri"/>
              </a:rPr>
              <a:t>4</a:t>
            </a:r>
            <a:r>
              <a:rPr lang="en" sz="1400" b="0" i="0" u="none" strike="noStrike" cap="none">
                <a:solidFill>
                  <a:schemeClr val="dk1"/>
                </a:solidFill>
                <a:latin typeface="Calibri"/>
                <a:ea typeface="Calibri"/>
                <a:cs typeface="Calibri"/>
                <a:sym typeface="Calibri"/>
              </a:rPr>
              <a:t>/∂s</a:t>
            </a:r>
            <a:r>
              <a:rPr lang="en" sz="1400" b="0" i="0" u="none" strike="noStrike" cap="none" baseline="30000">
                <a:solidFill>
                  <a:schemeClr val="dk1"/>
                </a:solidFill>
                <a:latin typeface="Calibri"/>
                <a:ea typeface="Calibri"/>
                <a:cs typeface="Calibri"/>
                <a:sym typeface="Calibri"/>
              </a:rPr>
              <a:t>4</a:t>
            </a:r>
            <a:r>
              <a:rPr lang="en" sz="1400" b="0" i="0" u="none" strike="noStrike" cap="none">
                <a:solidFill>
                  <a:schemeClr val="dk1"/>
                </a:solidFill>
                <a:latin typeface="Calibri"/>
                <a:ea typeface="Calibri"/>
                <a:cs typeface="Calibri"/>
                <a:sym typeface="Calibri"/>
              </a:rPr>
              <a:t> (X(s, t) − X</a:t>
            </a:r>
            <a:r>
              <a:rPr lang="en" sz="1400" b="0" i="0" u="none" strike="noStrike" cap="none" baseline="-25000">
                <a:solidFill>
                  <a:schemeClr val="dk1"/>
                </a:solidFill>
                <a:latin typeface="Calibri"/>
                <a:ea typeface="Calibri"/>
                <a:cs typeface="Calibri"/>
                <a:sym typeface="Calibri"/>
              </a:rPr>
              <a:t>b</a:t>
            </a:r>
            <a:r>
              <a:rPr lang="en" sz="1400" b="0" i="0" u="none" strike="noStrike" cap="none">
                <a:solidFill>
                  <a:schemeClr val="dk1"/>
                </a:solidFill>
                <a:latin typeface="Calibri"/>
                <a:ea typeface="Calibri"/>
                <a:cs typeface="Calibri"/>
                <a:sym typeface="Calibri"/>
              </a:rPr>
              <a:t>(s))</a:t>
            </a:r>
            <a:endParaRPr sz="11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where X(s, t) is the current Lagrangian configuration at time t, e.g. the mapping of the Lagrangian points s to the underlying Cartesian grid, and X</a:t>
            </a:r>
            <a:r>
              <a:rPr lang="en" sz="1400" b="0" i="0" u="none" strike="noStrike" cap="none" baseline="-25000">
                <a:solidFill>
                  <a:schemeClr val="dk1"/>
                </a:solidFill>
                <a:latin typeface="Calibri"/>
                <a:ea typeface="Calibri"/>
                <a:cs typeface="Calibri"/>
                <a:sym typeface="Calibri"/>
              </a:rPr>
              <a:t>b</a:t>
            </a:r>
            <a:r>
              <a:rPr lang="en" sz="1400" b="0" i="0" u="none" strike="noStrike" cap="none">
                <a:solidFill>
                  <a:schemeClr val="dk1"/>
                </a:solidFill>
                <a:latin typeface="Calibri"/>
                <a:ea typeface="Calibri"/>
                <a:cs typeface="Calibri"/>
                <a:sym typeface="Calibri"/>
              </a:rPr>
              <a:t>(s) is the preferred configuration of the fiber model. </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Calibri"/>
                <a:ea typeface="Calibri"/>
                <a:cs typeface="Calibri"/>
                <a:sym typeface="Calibri"/>
              </a:rPr>
              <a:t>This model is denoted as non-invariant beams since these beams are non-invariant under rotations, as opposed to the torsional spring fiber model. Similarly to the torsional spring model, non-invariant beam deformation forces can only occur on immersed boundary points on the interior or the fiber structure, not the endpoints.</a:t>
            </a:r>
            <a:endParaRPr sz="1100" b="0" i="0" u="none" strike="noStrike" cap="none">
              <a:solidFill>
                <a:srgbClr val="000000"/>
              </a:solidFill>
              <a:latin typeface="Arial"/>
              <a:ea typeface="Arial"/>
              <a:cs typeface="Arial"/>
              <a:sym typeface="Arial"/>
            </a:endParaRPr>
          </a:p>
        </p:txBody>
      </p:sp>
      <p:pic>
        <p:nvPicPr>
          <p:cNvPr id="164" name="Google Shape;164;p32"/>
          <p:cNvPicPr preferRelativeResize="0"/>
          <p:nvPr/>
        </p:nvPicPr>
        <p:blipFill rotWithShape="1">
          <a:blip r:embed="rId3">
            <a:alphaModFix/>
          </a:blip>
          <a:srcRect/>
          <a:stretch/>
        </p:blipFill>
        <p:spPr>
          <a:xfrm>
            <a:off x="1485901" y="1157013"/>
            <a:ext cx="6079331" cy="10358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33" descr="https://cfn-live-content-bucket-iop-org.s3.amazonaws.com/journals/1748-3190/12/3/036003/1/bbaa5e08f11_hr.jpg?AWSAccessKeyId=AKIAYDKQL6LTV7YY2HIK&amp;Expires=1627160203&amp;Signature=A16lc6k%2FwuNRzP6sCj%2FCTsAiuk8%3D"/>
          <p:cNvPicPr preferRelativeResize="0"/>
          <p:nvPr/>
        </p:nvPicPr>
        <p:blipFill rotWithShape="1">
          <a:blip r:embed="rId3">
            <a:alphaModFix/>
          </a:blip>
          <a:srcRect/>
          <a:stretch/>
        </p:blipFill>
        <p:spPr>
          <a:xfrm>
            <a:off x="1859736" y="1711471"/>
            <a:ext cx="4706527" cy="964606"/>
          </a:xfrm>
          <a:prstGeom prst="rect">
            <a:avLst/>
          </a:prstGeom>
          <a:noFill/>
          <a:ln>
            <a:noFill/>
          </a:ln>
        </p:spPr>
      </p:pic>
      <p:sp>
        <p:nvSpPr>
          <p:cNvPr id="170" name="Google Shape;170;p33"/>
          <p:cNvSpPr/>
          <p:nvPr/>
        </p:nvSpPr>
        <p:spPr>
          <a:xfrm>
            <a:off x="828400" y="883375"/>
            <a:ext cx="7592400" cy="4848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b="0" i="0" u="none" strike="noStrike" cap="none">
                <a:solidFill>
                  <a:srgbClr val="333333"/>
                </a:solidFill>
                <a:latin typeface="Arial"/>
                <a:ea typeface="Arial"/>
                <a:cs typeface="Arial"/>
                <a:sym typeface="Arial"/>
              </a:rPr>
              <a:t> </a:t>
            </a:r>
            <a:r>
              <a:rPr lang="en" sz="1600" b="1" i="0" u="none" strike="noStrike" cap="none">
                <a:solidFill>
                  <a:srgbClr val="333333"/>
                </a:solidFill>
                <a:latin typeface="Arial"/>
                <a:ea typeface="Arial"/>
                <a:cs typeface="Arial"/>
                <a:sym typeface="Arial"/>
              </a:rPr>
              <a:t>.mass</a:t>
            </a:r>
            <a:r>
              <a:rPr lang="en" sz="1600" b="0" i="0" u="none" strike="noStrike" cap="none">
                <a:solidFill>
                  <a:srgbClr val="333333"/>
                </a:solidFill>
                <a:latin typeface="Arial"/>
                <a:ea typeface="Arial"/>
                <a:cs typeface="Arial"/>
                <a:sym typeface="Arial"/>
              </a:rPr>
              <a:t>: A list of all Lagrangian mass point indices along with their associated mass-spring stiffness and mass.</a:t>
            </a:r>
            <a:endParaRPr sz="1600" b="0" i="0" u="none" strike="noStrike" cap="none">
              <a:solidFill>
                <a:schemeClr val="dk1"/>
              </a:solidFill>
              <a:latin typeface="Calibri"/>
              <a:ea typeface="Calibri"/>
              <a:cs typeface="Calibri"/>
              <a:sym typeface="Calibri"/>
            </a:endParaRPr>
          </a:p>
        </p:txBody>
      </p:sp>
      <p:sp>
        <p:nvSpPr>
          <p:cNvPr id="171" name="Google Shape;171;p33"/>
          <p:cNvSpPr/>
          <p:nvPr/>
        </p:nvSpPr>
        <p:spPr>
          <a:xfrm>
            <a:off x="2378099" y="325050"/>
            <a:ext cx="4387800" cy="3231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700"/>
              <a:buFont typeface="Arial"/>
              <a:buNone/>
            </a:pPr>
            <a:r>
              <a:rPr lang="en" sz="2800" b="1" i="0" u="none" strike="noStrike" cap="none">
                <a:solidFill>
                  <a:schemeClr val="dk1"/>
                </a:solidFill>
                <a:latin typeface="Calibri"/>
                <a:ea typeface="Calibri"/>
                <a:cs typeface="Calibri"/>
                <a:sym typeface="Calibri"/>
              </a:rPr>
              <a:t>Mass point file format</a:t>
            </a:r>
            <a:endParaRPr sz="2800" b="0" i="0" u="none" strike="noStrike" cap="none">
              <a:solidFill>
                <a:schemeClr val="dk1"/>
              </a:solidFill>
              <a:latin typeface="Calibri"/>
              <a:ea typeface="Calibri"/>
              <a:cs typeface="Calibri"/>
              <a:sym typeface="Calibri"/>
            </a:endParaRPr>
          </a:p>
        </p:txBody>
      </p:sp>
      <p:pic>
        <p:nvPicPr>
          <p:cNvPr id="172" name="Google Shape;172;p33"/>
          <p:cNvPicPr preferRelativeResize="0"/>
          <p:nvPr/>
        </p:nvPicPr>
        <p:blipFill rotWithShape="1">
          <a:blip r:embed="rId4">
            <a:alphaModFix/>
          </a:blip>
          <a:srcRect/>
          <a:stretch/>
        </p:blipFill>
        <p:spPr>
          <a:xfrm>
            <a:off x="1931072" y="2909730"/>
            <a:ext cx="4848368" cy="13768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457200" y="205978"/>
            <a:ext cx="8229600" cy="857400"/>
          </a:xfrm>
          <a:prstGeom prst="rect">
            <a:avLst/>
          </a:prstGeom>
        </p:spPr>
        <p:txBody>
          <a:bodyPr spcFirstLastPara="1" wrap="square" lIns="68575" tIns="68575" rIns="68575" bIns="68575" anchor="ctr" anchorCtr="0">
            <a:noAutofit/>
          </a:bodyPr>
          <a:lstStyle/>
          <a:p>
            <a:pPr marL="0" lvl="0" indent="0" algn="ctr" rtl="0">
              <a:spcBef>
                <a:spcPts val="0"/>
              </a:spcBef>
              <a:spcAft>
                <a:spcPts val="0"/>
              </a:spcAft>
              <a:buNone/>
            </a:pPr>
            <a:r>
              <a:rPr lang="en" b="1"/>
              <a:t>IB2d</a:t>
            </a:r>
            <a:r>
              <a:rPr lang="en"/>
              <a:t> </a:t>
            </a:r>
            <a:endParaRPr/>
          </a:p>
        </p:txBody>
      </p:sp>
      <p:sp>
        <p:nvSpPr>
          <p:cNvPr id="79" name="Google Shape;79;p19"/>
          <p:cNvSpPr txBox="1">
            <a:spLocks noGrp="1"/>
          </p:cNvSpPr>
          <p:nvPr>
            <p:ph type="body" idx="1"/>
          </p:nvPr>
        </p:nvSpPr>
        <p:spPr>
          <a:xfrm>
            <a:off x="457200" y="1200150"/>
            <a:ext cx="8229600" cy="3394500"/>
          </a:xfrm>
          <a:prstGeom prst="rect">
            <a:avLst/>
          </a:prstGeom>
        </p:spPr>
        <p:txBody>
          <a:bodyPr spcFirstLastPara="1" wrap="square" lIns="68575" tIns="68575" rIns="68575" bIns="68575" anchor="t" anchorCtr="0">
            <a:noAutofit/>
          </a:bodyPr>
          <a:lstStyle/>
          <a:p>
            <a:pPr marL="457200" lvl="0" indent="-355600" algn="l" rtl="0">
              <a:spcBef>
                <a:spcPts val="500"/>
              </a:spcBef>
              <a:spcAft>
                <a:spcPts val="0"/>
              </a:spcAft>
              <a:buSzPts val="2000"/>
              <a:buChar char="●"/>
            </a:pPr>
            <a:r>
              <a:rPr lang="en" sz="2000"/>
              <a:t>IB2d is useful for 2D simulations of flexible, moving boundaries at Re&lt;1000.</a:t>
            </a:r>
            <a:endParaRPr sz="2000"/>
          </a:p>
          <a:p>
            <a:pPr marL="457200" lvl="0" indent="-355600" algn="l" rtl="0">
              <a:spcBef>
                <a:spcPts val="0"/>
              </a:spcBef>
              <a:spcAft>
                <a:spcPts val="0"/>
              </a:spcAft>
              <a:buSzPts val="2000"/>
              <a:buChar char="●"/>
            </a:pPr>
            <a:r>
              <a:rPr lang="en" sz="2000"/>
              <a:t>There is both a MATLAB and a Python version  of ib2d that can be downloaded here:</a:t>
            </a:r>
            <a:endParaRPr sz="2000"/>
          </a:p>
          <a:p>
            <a:pPr marL="914400" lvl="1" indent="-355600" algn="l" rtl="0">
              <a:spcBef>
                <a:spcPts val="0"/>
              </a:spcBef>
              <a:spcAft>
                <a:spcPts val="0"/>
              </a:spcAft>
              <a:buSzPts val="2000"/>
              <a:buChar char="●"/>
            </a:pPr>
            <a:r>
              <a:rPr lang="en" sz="2000" u="sng">
                <a:solidFill>
                  <a:schemeClr val="hlink"/>
                </a:solidFill>
                <a:hlinkClick r:id="rId3"/>
              </a:rPr>
              <a:t>https://github.com/nickabattista/IB2d</a:t>
            </a:r>
            <a:endParaRPr sz="2000"/>
          </a:p>
          <a:p>
            <a:pPr marL="457200" lvl="0" indent="-355600" algn="l" rtl="0">
              <a:spcBef>
                <a:spcPts val="0"/>
              </a:spcBef>
              <a:spcAft>
                <a:spcPts val="0"/>
              </a:spcAft>
              <a:buSzPts val="2000"/>
              <a:buChar char="●"/>
            </a:pPr>
            <a:r>
              <a:rPr lang="en" sz="2000"/>
              <a:t>The data may be visualized using Visit Visualization</a:t>
            </a:r>
            <a:endParaRPr sz="2000"/>
          </a:p>
          <a:p>
            <a:pPr marL="914400" lvl="1" indent="-355600" algn="l" rtl="0">
              <a:spcBef>
                <a:spcPts val="0"/>
              </a:spcBef>
              <a:spcAft>
                <a:spcPts val="0"/>
              </a:spcAft>
              <a:buSzPts val="2000"/>
              <a:buChar char="●"/>
            </a:pPr>
            <a:r>
              <a:rPr lang="en" sz="2000" u="sng">
                <a:solidFill>
                  <a:schemeClr val="hlink"/>
                </a:solidFill>
                <a:hlinkClick r:id="rId4"/>
              </a:rPr>
              <a:t>https://visit-dav.github.io/visit-website/</a:t>
            </a:r>
            <a:r>
              <a:rPr lang="en" sz="2000"/>
              <a:t> </a:t>
            </a:r>
            <a:endParaRPr sz="2000"/>
          </a:p>
          <a:p>
            <a:pPr marL="0" lvl="0" indent="0" algn="l" rtl="0">
              <a:spcBef>
                <a:spcPts val="5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0"/>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b="1">
                <a:latin typeface="Calibri"/>
                <a:ea typeface="Calibri"/>
                <a:cs typeface="Calibri"/>
                <a:sym typeface="Calibri"/>
              </a:rPr>
              <a:t>IB2d References (developed by N. Battista) </a:t>
            </a:r>
            <a:endParaRPr b="1">
              <a:latin typeface="Calibri"/>
              <a:ea typeface="Calibri"/>
              <a:cs typeface="Calibri"/>
              <a:sym typeface="Calibri"/>
            </a:endParaRPr>
          </a:p>
        </p:txBody>
      </p:sp>
      <p:sp>
        <p:nvSpPr>
          <p:cNvPr id="85" name="Google Shape;85;p20"/>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rmAutofit fontScale="62500" lnSpcReduction="10000"/>
          </a:bodyPr>
          <a:lstStyle/>
          <a:p>
            <a:pPr marL="0" lvl="0" indent="0" algn="l" rtl="0">
              <a:lnSpc>
                <a:spcPct val="115000"/>
              </a:lnSpc>
              <a:spcBef>
                <a:spcPts val="0"/>
              </a:spcBef>
              <a:spcAft>
                <a:spcPts val="0"/>
              </a:spcAft>
              <a:buClr>
                <a:schemeClr val="dk1"/>
              </a:buClr>
              <a:buSzPct val="39285"/>
              <a:buFont typeface="Arial"/>
              <a:buNone/>
            </a:pPr>
            <a:r>
              <a:rPr lang="en" sz="2800">
                <a:solidFill>
                  <a:srgbClr val="24292F"/>
                </a:solidFill>
                <a:highlight>
                  <a:srgbClr val="FFFFFF"/>
                </a:highlight>
                <a:latin typeface="Arial"/>
                <a:ea typeface="Arial"/>
                <a:cs typeface="Arial"/>
                <a:sym typeface="Arial"/>
              </a:rPr>
              <a:t>N.A. Battista, A.J. Baird, L.A. Miller, A mathematical model and MATLAB code for muscle-fluid-structure simulations, Integ. Comp. Biol. 55(5):901-911 (2015), </a:t>
            </a:r>
            <a:r>
              <a:rPr lang="en" sz="2800">
                <a:solidFill>
                  <a:schemeClr val="hlink"/>
                </a:solidFill>
                <a:highlight>
                  <a:srgbClr val="FFFFFF"/>
                </a:highlight>
                <a:uFill>
                  <a:noFill/>
                </a:uFill>
                <a:latin typeface="Arial"/>
                <a:ea typeface="Arial"/>
                <a:cs typeface="Arial"/>
                <a:sym typeface="Arial"/>
                <a:hlinkClick r:id="rId3"/>
              </a:rPr>
              <a:t>LINK</a:t>
            </a:r>
            <a:endParaRPr sz="2800">
              <a:solidFill>
                <a:schemeClr val="hlink"/>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ct val="39285"/>
              <a:buFont typeface="Arial"/>
              <a:buNone/>
            </a:pPr>
            <a:r>
              <a:rPr lang="en" sz="2800">
                <a:solidFill>
                  <a:srgbClr val="24292F"/>
                </a:solidFill>
                <a:highlight>
                  <a:srgbClr val="FFFFFF"/>
                </a:highlight>
                <a:latin typeface="Arial"/>
                <a:ea typeface="Arial"/>
                <a:cs typeface="Arial"/>
                <a:sym typeface="Arial"/>
              </a:rPr>
              <a:t>N.A. Battista, W.C. Strickland, L.A. Miller, IB2d:a Python and MATLAB implementation of the immersed boundary method,, Bioinspiration and Biomemetics 12(3): 036003 (2017), </a:t>
            </a:r>
            <a:r>
              <a:rPr lang="en" sz="2800">
                <a:solidFill>
                  <a:schemeClr val="hlink"/>
                </a:solidFill>
                <a:highlight>
                  <a:srgbClr val="FFFFFF"/>
                </a:highlight>
                <a:uFill>
                  <a:noFill/>
                </a:uFill>
                <a:latin typeface="Arial"/>
                <a:ea typeface="Arial"/>
                <a:cs typeface="Arial"/>
                <a:sym typeface="Arial"/>
                <a:hlinkClick r:id="rId4"/>
              </a:rPr>
              <a:t>LINK</a:t>
            </a:r>
            <a:endParaRPr sz="2800">
              <a:solidFill>
                <a:schemeClr val="hlink"/>
              </a:solidFill>
              <a:highlight>
                <a:srgbClr val="FFFFFF"/>
              </a:highlight>
              <a:latin typeface="Arial"/>
              <a:ea typeface="Arial"/>
              <a:cs typeface="Arial"/>
              <a:sym typeface="Arial"/>
            </a:endParaRPr>
          </a:p>
          <a:p>
            <a:pPr marL="0" lvl="0" indent="0" algn="l" rtl="0">
              <a:lnSpc>
                <a:spcPct val="115000"/>
              </a:lnSpc>
              <a:spcBef>
                <a:spcPts val="1200"/>
              </a:spcBef>
              <a:spcAft>
                <a:spcPts val="0"/>
              </a:spcAft>
              <a:buClr>
                <a:schemeClr val="dk1"/>
              </a:buClr>
              <a:buSzPct val="39285"/>
              <a:buFont typeface="Arial"/>
              <a:buNone/>
            </a:pPr>
            <a:r>
              <a:rPr lang="en" sz="2800">
                <a:solidFill>
                  <a:srgbClr val="24292F"/>
                </a:solidFill>
                <a:highlight>
                  <a:srgbClr val="FFFFFF"/>
                </a:highlight>
                <a:latin typeface="Arial"/>
                <a:ea typeface="Arial"/>
                <a:cs typeface="Arial"/>
                <a:sym typeface="Arial"/>
              </a:rPr>
              <a:t>N.A. Battista, W.C. Strickland, A. Barrett, L.A. Miller, IB2d Reloaded: a more powerful Python and MATLAB implementation of the immersed boundary method, in press Math. Method. Appl. Sci. 41:8455-8480 (2018) </a:t>
            </a:r>
            <a:r>
              <a:rPr lang="en" sz="2800">
                <a:solidFill>
                  <a:schemeClr val="hlink"/>
                </a:solidFill>
                <a:highlight>
                  <a:srgbClr val="FFFFFF"/>
                </a:highlight>
                <a:uFill>
                  <a:noFill/>
                </a:uFill>
                <a:latin typeface="Arial"/>
                <a:ea typeface="Arial"/>
                <a:cs typeface="Arial"/>
                <a:sym typeface="Arial"/>
                <a:hlinkClick r:id="rId5"/>
              </a:rPr>
              <a:t>LINK</a:t>
            </a:r>
            <a:endParaRPr sz="2800">
              <a:solidFill>
                <a:schemeClr val="hlink"/>
              </a:solidFill>
              <a:highlight>
                <a:srgbClr val="FFFFFF"/>
              </a:highlight>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b="1">
                <a:latin typeface="Calibri"/>
                <a:ea typeface="Calibri"/>
                <a:cs typeface="Calibri"/>
                <a:sym typeface="Calibri"/>
              </a:rPr>
              <a:t>IB2d Video Tutorials</a:t>
            </a:r>
            <a:endParaRPr>
              <a:latin typeface="Calibri"/>
              <a:ea typeface="Calibri"/>
              <a:cs typeface="Calibri"/>
              <a:sym typeface="Calibri"/>
            </a:endParaRPr>
          </a:p>
        </p:txBody>
      </p:sp>
      <p:sp>
        <p:nvSpPr>
          <p:cNvPr id="91" name="Google Shape;91;p2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fontScale="77500" lnSpcReduction="20000"/>
          </a:bodyPr>
          <a:lstStyle/>
          <a:p>
            <a:pPr marL="177800" lvl="0" indent="-179546" algn="l" rtl="0">
              <a:lnSpc>
                <a:spcPct val="90000"/>
              </a:lnSpc>
              <a:spcBef>
                <a:spcPts val="0"/>
              </a:spcBef>
              <a:spcAft>
                <a:spcPts val="0"/>
              </a:spcAft>
              <a:buClr>
                <a:schemeClr val="dk1"/>
              </a:buClr>
              <a:buSzPct val="116666"/>
              <a:buChar char="•"/>
            </a:pPr>
            <a:r>
              <a:rPr lang="en"/>
              <a:t>Tutorial 1: </a:t>
            </a:r>
            <a:r>
              <a:rPr lang="en" u="sng">
                <a:solidFill>
                  <a:schemeClr val="hlink"/>
                </a:solidFill>
                <a:hlinkClick r:id="rId3"/>
              </a:rPr>
              <a:t>https://youtu.be/PJyQA0vwbgU</a:t>
            </a:r>
            <a:br>
              <a:rPr lang="en"/>
            </a:br>
            <a:r>
              <a:rPr lang="en"/>
              <a:t>An introduction to the immersed boundary method, fiber models, open source IB software, IB2d​, and some FSI examples!</a:t>
            </a:r>
            <a:endParaRPr/>
          </a:p>
          <a:p>
            <a:pPr marL="177800" lvl="0" indent="-179546" algn="l" rtl="0">
              <a:lnSpc>
                <a:spcPct val="90000"/>
              </a:lnSpc>
              <a:spcBef>
                <a:spcPts val="1400"/>
              </a:spcBef>
              <a:spcAft>
                <a:spcPts val="0"/>
              </a:spcAft>
              <a:buClr>
                <a:schemeClr val="dk1"/>
              </a:buClr>
              <a:buSzPct val="116666"/>
              <a:buChar char="•"/>
            </a:pPr>
            <a:r>
              <a:rPr lang="en"/>
              <a:t>Tutorial 2: </a:t>
            </a:r>
            <a:r>
              <a:rPr lang="en" u="sng">
                <a:solidFill>
                  <a:schemeClr val="hlink"/>
                </a:solidFill>
                <a:hlinkClick r:id="rId4"/>
              </a:rPr>
              <a:t>https://youtu.be/jSwCKq0v84s</a:t>
            </a:r>
            <a:br>
              <a:rPr lang="en"/>
            </a:br>
            <a:r>
              <a:rPr lang="en"/>
              <a:t>A tour of what comes with the IB2d software, how to download it, what Example subfolders contain and what input files are necessary to run a simulation</a:t>
            </a:r>
            <a:endParaRPr/>
          </a:p>
          <a:p>
            <a:pPr marL="177800" lvl="0" indent="-179546" algn="l" rtl="0">
              <a:lnSpc>
                <a:spcPct val="90000"/>
              </a:lnSpc>
              <a:spcBef>
                <a:spcPts val="1400"/>
              </a:spcBef>
              <a:spcAft>
                <a:spcPts val="0"/>
              </a:spcAft>
              <a:buClr>
                <a:schemeClr val="dk1"/>
              </a:buClr>
              <a:buSzPct val="116666"/>
              <a:buChar char="•"/>
            </a:pPr>
            <a:r>
              <a:rPr lang="en"/>
              <a:t>Tutorial 3: </a:t>
            </a:r>
            <a:r>
              <a:rPr lang="en" u="sng">
                <a:solidFill>
                  <a:schemeClr val="hlink"/>
                </a:solidFill>
                <a:hlinkClick r:id="rId5"/>
              </a:rPr>
              <a:t>https://youtu.be/I3TLpyEBXfE</a:t>
            </a:r>
            <a:br>
              <a:rPr lang="en"/>
            </a:br>
            <a:r>
              <a:rPr lang="en"/>
              <a:t>An overview of how to construct immersed boundary geometries and create the input files (.vertex, .spring, etc.) for an IB2d simulation to run using the oscillating rubberband example from Tutorial 2 as a guide.</a:t>
            </a:r>
            <a:endParaRPr/>
          </a:p>
          <a:p>
            <a:pPr marL="177800" lvl="0" indent="-179546" algn="l" rtl="0">
              <a:lnSpc>
                <a:spcPct val="90000"/>
              </a:lnSpc>
              <a:spcBef>
                <a:spcPts val="1400"/>
              </a:spcBef>
              <a:spcAft>
                <a:spcPts val="0"/>
              </a:spcAft>
              <a:buClr>
                <a:schemeClr val="dk1"/>
              </a:buClr>
              <a:buSzPct val="116666"/>
              <a:buChar char="•"/>
            </a:pPr>
            <a:r>
              <a:rPr lang="en"/>
              <a:t>Tutorial 4: </a:t>
            </a:r>
            <a:r>
              <a:rPr lang="en" u="sng">
                <a:solidFill>
                  <a:schemeClr val="hlink"/>
                </a:solidFill>
                <a:hlinkClick r:id="rId6"/>
              </a:rPr>
              <a:t>https://youtu.be/4D4ruXbeCiQ</a:t>
            </a:r>
            <a:br>
              <a:rPr lang="en"/>
            </a:br>
            <a:r>
              <a:rPr lang="en"/>
              <a:t>The basics of visualizing data using open source visualization software called </a:t>
            </a:r>
            <a:r>
              <a:rPr lang="en" u="sng">
                <a:solidFill>
                  <a:schemeClr val="hlink"/>
                </a:solidFill>
                <a:hlinkClick r:id="rId7"/>
              </a:rPr>
              <a:t>VisIt </a:t>
            </a:r>
            <a:r>
              <a:rPr lang="en"/>
              <a:t>(by Lawrence Livermore National Labs), visualizing the Lagrangian Points and Eulerian Data (colormaps for scalar data and vector fields for fluid velocity vectors)</a:t>
            </a:r>
            <a:endParaRPr/>
          </a:p>
          <a:p>
            <a:pPr marL="177800" lvl="0" indent="-76200" algn="l" rtl="0">
              <a:lnSpc>
                <a:spcPct val="90000"/>
              </a:lnSpc>
              <a:spcBef>
                <a:spcPts val="1400"/>
              </a:spcBef>
              <a:spcAft>
                <a:spcPts val="0"/>
              </a:spcAft>
              <a:buClr>
                <a:schemeClr val="dk1"/>
              </a:buClr>
              <a:buSzPct val="116666"/>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1485900" y="205978"/>
            <a:ext cx="6172200" cy="8574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300"/>
              <a:buFont typeface="Calibri"/>
              <a:buNone/>
            </a:pPr>
            <a:r>
              <a:rPr lang="en" b="1">
                <a:solidFill>
                  <a:schemeClr val="dk1"/>
                </a:solidFill>
                <a:latin typeface="Calibri"/>
                <a:ea typeface="Calibri"/>
                <a:cs typeface="Calibri"/>
                <a:sym typeface="Calibri"/>
              </a:rPr>
              <a:t>Describing the boundary</a:t>
            </a:r>
            <a:endParaRPr b="1">
              <a:solidFill>
                <a:schemeClr val="dk1"/>
              </a:solidFill>
              <a:latin typeface="Calibri"/>
              <a:ea typeface="Calibri"/>
              <a:cs typeface="Calibri"/>
              <a:sym typeface="Calibri"/>
            </a:endParaRPr>
          </a:p>
        </p:txBody>
      </p:sp>
      <p:sp>
        <p:nvSpPr>
          <p:cNvPr id="97" name="Google Shape;97;p22"/>
          <p:cNvSpPr txBox="1">
            <a:spLocks noGrp="1"/>
          </p:cNvSpPr>
          <p:nvPr>
            <p:ph type="body" idx="1"/>
          </p:nvPr>
        </p:nvSpPr>
        <p:spPr>
          <a:xfrm>
            <a:off x="644075" y="1352550"/>
            <a:ext cx="7800300" cy="3394500"/>
          </a:xfrm>
          <a:prstGeom prst="rect">
            <a:avLst/>
          </a:prstGeom>
          <a:noFill/>
          <a:ln>
            <a:noFill/>
          </a:ln>
        </p:spPr>
        <p:txBody>
          <a:bodyPr spcFirstLastPara="1" wrap="square" lIns="68575" tIns="34275" rIns="68575" bIns="34275" anchor="t" anchorCtr="0">
            <a:noAutofit/>
          </a:bodyPr>
          <a:lstStyle/>
          <a:p>
            <a:pPr marL="254000" lvl="0" indent="-254000" algn="l" rtl="0">
              <a:lnSpc>
                <a:spcPct val="90000"/>
              </a:lnSpc>
              <a:spcBef>
                <a:spcPts val="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In the immersed boundary method, boundaries are always elastic. </a:t>
            </a:r>
            <a:endParaRPr/>
          </a:p>
          <a:p>
            <a:pPr marL="558800" lvl="1" indent="-215900" algn="l" rtl="0">
              <a:lnSpc>
                <a:spcPct val="90000"/>
              </a:lnSpc>
              <a:spcBef>
                <a:spcPts val="4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They can be stiff enough that they act like rigid objects.</a:t>
            </a:r>
            <a:endParaRPr/>
          </a:p>
          <a:p>
            <a:pPr marL="558800" lvl="1" indent="-215900" algn="l" rtl="0">
              <a:lnSpc>
                <a:spcPct val="90000"/>
              </a:lnSpc>
              <a:spcBef>
                <a:spcPts val="40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They can be moved in prescribed ways using target points.</a:t>
            </a:r>
            <a:endParaRPr/>
          </a:p>
          <a:p>
            <a:pPr marL="254000" lvl="0" indent="-254000" algn="l" rtl="0">
              <a:lnSpc>
                <a:spcPct val="90000"/>
              </a:lnSpc>
              <a:spcBef>
                <a:spcPts val="40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Boundaries have been modeled to resist bending, stretching, and twisting. </a:t>
            </a:r>
            <a:endParaRPr/>
          </a:p>
          <a:p>
            <a:pPr marL="254000" lvl="0" indent="-254000" algn="l" rtl="0">
              <a:lnSpc>
                <a:spcPct val="90000"/>
              </a:lnSpc>
              <a:spcBef>
                <a:spcPts val="400"/>
              </a:spcBef>
              <a:spcAft>
                <a:spcPts val="0"/>
              </a:spcAft>
              <a:buClr>
                <a:schemeClr val="dk1"/>
              </a:buClr>
              <a:buSzPts val="2200"/>
              <a:buFont typeface="Calibri"/>
              <a:buChar char="•"/>
            </a:pPr>
            <a:r>
              <a:rPr lang="en" sz="2200">
                <a:solidFill>
                  <a:schemeClr val="dk1"/>
                </a:solidFill>
                <a:latin typeface="Calibri"/>
                <a:ea typeface="Calibri"/>
                <a:cs typeface="Calibri"/>
                <a:sym typeface="Calibri"/>
              </a:rPr>
              <a:t>All of these properties can change in time in prescribed ways or according to other models.</a:t>
            </a:r>
            <a:endParaRPr sz="2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3"/>
          <p:cNvSpPr txBox="1"/>
          <p:nvPr/>
        </p:nvSpPr>
        <p:spPr>
          <a:xfrm>
            <a:off x="715618" y="1117997"/>
            <a:ext cx="7879200" cy="3069600"/>
          </a:xfrm>
          <a:prstGeom prst="rect">
            <a:avLst/>
          </a:prstGeom>
          <a:noFill/>
          <a:ln>
            <a:noFill/>
          </a:ln>
        </p:spPr>
        <p:txBody>
          <a:bodyPr spcFirstLastPara="1" wrap="square" lIns="61225" tIns="30600" rIns="61225" bIns="30600"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 sz="2200" b="1" i="0" u="none" strike="noStrike" cap="none">
                <a:solidFill>
                  <a:srgbClr val="000000"/>
                </a:solidFill>
                <a:latin typeface="Calibri"/>
                <a:ea typeface="Calibri"/>
                <a:cs typeface="Calibri"/>
                <a:sym typeface="Calibri"/>
              </a:rPr>
              <a:t>What do the different input files do?</a:t>
            </a:r>
            <a:r>
              <a:rPr lang="en" sz="2200" b="0" i="0" u="none" strike="noStrike" cap="none">
                <a:solidFill>
                  <a:srgbClr val="000000"/>
                </a:solidFill>
                <a:latin typeface="Calibri"/>
                <a:ea typeface="Calibri"/>
                <a:cs typeface="Calibri"/>
                <a:sym typeface="Calibri"/>
              </a:rPr>
              <a:t> </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Calibri"/>
              <a:ea typeface="Calibri"/>
              <a:cs typeface="Calibri"/>
              <a:sym typeface="Calibri"/>
            </a:endParaRPr>
          </a:p>
          <a:p>
            <a:pPr marL="342900" marR="0" lvl="0" indent="-292100" algn="l" rtl="0">
              <a:lnSpc>
                <a:spcPct val="100000"/>
              </a:lnSpc>
              <a:spcBef>
                <a:spcPts val="0"/>
              </a:spcBef>
              <a:spcAft>
                <a:spcPts val="0"/>
              </a:spcAft>
              <a:buClr>
                <a:srgbClr val="000000"/>
              </a:buClr>
              <a:buSzPts val="2000"/>
              <a:buFont typeface="Calibri"/>
              <a:buChar char="●"/>
            </a:pPr>
            <a:r>
              <a:rPr lang="en" sz="2000" b="0" i="0" u="none" strike="noStrike" cap="none">
                <a:solidFill>
                  <a:srgbClr val="000000"/>
                </a:solidFill>
                <a:latin typeface="Calibri"/>
                <a:ea typeface="Calibri"/>
                <a:cs typeface="Calibri"/>
                <a:sym typeface="Calibri"/>
              </a:rPr>
              <a:t>The input2d file includes a lot of information on physical parameters (density, viscosity, boundary conditions, domain size) and numerical parameters (dt, dx, printing intervals, etc.)</a:t>
            </a:r>
            <a:endParaRPr sz="2000" b="0" i="0" u="none" strike="noStrike" cap="none">
              <a:solidFill>
                <a:schemeClr val="dk1"/>
              </a:solidFill>
              <a:latin typeface="Calibri"/>
              <a:ea typeface="Calibri"/>
              <a:cs typeface="Calibri"/>
              <a:sym typeface="Calibri"/>
            </a:endParaRPr>
          </a:p>
          <a:p>
            <a:pPr marL="342900" marR="0" lvl="0" indent="-292100" algn="l" rtl="0">
              <a:lnSpc>
                <a:spcPct val="100000"/>
              </a:lnSpc>
              <a:spcBef>
                <a:spcPts val="0"/>
              </a:spcBef>
              <a:spcAft>
                <a:spcPts val="0"/>
              </a:spcAft>
              <a:buClr>
                <a:srgbClr val="000000"/>
              </a:buClr>
              <a:buSzPts val="2000"/>
              <a:buFont typeface="Calibri"/>
              <a:buChar char="●"/>
            </a:pPr>
            <a:r>
              <a:rPr lang="en" sz="2000" b="0" i="0" u="none" strike="noStrike" cap="none">
                <a:solidFill>
                  <a:srgbClr val="000000"/>
                </a:solidFill>
                <a:latin typeface="Calibri"/>
                <a:ea typeface="Calibri"/>
                <a:cs typeface="Calibri"/>
                <a:sym typeface="Calibri"/>
              </a:rPr>
              <a:t>In addition to the input2d file, there are a number of files that specify the initial conditions and material properties of the immersed elastic structures. </a:t>
            </a:r>
            <a:endParaRPr sz="2000" b="0" i="0" u="none" strike="noStrike" cap="none">
              <a:solidFill>
                <a:schemeClr val="dk1"/>
              </a:solidFill>
              <a:latin typeface="Calibri"/>
              <a:ea typeface="Calibri"/>
              <a:cs typeface="Calibri"/>
              <a:sym typeface="Calibri"/>
            </a:endParaRPr>
          </a:p>
          <a:p>
            <a:pPr marL="342900" marR="0" lvl="0" indent="-304800" algn="l" rtl="0">
              <a:lnSpc>
                <a:spcPct val="100000"/>
              </a:lnSpc>
              <a:spcBef>
                <a:spcPts val="0"/>
              </a:spcBef>
              <a:spcAft>
                <a:spcPts val="0"/>
              </a:spcAft>
              <a:buClr>
                <a:srgbClr val="000000"/>
              </a:buClr>
              <a:buSzPts val="2200"/>
              <a:buFont typeface="Calibri"/>
              <a:buChar char="●"/>
            </a:pPr>
            <a:r>
              <a:rPr lang="en" sz="2000" b="0" i="0" u="none" strike="noStrike" cap="none">
                <a:solidFill>
                  <a:srgbClr val="000000"/>
                </a:solidFill>
                <a:latin typeface="Calibri"/>
                <a:ea typeface="Calibri"/>
                <a:cs typeface="Calibri"/>
                <a:sym typeface="Calibri"/>
              </a:rPr>
              <a:t>The only such file that is required is the ".vertex" file, which specifies the initial positions of the IB points.</a:t>
            </a:r>
            <a:r>
              <a:rPr lang="en" sz="2200" b="0" i="0" u="none" strike="noStrike" cap="none">
                <a:solidFill>
                  <a:srgbClr val="000000"/>
                </a:solidFill>
                <a:latin typeface="Calibri"/>
                <a:ea typeface="Calibri"/>
                <a:cs typeface="Calibri"/>
                <a:sym typeface="Calibri"/>
              </a:rPr>
              <a:t> </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Calibri"/>
              <a:ea typeface="Calibri"/>
              <a:cs typeface="Calibri"/>
              <a:sym typeface="Calibri"/>
            </a:endParaRPr>
          </a:p>
        </p:txBody>
      </p:sp>
      <p:sp>
        <p:nvSpPr>
          <p:cNvPr id="104" name="Google Shape;104;p23"/>
          <p:cNvSpPr txBox="1"/>
          <p:nvPr/>
        </p:nvSpPr>
        <p:spPr>
          <a:xfrm>
            <a:off x="1416000" y="104700"/>
            <a:ext cx="6171000" cy="858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 sz="2800" b="1" i="0" u="none" strike="noStrike" cap="none">
                <a:solidFill>
                  <a:srgbClr val="000000"/>
                </a:solidFill>
                <a:latin typeface="Calibri"/>
                <a:ea typeface="Calibri"/>
                <a:cs typeface="Calibri"/>
                <a:sym typeface="Calibri"/>
              </a:rPr>
              <a:t>Input files</a:t>
            </a:r>
            <a:endParaRPr sz="2800" b="1"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4"/>
          <p:cNvSpPr txBox="1">
            <a:spLocks noGrp="1"/>
          </p:cNvSpPr>
          <p:nvPr>
            <p:ph type="title"/>
          </p:nvPr>
        </p:nvSpPr>
        <p:spPr>
          <a:xfrm>
            <a:off x="1487101" y="-152412"/>
            <a:ext cx="6169800" cy="8574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1100"/>
              <a:buFont typeface="Calibri"/>
              <a:buNone/>
            </a:pPr>
            <a:r>
              <a:rPr lang="en" sz="2800" b="1"/>
              <a:t>Optional Input Files</a:t>
            </a:r>
            <a:endParaRPr sz="2800" b="1"/>
          </a:p>
        </p:txBody>
      </p:sp>
      <p:sp>
        <p:nvSpPr>
          <p:cNvPr id="110" name="Google Shape;110;p24"/>
          <p:cNvSpPr txBox="1"/>
          <p:nvPr/>
        </p:nvSpPr>
        <p:spPr>
          <a:xfrm>
            <a:off x="603000" y="563775"/>
            <a:ext cx="8541000" cy="2347800"/>
          </a:xfrm>
          <a:prstGeom prst="rect">
            <a:avLst/>
          </a:prstGeom>
          <a:noFill/>
          <a:ln>
            <a:noFill/>
          </a:ln>
        </p:spPr>
        <p:txBody>
          <a:bodyPr spcFirstLastPara="1" wrap="square" lIns="62200" tIns="31100" rIns="62200" bIns="31100" anchor="t" anchorCtr="0">
            <a:noAutofit/>
          </a:bodyPr>
          <a:lstStyle/>
          <a:p>
            <a:pPr marL="0" lvl="0" indent="0" algn="l" rtl="0">
              <a:spcBef>
                <a:spcPts val="0"/>
              </a:spcBef>
              <a:spcAft>
                <a:spcPts val="0"/>
              </a:spcAft>
              <a:buNone/>
            </a:pPr>
            <a:r>
              <a:rPr lang="en" sz="2200">
                <a:solidFill>
                  <a:schemeClr val="dk1"/>
                </a:solidFill>
                <a:latin typeface="Calibri"/>
                <a:ea typeface="Calibri"/>
                <a:cs typeface="Calibri"/>
                <a:sym typeface="Calibri"/>
              </a:rPr>
              <a:t>There are several additional files that may be optionally specified: </a:t>
            </a:r>
            <a:endParaRPr sz="2200">
              <a:solidFill>
                <a:schemeClr val="dk1"/>
              </a:solidFill>
              <a:latin typeface="Calibri"/>
              <a:ea typeface="Calibri"/>
              <a:cs typeface="Calibri"/>
              <a:sym typeface="Calibri"/>
            </a:endParaRPr>
          </a:p>
          <a:p>
            <a:pPr marL="0" lvl="0" indent="0" algn="l" rtl="0">
              <a:spcBef>
                <a:spcPts val="0"/>
              </a:spcBef>
              <a:spcAft>
                <a:spcPts val="0"/>
              </a:spcAft>
              <a:buNone/>
            </a:pPr>
            <a:endParaRPr sz="2200">
              <a:solidFill>
                <a:schemeClr val="dk1"/>
              </a:solidFill>
              <a:latin typeface="Calibri"/>
              <a:ea typeface="Calibri"/>
              <a:cs typeface="Calibri"/>
              <a:sym typeface="Calibri"/>
            </a:endParaRPr>
          </a:p>
          <a:p>
            <a:pPr marL="342900" lvl="0" indent="-292100" algn="l" rtl="0">
              <a:spcBef>
                <a:spcPts val="0"/>
              </a:spcBef>
              <a:spcAft>
                <a:spcPts val="0"/>
              </a:spcAft>
              <a:buSzPts val="2000"/>
              <a:buFont typeface="Calibri"/>
              <a:buChar char="●"/>
            </a:pPr>
            <a:r>
              <a:rPr lang="en" sz="2000">
                <a:solidFill>
                  <a:schemeClr val="dk1"/>
                </a:solidFill>
                <a:latin typeface="Calibri"/>
                <a:ea typeface="Calibri"/>
                <a:cs typeface="Calibri"/>
                <a:sym typeface="Calibri"/>
              </a:rPr>
              <a:t>A ".spring" file can be used to specify an essentially arbitrary network of springs that connect the various IB points. Each "spring" connects precisely two IB points. </a:t>
            </a:r>
            <a:endParaRPr sz="2000">
              <a:solidFill>
                <a:schemeClr val="dk1"/>
              </a:solidFill>
              <a:latin typeface="Calibri"/>
              <a:ea typeface="Calibri"/>
              <a:cs typeface="Calibri"/>
              <a:sym typeface="Calibri"/>
            </a:endParaRPr>
          </a:p>
          <a:p>
            <a:pPr marL="342900" lvl="0" indent="-292100" algn="l" rtl="0">
              <a:spcBef>
                <a:spcPts val="0"/>
              </a:spcBef>
              <a:spcAft>
                <a:spcPts val="0"/>
              </a:spcAft>
              <a:buClr>
                <a:schemeClr val="dk1"/>
              </a:buClr>
              <a:buSzPts val="2000"/>
              <a:buFont typeface="Calibri"/>
              <a:buChar char="●"/>
            </a:pPr>
            <a:r>
              <a:rPr lang="en" sz="2000">
                <a:solidFill>
                  <a:schemeClr val="dk1"/>
                </a:solidFill>
                <a:latin typeface="Calibri"/>
                <a:ea typeface="Calibri"/>
                <a:cs typeface="Calibri"/>
                <a:sym typeface="Calibri"/>
              </a:rPr>
              <a:t>A ".beam" file can be used to specify a collection of linear beams with a preferred curvature. Each "beam" connects precisely three IB points. </a:t>
            </a:r>
            <a:endParaRPr sz="2000">
              <a:latin typeface="Calibri"/>
              <a:ea typeface="Calibri"/>
              <a:cs typeface="Calibri"/>
              <a:sym typeface="Calibri"/>
            </a:endParaRPr>
          </a:p>
          <a:p>
            <a:pPr marL="342900" marR="0" lvl="0" indent="-292100" algn="l" rtl="0">
              <a:lnSpc>
                <a:spcPct val="100000"/>
              </a:lnSpc>
              <a:spcBef>
                <a:spcPts val="0"/>
              </a:spcBef>
              <a:spcAft>
                <a:spcPts val="0"/>
              </a:spcAft>
              <a:buClr>
                <a:srgbClr val="000000"/>
              </a:buClr>
              <a:buSzPts val="2000"/>
              <a:buFont typeface="Calibri"/>
              <a:buChar char="●"/>
            </a:pPr>
            <a:r>
              <a:rPr lang="en" sz="2000" b="0" i="0" u="none" strike="noStrike" cap="none">
                <a:solidFill>
                  <a:srgbClr val="000000"/>
                </a:solidFill>
                <a:latin typeface="Calibri"/>
                <a:ea typeface="Calibri"/>
                <a:cs typeface="Calibri"/>
                <a:sym typeface="Calibri"/>
              </a:rPr>
              <a:t>A ".target" file is used to specify IB points that are, by default, "tethered" by stiff linear springs to their initial positions. Note that it is also possible to update the location to which each target point is tethered to within a simulation, so as to provide an approximately-prescribed motion for the target points. </a:t>
            </a:r>
            <a:endParaRPr sz="2000" b="0" i="0" u="none" strike="noStrike" cap="none">
              <a:solidFill>
                <a:srgbClr val="000000"/>
              </a:solidFill>
              <a:latin typeface="Calibri"/>
              <a:ea typeface="Calibri"/>
              <a:cs typeface="Calibri"/>
              <a:sym typeface="Calibri"/>
            </a:endParaRPr>
          </a:p>
          <a:p>
            <a:pPr marL="342900" marR="0" lvl="0" indent="-292100" algn="l" rtl="0">
              <a:lnSpc>
                <a:spcPct val="100000"/>
              </a:lnSpc>
              <a:spcBef>
                <a:spcPts val="0"/>
              </a:spcBef>
              <a:spcAft>
                <a:spcPts val="0"/>
              </a:spcAft>
              <a:buClr>
                <a:srgbClr val="000000"/>
              </a:buClr>
              <a:buSzPts val="2000"/>
              <a:buFont typeface="Calibri"/>
              <a:buChar char="●"/>
            </a:pPr>
            <a:r>
              <a:rPr lang="en" sz="2000" b="0" i="0" u="none" strike="noStrike" cap="none">
                <a:solidFill>
                  <a:srgbClr val="000000"/>
                </a:solidFill>
                <a:latin typeface="Calibri"/>
                <a:ea typeface="Calibri"/>
                <a:cs typeface="Calibri"/>
                <a:sym typeface="Calibri"/>
              </a:rPr>
              <a:t>A ".mass" file is used to specify any additional mass associated with the IB points. </a:t>
            </a:r>
            <a:endParaRPr sz="2000" b="0" i="0" u="none" strike="noStrike" cap="none">
              <a:solidFill>
                <a:srgbClr val="000000"/>
              </a:solidFill>
              <a:latin typeface="Calibri"/>
              <a:ea typeface="Calibri"/>
              <a:cs typeface="Calibri"/>
              <a:sym typeface="Calibri"/>
            </a:endParaRPr>
          </a:p>
          <a:p>
            <a:pPr marL="342900" marR="0" lvl="0" indent="-165100" algn="l" rtl="0">
              <a:lnSpc>
                <a:spcPct val="100000"/>
              </a:lnSpc>
              <a:spcBef>
                <a:spcPts val="0"/>
              </a:spcBef>
              <a:spcAft>
                <a:spcPts val="0"/>
              </a:spcAft>
              <a:buClr>
                <a:schemeClr val="dk1"/>
              </a:buClr>
              <a:buSzPts val="1100"/>
              <a:buFont typeface="Calibri"/>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5"/>
          <p:cNvSpPr txBox="1">
            <a:spLocks noGrp="1"/>
          </p:cNvSpPr>
          <p:nvPr>
            <p:ph type="title"/>
          </p:nvPr>
        </p:nvSpPr>
        <p:spPr>
          <a:xfrm>
            <a:off x="1463291" y="0"/>
            <a:ext cx="6172200" cy="857400"/>
          </a:xfrm>
          <a:prstGeom prst="rect">
            <a:avLst/>
          </a:prstGeom>
          <a:noFill/>
          <a:ln>
            <a:noFill/>
          </a:ln>
        </p:spPr>
        <p:txBody>
          <a:bodyPr spcFirstLastPara="1" wrap="square" lIns="68575" tIns="68575" rIns="68575" bIns="68575" anchor="ctr" anchorCtr="0">
            <a:noAutofit/>
          </a:bodyPr>
          <a:lstStyle/>
          <a:p>
            <a:pPr marL="0" lvl="0" indent="0" algn="ctr" rtl="0">
              <a:lnSpc>
                <a:spcPct val="90000"/>
              </a:lnSpc>
              <a:spcBef>
                <a:spcPts val="0"/>
              </a:spcBef>
              <a:spcAft>
                <a:spcPts val="0"/>
              </a:spcAft>
              <a:buClr>
                <a:schemeClr val="dk1"/>
              </a:buClr>
              <a:buSzPts val="1100"/>
              <a:buFont typeface="Calibri"/>
              <a:buNone/>
            </a:pPr>
            <a:r>
              <a:rPr lang="en" b="1"/>
              <a:t>Input2d </a:t>
            </a:r>
            <a:endParaRPr b="1"/>
          </a:p>
        </p:txBody>
      </p:sp>
      <p:pic>
        <p:nvPicPr>
          <p:cNvPr id="116" name="Google Shape;116;p25" descr="https://cfn-live-content-bucket-iop-org.s3.amazonaws.com/journals/1748-3190/12/3/036003/1/bbaa5e08f06_hr.jpg?AWSAccessKeyId=AKIAYDKQL6LTV7YY2HIK&amp;Expires=1627160203&amp;Signature=VepE4%2BC%2FCNyUZhhUS7DAsApInsc%3D"/>
          <p:cNvPicPr preferRelativeResize="0"/>
          <p:nvPr/>
        </p:nvPicPr>
        <p:blipFill rotWithShape="1">
          <a:blip r:embed="rId3">
            <a:alphaModFix/>
          </a:blip>
          <a:srcRect/>
          <a:stretch/>
        </p:blipFill>
        <p:spPr>
          <a:xfrm>
            <a:off x="2002135" y="804497"/>
            <a:ext cx="5094516" cy="420656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txBox="1"/>
          <p:nvPr/>
        </p:nvSpPr>
        <p:spPr>
          <a:xfrm>
            <a:off x="1216825" y="1417525"/>
            <a:ext cx="7237800" cy="2191200"/>
          </a:xfrm>
          <a:prstGeom prst="rect">
            <a:avLst/>
          </a:prstGeom>
          <a:solidFill>
            <a:srgbClr val="F5F5F5"/>
          </a:solidFill>
          <a:ln>
            <a:noFill/>
          </a:ln>
        </p:spPr>
        <p:txBody>
          <a:bodyPr spcFirstLastPara="1" wrap="square" lIns="5950" tIns="13100" rIns="21425" bIns="13100" anchor="ctr" anchorCtr="0">
            <a:noAutofit/>
          </a:bodyPr>
          <a:lstStyle/>
          <a:p>
            <a:pPr marL="0" marR="0" lvl="0" indent="0" algn="l" rtl="0">
              <a:lnSpc>
                <a:spcPct val="100000"/>
              </a:lnSpc>
              <a:spcBef>
                <a:spcPts val="0"/>
              </a:spcBef>
              <a:spcAft>
                <a:spcPts val="0"/>
              </a:spcAft>
              <a:buClr>
                <a:srgbClr val="000000"/>
              </a:buClr>
              <a:buSzPts val="1500"/>
              <a:buFont typeface="Arial"/>
              <a:buNone/>
            </a:pPr>
            <a:endParaRPr sz="1500" b="1"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500"/>
              <a:buFont typeface="Arial"/>
              <a:buNone/>
            </a:pPr>
            <a:r>
              <a:rPr lang="en" sz="2200" b="0" i="0" u="none" strike="noStrike" cap="none" dirty="0">
                <a:solidFill>
                  <a:srgbClr val="000000"/>
                </a:solidFill>
                <a:latin typeface="Arial"/>
                <a:ea typeface="Arial"/>
                <a:cs typeface="Arial"/>
                <a:sym typeface="Arial"/>
              </a:rPr>
              <a:t>Vertex input files end with the extension ".vertex" and have the following format for two-dimensional models:</a:t>
            </a:r>
            <a:endParaRPr sz="2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Courier New"/>
                <a:ea typeface="Courier New"/>
                <a:cs typeface="Courier New"/>
                <a:sym typeface="Courier New"/>
              </a:rPr>
              <a:t>N 			# number of vertices in the file </a:t>
            </a: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Courier New"/>
                <a:ea typeface="Courier New"/>
                <a:cs typeface="Courier New"/>
                <a:sym typeface="Courier New"/>
              </a:rPr>
              <a:t>x_1 y_1 		# (x,y)-coordinates of vertex 1 </a:t>
            </a: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Courier New"/>
                <a:ea typeface="Courier New"/>
                <a:cs typeface="Courier New"/>
                <a:sym typeface="Courier New"/>
              </a:rPr>
              <a:t>x_2 y_2 		# (x,y)-coordinates of vertex 2 </a:t>
            </a: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Courier New"/>
                <a:ea typeface="Courier New"/>
                <a:cs typeface="Courier New"/>
                <a:sym typeface="Courier New"/>
              </a:rPr>
              <a:t>... </a:t>
            </a:r>
            <a:endParaRPr sz="1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000000"/>
                </a:solidFill>
                <a:latin typeface="Courier New"/>
                <a:ea typeface="Courier New"/>
                <a:cs typeface="Courier New"/>
                <a:sym typeface="Courier New"/>
              </a:rPr>
              <a:t>x_{N} y_{N} 	# (x,y)-coordinates of vertex N</a:t>
            </a:r>
            <a:endParaRPr sz="1400" b="0" i="0" u="none" strike="noStrike" cap="none" dirty="0">
              <a:solidFill>
                <a:schemeClr val="dk1"/>
              </a:solidFill>
              <a:latin typeface="Calibri"/>
              <a:ea typeface="Calibri"/>
              <a:cs typeface="Calibri"/>
              <a:sym typeface="Calibri"/>
            </a:endParaRPr>
          </a:p>
        </p:txBody>
      </p:sp>
      <p:sp>
        <p:nvSpPr>
          <p:cNvPr id="122" name="Google Shape;122;p26"/>
          <p:cNvSpPr txBox="1">
            <a:spLocks noGrp="1"/>
          </p:cNvSpPr>
          <p:nvPr>
            <p:ph type="title"/>
          </p:nvPr>
        </p:nvSpPr>
        <p:spPr>
          <a:xfrm>
            <a:off x="1535126" y="421688"/>
            <a:ext cx="6169800" cy="8574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1100"/>
              <a:buFont typeface="Calibri"/>
              <a:buNone/>
            </a:pPr>
            <a:r>
              <a:rPr lang="en" sz="2800" b="1"/>
              <a:t>Vertex File Format</a:t>
            </a:r>
            <a:endParaRPr sz="2800" b="1"/>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1265</Words>
  <Application>Microsoft Office PowerPoint</Application>
  <PresentationFormat>On-screen Show (16:9)</PresentationFormat>
  <Paragraphs>95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Courier New</vt:lpstr>
      <vt:lpstr>Times New Roman</vt:lpstr>
      <vt:lpstr>Simple Light</vt:lpstr>
      <vt:lpstr>Introduction to IB2D</vt:lpstr>
      <vt:lpstr>IB2d </vt:lpstr>
      <vt:lpstr>IB2d References (developed by N. Battista) </vt:lpstr>
      <vt:lpstr>IB2d Video Tutorials</vt:lpstr>
      <vt:lpstr>Describing the boundary</vt:lpstr>
      <vt:lpstr>PowerPoint Presentation</vt:lpstr>
      <vt:lpstr>Optional Input Files</vt:lpstr>
      <vt:lpstr>Input2d </vt:lpstr>
      <vt:lpstr>Vertex File Format</vt:lpstr>
      <vt:lpstr>IB2d boundaries</vt:lpstr>
      <vt:lpstr>PowerPoint Presentation</vt:lpstr>
      <vt:lpstr>Target Point File Format</vt:lpstr>
      <vt:lpstr>.beam file (torsional spring) format</vt:lpstr>
      <vt:lpstr>.beam file (torsional spring) format</vt:lpstr>
      <vt:lpstr>.nonInv_beam file (beam equation)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Miller, Laura - (lauram9)</cp:lastModifiedBy>
  <cp:revision>1</cp:revision>
  <dcterms:modified xsi:type="dcterms:W3CDTF">2024-07-02T23:02:13Z</dcterms:modified>
</cp:coreProperties>
</file>