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FE33-0AFF-40E2-955F-FBA2E21204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9" y="2300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IBAMR Lecture 7 - Looking at </a:t>
            </a:r>
            <a:r>
              <a:rPr lang="en-US" dirty="0" err="1" smtClean="0"/>
              <a:t>ConstraintIB</a:t>
            </a:r>
            <a:r>
              <a:rPr lang="en-US" dirty="0" smtClean="0"/>
              <a:t> examples of prescribed and rigid body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7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print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895" y="1859340"/>
            <a:ext cx="10631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PrintOutput</a:t>
            </a:r>
            <a:r>
              <a:rPr lang="en-US" dirty="0" smtClean="0"/>
              <a:t> {          </a:t>
            </a:r>
          </a:p>
          <a:p>
            <a:endParaRPr lang="en-US" dirty="0"/>
          </a:p>
          <a:p>
            <a:r>
              <a:rPr lang="en-US" dirty="0" err="1" smtClean="0"/>
              <a:t>print_output</a:t>
            </a:r>
            <a:r>
              <a:rPr lang="en-US" dirty="0" smtClean="0"/>
              <a:t>                = TRUE    //default false, if false nothing will be printed.      </a:t>
            </a:r>
          </a:p>
          <a:p>
            <a:r>
              <a:rPr lang="en-US" dirty="0" err="1" smtClean="0"/>
              <a:t>output_interval</a:t>
            </a:r>
            <a:r>
              <a:rPr lang="en-US" dirty="0" smtClean="0"/>
              <a:t>             = 1       //default 1     </a:t>
            </a:r>
          </a:p>
          <a:p>
            <a:r>
              <a:rPr lang="en-US" dirty="0" err="1" smtClean="0"/>
              <a:t>output_drag_kinetic_energy</a:t>
            </a:r>
            <a:r>
              <a:rPr lang="en-US" dirty="0" smtClean="0"/>
              <a:t>  = TRUE    //default false, if false it will not be computed.      </a:t>
            </a:r>
          </a:p>
          <a:p>
            <a:r>
              <a:rPr lang="en-US" dirty="0" err="1" smtClean="0"/>
              <a:t>output_power</a:t>
            </a:r>
            <a:r>
              <a:rPr lang="en-US" dirty="0" smtClean="0"/>
              <a:t>                = FALSE    //default false, if false it will not be computed.     </a:t>
            </a:r>
          </a:p>
          <a:p>
            <a:r>
              <a:rPr lang="en-US" dirty="0" err="1" smtClean="0"/>
              <a:t>output_rig_transvel</a:t>
            </a:r>
            <a:r>
              <a:rPr lang="en-US" dirty="0" smtClean="0"/>
              <a:t>         = FALSE    //default false      </a:t>
            </a:r>
          </a:p>
          <a:p>
            <a:r>
              <a:rPr lang="en-US" dirty="0" err="1" smtClean="0"/>
              <a:t>output_rig_rotvel</a:t>
            </a:r>
            <a:r>
              <a:rPr lang="en-US" dirty="0" smtClean="0"/>
              <a:t>           = FALSE    //default false      </a:t>
            </a:r>
          </a:p>
          <a:p>
            <a:r>
              <a:rPr lang="en-US" dirty="0" err="1" smtClean="0"/>
              <a:t>output_com_coords</a:t>
            </a:r>
            <a:r>
              <a:rPr lang="en-US" dirty="0" smtClean="0"/>
              <a:t>           = FALSE    //default false      </a:t>
            </a:r>
          </a:p>
          <a:p>
            <a:r>
              <a:rPr lang="en-US" dirty="0" err="1" smtClean="0"/>
              <a:t>output_moment_inertia</a:t>
            </a:r>
            <a:r>
              <a:rPr lang="en-US" dirty="0" smtClean="0"/>
              <a:t>       = FALSE   //default false            </a:t>
            </a:r>
          </a:p>
          <a:p>
            <a:r>
              <a:rPr lang="en-US" dirty="0" err="1" smtClean="0"/>
              <a:t>output_dirname</a:t>
            </a:r>
            <a:r>
              <a:rPr lang="en-US" dirty="0" smtClean="0"/>
              <a:t>              = "./</a:t>
            </a:r>
            <a:r>
              <a:rPr lang="en-US" dirty="0" err="1" smtClean="0"/>
              <a:t>cylinder_dump</a:t>
            </a:r>
            <a:r>
              <a:rPr lang="en-US" dirty="0" smtClean="0"/>
              <a:t>"      </a:t>
            </a:r>
          </a:p>
          <a:p>
            <a:r>
              <a:rPr lang="en-US" dirty="0" err="1" smtClean="0"/>
              <a:t>base_filename</a:t>
            </a:r>
            <a:r>
              <a:rPr lang="en-US" dirty="0" smtClean="0"/>
              <a:t>               = "cylinder2d"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0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Headers for application-specific algorithm/data structure objects #include &lt;</a:t>
            </a:r>
            <a:r>
              <a:rPr lang="en-US" sz="2000" dirty="0" err="1" smtClean="0"/>
              <a:t>ibamr</a:t>
            </a:r>
            <a:r>
              <a:rPr lang="en-US" sz="2000" dirty="0" smtClean="0"/>
              <a:t>/</a:t>
            </a:r>
            <a:r>
              <a:rPr lang="en-US" sz="2000" dirty="0" err="1" smtClean="0"/>
              <a:t>ConstraintIBMethod.h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Create major algorithm and data objects that comprise the        </a:t>
            </a:r>
          </a:p>
          <a:p>
            <a:pPr marL="0" indent="0">
              <a:buNone/>
            </a:pPr>
            <a:r>
              <a:rPr lang="en-US" sz="2000" dirty="0" smtClean="0"/>
              <a:t>// application.  These objects are configured from the input database        </a:t>
            </a:r>
          </a:p>
          <a:p>
            <a:pPr marL="0" indent="0">
              <a:buNone/>
            </a:pPr>
            <a:r>
              <a:rPr lang="en-US" sz="2000" dirty="0" smtClean="0"/>
              <a:t>// and, if this is a restarted run, from the restart database.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Pointer&lt;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&gt; </a:t>
            </a:r>
            <a:r>
              <a:rPr lang="en-US" sz="2000" dirty="0" err="1" smtClean="0"/>
              <a:t>ib_method_ops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(            "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", </a:t>
            </a:r>
            <a:r>
              <a:rPr lang="en-US" sz="2000" dirty="0" err="1" smtClean="0"/>
              <a:t>app_initializer</a:t>
            </a:r>
            <a:r>
              <a:rPr lang="en-US" sz="2000" dirty="0" smtClean="0"/>
              <a:t>-&gt;</a:t>
            </a:r>
            <a:r>
              <a:rPr lang="en-US" sz="2000" dirty="0" err="1" smtClean="0"/>
              <a:t>getComponentDatabase</a:t>
            </a:r>
            <a:r>
              <a:rPr lang="en-US" sz="2000" dirty="0" smtClean="0"/>
              <a:t>("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"), </a:t>
            </a:r>
            <a:r>
              <a:rPr lang="en-US" sz="2000" dirty="0" err="1" smtClean="0"/>
              <a:t>num_structures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68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Example.cpp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5" y="1690688"/>
            <a:ext cx="11036286" cy="40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– </a:t>
            </a:r>
            <a:r>
              <a:rPr lang="en-US" dirty="0" err="1" smtClean="0"/>
              <a:t>impulsively_started_cylinder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0884" y="1842877"/>
            <a:ext cx="67332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This example appears in the paper in section 7.2.2.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“We take the case of impulsively started cylinder in a quiescent flow to demonstrate the momentum-conservation properties of our method. A cylinder of diameter D </a:t>
            </a:r>
            <a:r>
              <a:rPr lang="en-US" sz="2400" dirty="0" smtClean="0"/>
              <a:t>= </a:t>
            </a:r>
            <a:r>
              <a:rPr lang="en-US" sz="2400" dirty="0" smtClean="0"/>
              <a:t>1 m is placed the center of a periodic domain of size 32 m x 16 </a:t>
            </a:r>
            <a:r>
              <a:rPr lang="en-US" sz="2400" dirty="0" smtClean="0"/>
              <a:t>m at </a:t>
            </a:r>
            <a:r>
              <a:rPr lang="en-US" sz="2400" dirty="0" smtClean="0"/>
              <a:t>time t </a:t>
            </a:r>
            <a:r>
              <a:rPr lang="en-US" sz="2400" dirty="0"/>
              <a:t>=</a:t>
            </a:r>
            <a:r>
              <a:rPr lang="en-US" sz="2400" dirty="0" smtClean="0"/>
              <a:t> 0. An impulse of the form I(t) = 400 </a:t>
            </a:r>
            <a:r>
              <a:rPr lang="en-US" sz="2400" dirty="0" err="1" smtClean="0"/>
              <a:t>exp</a:t>
            </a:r>
            <a:r>
              <a:rPr lang="en-US" sz="2400" dirty="0" smtClean="0"/>
              <a:t>(-400t) N/m</a:t>
            </a:r>
            <a:r>
              <a:rPr lang="en-US" sz="2400" dirty="0"/>
              <a:t>^</a:t>
            </a:r>
            <a:r>
              <a:rPr lang="en-US" sz="2400" dirty="0" smtClean="0"/>
              <a:t>3 is applied in the x direction within the body, at its initial position, thereby impulsively starting its motion.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This is an example of rigid body motion.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6" y="184287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2354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Cylinder2d.vertex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/>
          <a:lstStyle/>
          <a:p>
            <a:r>
              <a:rPr lang="en-US" dirty="0" smtClean="0"/>
              <a:t>As before, contains a list of </a:t>
            </a:r>
            <a:r>
              <a:rPr lang="en-US" dirty="0" err="1" smtClean="0"/>
              <a:t>x,y</a:t>
            </a:r>
            <a:r>
              <a:rPr lang="en-US" dirty="0" smtClean="0"/>
              <a:t> coordinates of the vertices.</a:t>
            </a:r>
          </a:p>
          <a:p>
            <a:r>
              <a:rPr lang="en-US" dirty="0" smtClean="0"/>
              <a:t>Spacing is dx=ds.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93" y="1347536"/>
            <a:ext cx="5631759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RigidBodyKinematics.cpp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</a:t>
            </a:r>
            <a:r>
              <a:rPr lang="en-US" dirty="0" smtClean="0"/>
              <a:t>is used to determine the rigid body motion </a:t>
            </a:r>
            <a:r>
              <a:rPr lang="en-US" dirty="0"/>
              <a:t>of the cylinder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applied force that decays over time is applied to the cylinder.</a:t>
            </a:r>
          </a:p>
          <a:p>
            <a:r>
              <a:rPr lang="en-US" dirty="0" smtClean="0"/>
              <a:t>The center of mass is calculated as well as the translational and rotational momentum. This is used to update the position of the immersed boundary. </a:t>
            </a:r>
          </a:p>
          <a:p>
            <a:r>
              <a:rPr lang="en-US" dirty="0" smtClean="0"/>
              <a:t>Remember to include </a:t>
            </a:r>
            <a:r>
              <a:rPr lang="en-US" dirty="0" err="1" smtClean="0"/>
              <a:t>RigidBodyKinematics.h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set for rigid body motion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10" y="1690688"/>
            <a:ext cx="108765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ConstraintIBKinematics</a:t>
            </a:r>
            <a:r>
              <a:rPr lang="en-US" dirty="0" smtClean="0"/>
              <a:t> {     </a:t>
            </a:r>
          </a:p>
          <a:p>
            <a:endParaRPr lang="en-US" dirty="0" smtClean="0"/>
          </a:p>
          <a:p>
            <a:r>
              <a:rPr lang="en-US" dirty="0" smtClean="0"/>
              <a:t>Cylinder2d {     </a:t>
            </a:r>
          </a:p>
          <a:p>
            <a:r>
              <a:rPr lang="en-US" dirty="0" err="1" smtClean="0"/>
              <a:t>structure_names</a:t>
            </a:r>
            <a:r>
              <a:rPr lang="en-US" dirty="0" smtClean="0"/>
              <a:t>                  = "cylinder2d"     </a:t>
            </a:r>
          </a:p>
          <a:p>
            <a:r>
              <a:rPr lang="en-US" dirty="0" err="1" smtClean="0"/>
              <a:t>structure_levels</a:t>
            </a:r>
            <a:r>
              <a:rPr lang="en-US" dirty="0" smtClean="0"/>
              <a:t>                 =  MAX_LEVELS - 1     </a:t>
            </a:r>
          </a:p>
          <a:p>
            <a:r>
              <a:rPr lang="en-US" dirty="0" err="1" smtClean="0"/>
              <a:t>calculate_translational_momentum</a:t>
            </a:r>
            <a:r>
              <a:rPr lang="en-US" dirty="0" smtClean="0"/>
              <a:t> = 1,1,0     </a:t>
            </a:r>
          </a:p>
          <a:p>
            <a:r>
              <a:rPr lang="en-US" dirty="0" err="1" smtClean="0"/>
              <a:t>calculate_rotational_momentum</a:t>
            </a:r>
            <a:r>
              <a:rPr lang="en-US" dirty="0" smtClean="0"/>
              <a:t>    = 0,0,1     </a:t>
            </a:r>
          </a:p>
          <a:p>
            <a:r>
              <a:rPr lang="en-US" dirty="0" err="1" smtClean="0"/>
              <a:t>lag_position_update_method</a:t>
            </a:r>
            <a:r>
              <a:rPr lang="en-US" dirty="0" smtClean="0"/>
              <a:t>       = "CONSTRAINT_VELOCITY"     </a:t>
            </a:r>
          </a:p>
          <a:p>
            <a:r>
              <a:rPr lang="en-US" dirty="0" err="1" smtClean="0"/>
              <a:t>tagged_pt_identifier</a:t>
            </a:r>
            <a:r>
              <a:rPr lang="en-US" dirty="0" smtClean="0"/>
              <a:t>             = MAX_LEVELS - 1, 0  // level, relative </a:t>
            </a:r>
            <a:r>
              <a:rPr lang="en-US" dirty="0" err="1" smtClean="0"/>
              <a:t>idx</a:t>
            </a:r>
            <a:r>
              <a:rPr lang="en-US" dirty="0" smtClean="0"/>
              <a:t> of lag point   </a:t>
            </a:r>
          </a:p>
          <a:p>
            <a:endParaRPr lang="en-US" dirty="0" smtClean="0"/>
          </a:p>
          <a:p>
            <a:r>
              <a:rPr lang="en-US" dirty="0" smtClean="0"/>
              <a:t>kinematics_velocity_function_0   = "0.0"     </a:t>
            </a:r>
          </a:p>
          <a:p>
            <a:r>
              <a:rPr lang="en-US" dirty="0" smtClean="0"/>
              <a:t>kinematics_velocity_function_1   = "0.0"    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force from input2d and example.cpp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799" y="4308912"/>
            <a:ext cx="10668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Create Eulerian body force function specification objects.        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input_db</a:t>
            </a:r>
            <a:r>
              <a:rPr lang="en-US" dirty="0" smtClean="0"/>
              <a:t>-&gt;</a:t>
            </a:r>
            <a:r>
              <a:rPr lang="en-US" dirty="0" err="1" smtClean="0"/>
              <a:t>keyExists</a:t>
            </a:r>
            <a:r>
              <a:rPr lang="en-US" dirty="0" smtClean="0"/>
              <a:t>("</a:t>
            </a:r>
            <a:r>
              <a:rPr lang="en-US" dirty="0" err="1" smtClean="0"/>
              <a:t>ForcingFunction</a:t>
            </a:r>
            <a:r>
              <a:rPr lang="en-US" dirty="0" smtClean="0"/>
              <a:t>"))       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Pointer&lt;</a:t>
            </a:r>
            <a:r>
              <a:rPr lang="en-US" dirty="0" err="1" smtClean="0"/>
              <a:t>CartGridFunction</a:t>
            </a:r>
            <a:r>
              <a:rPr lang="en-US" dirty="0" smtClean="0"/>
              <a:t>&gt; </a:t>
            </a:r>
            <a:r>
              <a:rPr lang="en-US" dirty="0" err="1" smtClean="0"/>
              <a:t>f_fcn</a:t>
            </a:r>
            <a:r>
              <a:rPr lang="en-US" dirty="0" smtClean="0"/>
              <a:t> = new </a:t>
            </a:r>
            <a:r>
              <a:rPr lang="en-US" dirty="0" err="1" smtClean="0"/>
              <a:t>muParserCartGridFunction</a:t>
            </a:r>
            <a:r>
              <a:rPr lang="en-US" dirty="0" smtClean="0"/>
              <a:t>(               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f_fcn</a:t>
            </a:r>
            <a:r>
              <a:rPr lang="en-US" dirty="0" smtClean="0"/>
              <a:t>", </a:t>
            </a:r>
            <a:r>
              <a:rPr lang="en-US" dirty="0" err="1" smtClean="0"/>
              <a:t>app_initializer</a:t>
            </a:r>
            <a:r>
              <a:rPr lang="en-US" dirty="0" smtClean="0"/>
              <a:t>-&gt;</a:t>
            </a:r>
            <a:r>
              <a:rPr lang="en-US" dirty="0" err="1" smtClean="0"/>
              <a:t>getComponentDatabase</a:t>
            </a:r>
            <a:r>
              <a:rPr lang="en-US" dirty="0" smtClean="0"/>
              <a:t>("</a:t>
            </a:r>
            <a:r>
              <a:rPr lang="en-US" dirty="0" err="1" smtClean="0"/>
              <a:t>ForcingFunction</a:t>
            </a:r>
            <a:r>
              <a:rPr lang="en-US" dirty="0" smtClean="0"/>
              <a:t>"), </a:t>
            </a:r>
            <a:r>
              <a:rPr lang="en-US" dirty="0" err="1" smtClean="0"/>
              <a:t>grid_geometry</a:t>
            </a:r>
            <a:r>
              <a:rPr lang="en-US" dirty="0" smtClean="0"/>
              <a:t>);            </a:t>
            </a:r>
          </a:p>
          <a:p>
            <a:r>
              <a:rPr lang="en-US" dirty="0" err="1" smtClean="0"/>
              <a:t>time_integrator</a:t>
            </a:r>
            <a:r>
              <a:rPr lang="en-US" dirty="0" smtClean="0"/>
              <a:t>-&gt;</a:t>
            </a:r>
            <a:r>
              <a:rPr lang="en-US" dirty="0" err="1" smtClean="0"/>
              <a:t>registerBodyForceFunction</a:t>
            </a:r>
            <a:r>
              <a:rPr lang="en-US" dirty="0" smtClean="0"/>
              <a:t>(</a:t>
            </a:r>
            <a:r>
              <a:rPr lang="en-US" dirty="0" err="1" smtClean="0"/>
              <a:t>f_fcn</a:t>
            </a:r>
            <a:r>
              <a:rPr lang="en-US" dirty="0" smtClean="0"/>
              <a:t>);   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1690688"/>
            <a:ext cx="9019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ForcingFunction</a:t>
            </a:r>
            <a:r>
              <a:rPr lang="en-US" dirty="0" smtClean="0"/>
              <a:t> {    </a:t>
            </a:r>
          </a:p>
          <a:p>
            <a:r>
              <a:rPr lang="en-US" dirty="0" smtClean="0"/>
              <a:t>XCOM = 0.0    </a:t>
            </a:r>
          </a:p>
          <a:p>
            <a:r>
              <a:rPr lang="en-US" dirty="0" smtClean="0"/>
              <a:t>YCOM = 0.0    </a:t>
            </a:r>
          </a:p>
          <a:p>
            <a:r>
              <a:rPr lang="en-US" dirty="0" smtClean="0"/>
              <a:t>RADIUS = R   </a:t>
            </a:r>
          </a:p>
          <a:p>
            <a:r>
              <a:rPr lang="en-US" dirty="0" smtClean="0"/>
              <a:t> F      = RHO/DT_MAX    </a:t>
            </a:r>
          </a:p>
          <a:p>
            <a:r>
              <a:rPr lang="en-US" dirty="0" smtClean="0"/>
              <a:t>function_0 = "(X0 - XCOM)^2 + (X1-YCOM)^2  &lt; RADIUS^2 ? 400*</a:t>
            </a:r>
            <a:r>
              <a:rPr lang="en-US" dirty="0" err="1" smtClean="0"/>
              <a:t>exp</a:t>
            </a:r>
            <a:r>
              <a:rPr lang="en-US" dirty="0" smtClean="0"/>
              <a:t>(-400*t) : 0"   </a:t>
            </a:r>
          </a:p>
          <a:p>
            <a:r>
              <a:rPr lang="en-US" dirty="0" smtClean="0"/>
              <a:t>function_1 = "0.0“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804"/>
            <a:ext cx="10515600" cy="1325563"/>
          </a:xfrm>
        </p:spPr>
        <p:txBody>
          <a:bodyPr/>
          <a:lstStyle/>
          <a:p>
            <a:r>
              <a:rPr lang="en-US" dirty="0" smtClean="0"/>
              <a:t>Other relevant parts of example.cpp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 Pointer&lt;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&gt; </a:t>
            </a:r>
            <a:r>
              <a:rPr lang="en-US" sz="2500" dirty="0" err="1" smtClean="0"/>
              <a:t>ib_method_ops</a:t>
            </a:r>
            <a:r>
              <a:rPr lang="en-US" sz="2500" dirty="0" smtClean="0"/>
              <a:t> = new 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(            "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", </a:t>
            </a:r>
            <a:r>
              <a:rPr lang="en-US" sz="2500" dirty="0" err="1" smtClean="0"/>
              <a:t>app_initializer</a:t>
            </a:r>
            <a:r>
              <a:rPr lang="en-US" sz="2500" dirty="0" smtClean="0"/>
              <a:t>-&gt;</a:t>
            </a:r>
            <a:r>
              <a:rPr lang="en-US" sz="2500" dirty="0" err="1" smtClean="0"/>
              <a:t>getComponentDatabase</a:t>
            </a:r>
            <a:r>
              <a:rPr lang="en-US" sz="2500" dirty="0" smtClean="0"/>
              <a:t>("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"), </a:t>
            </a:r>
            <a:r>
              <a:rPr lang="en-US" sz="2500" dirty="0" err="1" smtClean="0"/>
              <a:t>num_structures</a:t>
            </a:r>
            <a:r>
              <a:rPr lang="en-US" sz="2500" dirty="0" smtClean="0"/>
              <a:t>);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8" y="2766930"/>
            <a:ext cx="9194983" cy="3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ConstraintIB</a:t>
            </a:r>
            <a:r>
              <a:rPr lang="en-US" dirty="0" smtClean="0"/>
              <a:t> – eel2d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In this example, the body deforms in a prescribed manner but is propelled through the water due to rigid body motion.</a:t>
            </a:r>
          </a:p>
          <a:p>
            <a:r>
              <a:rPr lang="en-US" dirty="0" smtClean="0"/>
              <a:t>The center of mass is calculated at each time as well as the translational and rotational momentum. This is used to update the position.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283"/>
            <a:ext cx="5877928" cy="45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unified mathematical framework and an adaptive </a:t>
            </a:r>
            <a:r>
              <a:rPr lang="en-US" dirty="0" smtClean="0"/>
              <a:t>numerical method </a:t>
            </a:r>
            <a:r>
              <a:rPr lang="en-US" dirty="0"/>
              <a:t>for fluid–structure interaction with rigid, </a:t>
            </a:r>
            <a:r>
              <a:rPr lang="en-US" dirty="0" smtClean="0"/>
              <a:t>deforming, and </a:t>
            </a:r>
            <a:r>
              <a:rPr lang="en-US" dirty="0"/>
              <a:t>elastic </a:t>
            </a:r>
            <a:r>
              <a:rPr lang="en-US" dirty="0" smtClean="0"/>
              <a:t>bodies</a:t>
            </a:r>
          </a:p>
          <a:p>
            <a:pPr lvl="1"/>
            <a:r>
              <a:rPr lang="en-US" dirty="0" err="1"/>
              <a:t>Amneet</a:t>
            </a:r>
            <a:r>
              <a:rPr lang="en-US" dirty="0"/>
              <a:t> Pal Singh </a:t>
            </a:r>
            <a:r>
              <a:rPr lang="en-US" dirty="0" err="1" smtClean="0"/>
              <a:t>Bhalla</a:t>
            </a:r>
            <a:r>
              <a:rPr lang="en-US" dirty="0" smtClean="0"/>
              <a:t>, </a:t>
            </a:r>
            <a:r>
              <a:rPr lang="en-US" dirty="0"/>
              <a:t>Rahul </a:t>
            </a:r>
            <a:r>
              <a:rPr lang="en-US" dirty="0" smtClean="0"/>
              <a:t>Bale, </a:t>
            </a:r>
            <a:r>
              <a:rPr lang="en-US" dirty="0"/>
              <a:t>Boyce E. </a:t>
            </a:r>
            <a:r>
              <a:rPr lang="en-US" dirty="0" smtClean="0"/>
              <a:t>Griffith, </a:t>
            </a:r>
            <a:r>
              <a:rPr lang="en-US" dirty="0" err="1"/>
              <a:t>Neelesh</a:t>
            </a:r>
            <a:r>
              <a:rPr lang="en-US" dirty="0"/>
              <a:t> A. </a:t>
            </a:r>
            <a:r>
              <a:rPr lang="en-US" dirty="0" err="1" smtClean="0"/>
              <a:t>Patankar</a:t>
            </a:r>
            <a:endParaRPr lang="en-US" dirty="0" smtClean="0"/>
          </a:p>
          <a:p>
            <a:r>
              <a:rPr lang="en-US" dirty="0" smtClean="0"/>
              <a:t>This paper is on the google drive. Note that it is the first paper for rigid body simulations.</a:t>
            </a:r>
          </a:p>
          <a:p>
            <a:r>
              <a:rPr lang="en-US" dirty="0" smtClean="0"/>
              <a:t>Nearly all of the examples considered in this paper appear in these Constraint IB examples. Some examples are also similar to the CIB ones.</a:t>
            </a:r>
          </a:p>
          <a:p>
            <a:r>
              <a:rPr lang="en-US" dirty="0" smtClean="0"/>
              <a:t>Some of the examples generate HUGE numbers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eel2d_straightswimmer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1" y="1729168"/>
            <a:ext cx="4535905" cy="4351338"/>
          </a:xfrm>
        </p:spPr>
        <p:txBody>
          <a:bodyPr/>
          <a:lstStyle/>
          <a:p>
            <a:r>
              <a:rPr lang="en-US" dirty="0" smtClean="0"/>
              <a:t>This is  a MATLAB code that generates the vertices for the eel.</a:t>
            </a:r>
          </a:p>
          <a:p>
            <a:r>
              <a:rPr lang="en-US" dirty="0" smtClean="0"/>
              <a:t>Eel2d.vertex is the output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3" y="1182530"/>
            <a:ext cx="6356433" cy="5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IBEELKinematics.cpp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94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default just allows for straight swimming of the eel</a:t>
            </a:r>
          </a:p>
          <a:p>
            <a:pPr lvl="1"/>
            <a:r>
              <a:rPr lang="en-US" dirty="0" smtClean="0"/>
              <a:t>The deformation of the body is prescribed.</a:t>
            </a:r>
          </a:p>
          <a:p>
            <a:pPr lvl="1"/>
            <a:r>
              <a:rPr lang="en-US" dirty="0" smtClean="0"/>
              <a:t>The propulsion is based on rigid body kinematics.</a:t>
            </a:r>
          </a:p>
          <a:p>
            <a:r>
              <a:rPr lang="en-US" dirty="0" smtClean="0"/>
              <a:t>There are other functions for chasing a target / food, swimming in a circle, etc.</a:t>
            </a:r>
          </a:p>
          <a:p>
            <a:pPr lvl="1"/>
            <a:r>
              <a:rPr lang="en-US" dirty="0" smtClean="0"/>
              <a:t>This makes the code a little harder to understand.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d_bodyIsManeuvering</a:t>
            </a:r>
            <a:r>
              <a:rPr lang="en-US" dirty="0" smtClean="0"/>
              <a:t>) – eel is maneuvering (turned off now)</a:t>
            </a:r>
          </a:p>
          <a:p>
            <a:pPr lvl="1"/>
            <a:r>
              <a:rPr lang="en-US" dirty="0" smtClean="0"/>
              <a:t>In such cases, the maneuver axis is used to transform the body.</a:t>
            </a:r>
          </a:p>
          <a:p>
            <a:r>
              <a:rPr lang="en-US" dirty="0"/>
              <a:t>D</a:t>
            </a:r>
            <a:r>
              <a:rPr lang="en-US" dirty="0" smtClean="0"/>
              <a:t>eformation velocity functions are read in from the input file.</a:t>
            </a:r>
          </a:p>
          <a:p>
            <a:r>
              <a:rPr lang="en-US" dirty="0" smtClean="0"/>
              <a:t>Center of mass is calculated at each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Constraint IB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449554"/>
            <a:ext cx="7391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6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body shape equation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30" y="1619250"/>
            <a:ext cx="8286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64" y="2267130"/>
            <a:ext cx="5348595" cy="37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Constraint IB example – </a:t>
            </a:r>
            <a:r>
              <a:rPr lang="en-US" sz="4000" dirty="0" err="1" smtClean="0"/>
              <a:t>oscillating_rigid_cylinder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prescribed motion example from 7.1.4.</a:t>
            </a:r>
          </a:p>
          <a:p>
            <a:r>
              <a:rPr lang="en-US" dirty="0" smtClean="0"/>
              <a:t>“In </a:t>
            </a:r>
            <a:r>
              <a:rPr lang="en-US" dirty="0"/>
              <a:t>cases in which the body has a </a:t>
            </a:r>
            <a:r>
              <a:rPr lang="en-US" dirty="0" err="1"/>
              <a:t>nonconstant</a:t>
            </a:r>
            <a:r>
              <a:rPr lang="en-US" dirty="0"/>
              <a:t> specified velocity, </a:t>
            </a:r>
            <a:r>
              <a:rPr lang="en-US" dirty="0" smtClean="0"/>
              <a:t>contributions to </a:t>
            </a:r>
            <a:r>
              <a:rPr lang="en-US" dirty="0"/>
              <a:t>the drag forces come from both inertial and constraint forces. In this example, we consider a rigid circular </a:t>
            </a:r>
            <a:r>
              <a:rPr lang="en-US" dirty="0" smtClean="0"/>
              <a:t>cylinder oscillating </a:t>
            </a:r>
            <a:r>
              <a:rPr lang="en-US" dirty="0"/>
              <a:t>about a mean position in a quiescent fluid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8" y="1320291"/>
            <a:ext cx="5072332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3" y="156578"/>
            <a:ext cx="10515600" cy="1325563"/>
          </a:xfrm>
        </p:spPr>
        <p:txBody>
          <a:bodyPr/>
          <a:lstStyle/>
          <a:p>
            <a:r>
              <a:rPr lang="en-US" dirty="0" smtClean="0"/>
              <a:t>2dcylinder.vertex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1" y="1212683"/>
            <a:ext cx="2919529" cy="5500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4227" y="825626"/>
            <a:ext cx="6128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example includes a vertex file that gives x, y coordinates of all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MATLAB file Cylinder2d.m generates this list of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cylinder is filled in and ds=dx.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30" y="3051801"/>
            <a:ext cx="4614612" cy="36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OscillatingCylinderKinematics.cpp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829"/>
            <a:ext cx="1110359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file sets the prescribed motion of the cylinder.</a:t>
            </a:r>
          </a:p>
          <a:p>
            <a:r>
              <a:rPr lang="en-US" sz="2400" dirty="0" smtClean="0"/>
              <a:t>Frequency and </a:t>
            </a:r>
            <a:r>
              <a:rPr lang="en-US" sz="2400" dirty="0" err="1" smtClean="0"/>
              <a:t>U_infinity</a:t>
            </a:r>
            <a:r>
              <a:rPr lang="en-US" sz="2400" dirty="0" smtClean="0"/>
              <a:t> (maximum speed of the cylinder) are read in from the input file.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d_current_kinematics_vel</a:t>
            </a:r>
            <a:r>
              <a:rPr lang="en-US" sz="2400" dirty="0" smtClean="0"/>
              <a:t>[0][0][k] – this refers to level 0 (should usually be 0), the component of velocity (0 is x), and k is the vertex number.</a:t>
            </a:r>
          </a:p>
          <a:p>
            <a:r>
              <a:rPr lang="en-US" sz="2400" dirty="0" smtClean="0"/>
              <a:t>Be sure to include the header file when running simulations.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11" y="3721209"/>
            <a:ext cx="5787847" cy="28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the kinematics to make the cylinder go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k = 0; k &lt; </a:t>
            </a:r>
            <a:r>
              <a:rPr lang="en-US" dirty="0" err="1" smtClean="0"/>
              <a:t>number_lag_points</a:t>
            </a:r>
            <a:r>
              <a:rPr lang="en-US" dirty="0" smtClean="0"/>
              <a:t>; ++k)   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	 </a:t>
            </a:r>
            <a:r>
              <a:rPr lang="en-US" dirty="0" err="1" smtClean="0"/>
              <a:t>d_current_kinematics_vel</a:t>
            </a:r>
            <a:r>
              <a:rPr lang="en-US" dirty="0" smtClean="0"/>
              <a:t>[0][1][k] = </a:t>
            </a:r>
            <a:r>
              <a:rPr lang="en-US" dirty="0" err="1" smtClean="0"/>
              <a:t>d_prescribed_trans_vel</a:t>
            </a:r>
            <a:r>
              <a:rPr lang="en-US" dirty="0" smtClean="0"/>
              <a:t> + </a:t>
            </a:r>
            <a:r>
              <a:rPr lang="en-US" dirty="0" err="1" smtClean="0"/>
              <a:t>d_Uinf</a:t>
            </a:r>
            <a:r>
              <a:rPr lang="en-US" dirty="0" smtClean="0"/>
              <a:t> * </a:t>
            </a:r>
            <a:r>
              <a:rPr lang="en-US" dirty="0" err="1" smtClean="0"/>
              <a:t>std</a:t>
            </a:r>
            <a:r>
              <a:rPr lang="en-US" dirty="0" smtClean="0"/>
              <a:t>::cos(2 * M_PI * </a:t>
            </a:r>
            <a:r>
              <a:rPr lang="en-US" dirty="0" err="1" smtClean="0"/>
              <a:t>d_freq</a:t>
            </a:r>
            <a:r>
              <a:rPr lang="en-US" dirty="0" smtClean="0"/>
              <a:t> * time);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28327"/>
            <a:ext cx="106479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physical parameters</a:t>
            </a:r>
          </a:p>
          <a:p>
            <a:r>
              <a:rPr lang="en-US" dirty="0" smtClean="0"/>
              <a:t>R  = 0.5</a:t>
            </a:r>
          </a:p>
          <a:p>
            <a:r>
              <a:rPr lang="en-US" dirty="0" smtClean="0"/>
              <a:t>Re = 100.0</a:t>
            </a:r>
          </a:p>
          <a:p>
            <a:r>
              <a:rPr lang="en-US" dirty="0" smtClean="0"/>
              <a:t>MU = 2.0*R/Re</a:t>
            </a:r>
          </a:p>
          <a:p>
            <a:r>
              <a:rPr lang="en-US" dirty="0" smtClean="0"/>
              <a:t>RHO = 1.0</a:t>
            </a:r>
          </a:p>
          <a:p>
            <a:r>
              <a:rPr lang="en-US" dirty="0" smtClean="0"/>
              <a:t>// grid spacing parameters</a:t>
            </a:r>
          </a:p>
          <a:p>
            <a:r>
              <a:rPr lang="en-US" dirty="0" smtClean="0"/>
              <a:t>MAX_LEVELS = 4        // maximum number of levels in locally refined grid</a:t>
            </a:r>
          </a:p>
          <a:p>
            <a:r>
              <a:rPr lang="en-US" dirty="0" smtClean="0"/>
              <a:t>REF_RATIO  = 4        // refinement ratio between levels</a:t>
            </a:r>
          </a:p>
          <a:p>
            <a:r>
              <a:rPr lang="en-US" dirty="0" smtClean="0"/>
              <a:t>REF_RATIO_FINEST = 4  // refinement ratio for the finest level.</a:t>
            </a:r>
          </a:p>
          <a:p>
            <a:r>
              <a:rPr lang="en-US" dirty="0" smtClean="0"/>
              <a:t>N = 16                                   // coarsest grid spacing</a:t>
            </a:r>
          </a:p>
          <a:p>
            <a:r>
              <a:rPr lang="en-US" dirty="0" smtClean="0"/>
              <a:t>NFINEST = (REF_RATIO^(MAX_LEVELS - 1))*N  // finest   grid spacing</a:t>
            </a:r>
          </a:p>
          <a:p>
            <a:r>
              <a:rPr lang="en-US" dirty="0" smtClean="0"/>
              <a:t>L =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</a:t>
            </a:r>
            <a:r>
              <a:rPr lang="en-US" dirty="0" err="1" smtClean="0"/>
              <a:t>ConstraintIB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3157" y="1564702"/>
            <a:ext cx="8646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Oscillating Cylinder</a:t>
            </a:r>
          </a:p>
          <a:p>
            <a:r>
              <a:rPr lang="en-US" dirty="0" err="1" smtClean="0"/>
              <a:t>ConstraintIBKinematics</a:t>
            </a:r>
            <a:r>
              <a:rPr lang="en-US" dirty="0" smtClean="0"/>
              <a:t> {     </a:t>
            </a:r>
          </a:p>
          <a:p>
            <a:endParaRPr lang="en-US" dirty="0"/>
          </a:p>
          <a:p>
            <a:r>
              <a:rPr lang="en-US" dirty="0" smtClean="0"/>
              <a:t>Cylinder {     </a:t>
            </a:r>
          </a:p>
          <a:p>
            <a:r>
              <a:rPr lang="en-US" dirty="0" err="1" smtClean="0"/>
              <a:t>structure_names</a:t>
            </a:r>
            <a:r>
              <a:rPr lang="en-US" dirty="0" smtClean="0"/>
              <a:t>                  = "cylinder2d"      </a:t>
            </a:r>
          </a:p>
          <a:p>
            <a:r>
              <a:rPr lang="en-US" dirty="0" err="1" smtClean="0"/>
              <a:t>structure_levels</a:t>
            </a:r>
            <a:r>
              <a:rPr lang="en-US" dirty="0" smtClean="0"/>
              <a:t>                 = MAX_LEVELS - 1     </a:t>
            </a:r>
          </a:p>
          <a:p>
            <a:r>
              <a:rPr lang="en-US" dirty="0" err="1" smtClean="0"/>
              <a:t>calculate_translational_momentum</a:t>
            </a:r>
            <a:r>
              <a:rPr lang="en-US" dirty="0" smtClean="0"/>
              <a:t> = 0,0,0     </a:t>
            </a:r>
          </a:p>
          <a:p>
            <a:r>
              <a:rPr lang="en-US" dirty="0" err="1" smtClean="0"/>
              <a:t>calculate_rotational_momentum</a:t>
            </a:r>
            <a:r>
              <a:rPr lang="en-US" dirty="0" smtClean="0"/>
              <a:t>    = 0,0,0     </a:t>
            </a:r>
          </a:p>
          <a:p>
            <a:r>
              <a:rPr lang="en-US" dirty="0" err="1" smtClean="0"/>
              <a:t>lag_position_update_method</a:t>
            </a:r>
            <a:r>
              <a:rPr lang="en-US" dirty="0" smtClean="0"/>
              <a:t>       = "CONSTRAINT_VELOCITY"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tagged_pt_identifier</a:t>
            </a:r>
            <a:r>
              <a:rPr lang="en-US" dirty="0" smtClean="0"/>
              <a:t>             = MAX_LEVELS - 1, 0  // level, relative </a:t>
            </a:r>
            <a:r>
              <a:rPr lang="en-US" dirty="0" err="1" smtClean="0"/>
              <a:t>idx</a:t>
            </a:r>
            <a:r>
              <a:rPr lang="en-US" dirty="0" smtClean="0"/>
              <a:t> of lag point          </a:t>
            </a:r>
          </a:p>
          <a:p>
            <a:endParaRPr lang="en-US" dirty="0" smtClean="0"/>
          </a:p>
          <a:p>
            <a:r>
              <a:rPr lang="en-US" dirty="0" smtClean="0"/>
              <a:t>// Cylinder oscillates with </a:t>
            </a:r>
            <a:r>
              <a:rPr lang="en-US" dirty="0" err="1" smtClean="0"/>
              <a:t>U_infinity</a:t>
            </a:r>
            <a:r>
              <a:rPr lang="en-US" dirty="0" smtClean="0"/>
              <a:t> * cos(2*pi*</a:t>
            </a:r>
            <a:r>
              <a:rPr lang="en-US" dirty="0" err="1" smtClean="0"/>
              <a:t>freq</a:t>
            </a:r>
            <a:r>
              <a:rPr lang="en-US" dirty="0" smtClean="0"/>
              <a:t>*t)     </a:t>
            </a:r>
          </a:p>
          <a:p>
            <a:r>
              <a:rPr lang="en-US" dirty="0" smtClean="0"/>
              <a:t>frequency                        = 0.2     </a:t>
            </a:r>
          </a:p>
          <a:p>
            <a:r>
              <a:rPr lang="en-US" dirty="0" err="1" smtClean="0"/>
              <a:t>U_infinity</a:t>
            </a:r>
            <a:r>
              <a:rPr lang="en-US" dirty="0" smtClean="0"/>
              <a:t>                       = 1.0    </a:t>
            </a:r>
          </a:p>
          <a:p>
            <a:r>
              <a:rPr lang="en-US" dirty="0" smtClean="0"/>
              <a:t>// Additional prescribed velocity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prescribed_trans_velocity</a:t>
            </a:r>
            <a:r>
              <a:rPr lang="en-US" dirty="0" smtClean="0"/>
              <a:t>        = 0.0    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0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1185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IBAMR Lecture 7 - Looking at ConstraintIB examples of prescribed and rigid body motion</vt:lpstr>
      <vt:lpstr>Constraint IB Examples</vt:lpstr>
      <vt:lpstr>Constraint IB Examples</vt:lpstr>
      <vt:lpstr>Constraint IB example – oscillating_rigid_cylinder</vt:lpstr>
      <vt:lpstr>2dcylinder.vertex</vt:lpstr>
      <vt:lpstr>OscillatingCylinderKinematics.cpp</vt:lpstr>
      <vt:lpstr>Alter the kinematics to make the cylinder go up and down</vt:lpstr>
      <vt:lpstr>Input2d</vt:lpstr>
      <vt:lpstr>Input2d ConstraintIB specific</vt:lpstr>
      <vt:lpstr>Input2d – print output</vt:lpstr>
      <vt:lpstr>Example.cpp</vt:lpstr>
      <vt:lpstr>Example.cpp continued</vt:lpstr>
      <vt:lpstr>Constraint IB – impulsively_started_cylinder</vt:lpstr>
      <vt:lpstr>Cylinder2d.vertex</vt:lpstr>
      <vt:lpstr>RigidBodyKinematics.cpp</vt:lpstr>
      <vt:lpstr>Input2d – set for rigid body motion</vt:lpstr>
      <vt:lpstr>Applied force from input2d and example.cpp</vt:lpstr>
      <vt:lpstr>Other relevant parts of example.cpp</vt:lpstr>
      <vt:lpstr>ConstraintIB – eel2d</vt:lpstr>
      <vt:lpstr>eel2d_straightswimmer</vt:lpstr>
      <vt:lpstr>IBEELKinematics.cpp</vt:lpstr>
      <vt:lpstr>Input2d – Constraint IB Method</vt:lpstr>
      <vt:lpstr>Input2d – body shape equation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Lecture 7 - Looking at ConstraintIB examples of prescribed and rigid body motion</dc:title>
  <dc:creator>Miller, Laura Ann</dc:creator>
  <cp:lastModifiedBy>Miller, Laura Ann</cp:lastModifiedBy>
  <cp:revision>16</cp:revision>
  <dcterms:created xsi:type="dcterms:W3CDTF">2020-09-08T18:58:27Z</dcterms:created>
  <dcterms:modified xsi:type="dcterms:W3CDTF">2020-09-08T22:51:50Z</dcterms:modified>
</cp:coreProperties>
</file>