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9" r:id="rId3"/>
    <p:sldId id="261" r:id="rId4"/>
    <p:sldId id="262" r:id="rId5"/>
    <p:sldId id="257" r:id="rId6"/>
    <p:sldId id="258" r:id="rId7"/>
    <p:sldId id="267"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0" d="100"/>
          <a:sy n="60" d="100"/>
        </p:scale>
        <p:origin x="72" y="11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7EEAC9-9B95-41D4-84B3-0299717E13D1}" type="datetimeFigureOut">
              <a:rPr lang="en-US" smtClean="0"/>
              <a:t>11/10/2020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B6D0BA-3EC0-4851-8285-C0DDFD121C09}" type="slidenum">
              <a:rPr lang="en-US" smtClean="0"/>
              <a:t>‹#›</a:t>
            </a:fld>
            <a:endParaRPr lang="en-US"/>
          </a:p>
        </p:txBody>
      </p:sp>
    </p:spTree>
    <p:extLst>
      <p:ext uri="{BB962C8B-B14F-4D97-AF65-F5344CB8AC3E}">
        <p14:creationId xmlns:p14="http://schemas.microsoft.com/office/powerpoint/2010/main" val="34909783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c6325bc5_2_6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Font typeface="Times New Roman"/>
              <a:buNone/>
            </a:pPr>
            <a:r>
              <a:rPr lang="en" sz="1200" b="0" i="0" u="none" strike="noStrike" cap="none">
                <a:solidFill>
                  <a:srgbClr val="000000"/>
                </a:solidFill>
                <a:latin typeface="Times New Roman"/>
                <a:ea typeface="Times New Roman"/>
                <a:cs typeface="Times New Roman"/>
                <a:sym typeface="Times New Roman"/>
              </a:rPr>
              <a:t>*</a:t>
            </a:r>
            <a:endParaRPr/>
          </a:p>
        </p:txBody>
      </p:sp>
      <p:sp>
        <p:nvSpPr>
          <p:cNvPr id="86" name="Google Shape;86;gc6325bc5_2_60:notes"/>
          <p:cNvSpPr>
            <a:spLocks noGrp="1" noRot="1" noChangeAspect="1"/>
          </p:cNvSpPr>
          <p:nvPr>
            <p:ph type="sldImg" idx="2"/>
          </p:nvPr>
        </p:nvSpPr>
        <p:spPr>
          <a:xfrm>
            <a:off x="381000" y="693738"/>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rnd" cmpd="sng">
            <a:solidFill>
              <a:srgbClr val="000000"/>
            </a:solidFill>
            <a:prstDash val="solid"/>
            <a:miter lim="8000"/>
            <a:headEnd type="none" w="sm" len="sm"/>
            <a:tailEnd type="none" w="sm" len="sm"/>
          </a:ln>
        </p:spPr>
      </p:sp>
      <p:sp>
        <p:nvSpPr>
          <p:cNvPr id="87" name="Google Shape;87;gc6325bc5_2_60:notes"/>
          <p:cNvSpPr txBox="1">
            <a:spLocks noGrp="1"/>
          </p:cNvSpPr>
          <p:nvPr>
            <p:ph type="body" idx="1"/>
          </p:nvPr>
        </p:nvSpPr>
        <p:spPr>
          <a:xfrm>
            <a:off x="685800" y="4341812"/>
            <a:ext cx="5487987" cy="41148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50470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c6325bc5_2_8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gc6325bc5_2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69100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Shape 6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06" name="Shape 60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US"/>
              <a:t>In all simulations, the model is constructed as a point mass at the end of a massless, elastic silk drag line.</a:t>
            </a:r>
          </a:p>
          <a:p>
            <a:pPr lvl="0" rtl="0">
              <a:spcBef>
                <a:spcPts val="0"/>
              </a:spcBef>
              <a:buNone/>
            </a:pPr>
            <a:r>
              <a:rPr lang="en-US"/>
              <a:t>We performed three types of simulations: free fall (settling), uniform background flow, and shear flow.</a:t>
            </a:r>
          </a:p>
        </p:txBody>
      </p:sp>
      <p:sp>
        <p:nvSpPr>
          <p:cNvPr id="607" name="Shape 607"/>
          <p:cNvSpPr txBox="1">
            <a:spLocks noGrp="1"/>
          </p:cNvSpPr>
          <p:nvPr>
            <p:ph type="sldNum" idx="12"/>
          </p:nvPr>
        </p:nvSpPr>
        <p:spPr>
          <a:xfrm>
            <a:off x="3884612" y="8685213"/>
            <a:ext cx="2971799" cy="457200"/>
          </a:xfrm>
          <a:prstGeom prst="rect">
            <a:avLst/>
          </a:prstGeom>
        </p:spPr>
        <p:txBody>
          <a:bodyPr lIns="91425" tIns="45700" rIns="91425" bIns="45700" anchor="b" anchorCtr="0">
            <a:noAutofit/>
          </a:bodyPr>
          <a:lstStyle/>
          <a:p>
            <a:pPr lvl="0" rtl="0">
              <a:spcBef>
                <a:spcPts val="0"/>
              </a:spcBef>
              <a:buClr>
                <a:srgbClr val="000000"/>
              </a:buClr>
              <a:buSzPct val="25000"/>
              <a:buFont typeface="Arial"/>
              <a:buNone/>
            </a:pPr>
            <a:fld id="{00000000-1234-1234-1234-123412341234}" type="slidenum">
              <a:rPr lang="en-US"/>
              <a:t>5</a:t>
            </a:fld>
            <a:endParaRPr lang="en-US"/>
          </a:p>
        </p:txBody>
      </p:sp>
    </p:spTree>
    <p:extLst>
      <p:ext uri="{BB962C8B-B14F-4D97-AF65-F5344CB8AC3E}">
        <p14:creationId xmlns:p14="http://schemas.microsoft.com/office/powerpoint/2010/main" val="42717053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F62BBFA-4249-4EB7-9DA0-8452E70B261C}" type="datetimeFigureOut">
              <a:rPr lang="en-US" smtClean="0"/>
              <a:t>11/10/2020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3B1AE4-0686-4E88-9D13-7EF8627F6632}" type="slidenum">
              <a:rPr lang="en-US" smtClean="0"/>
              <a:t>‹#›</a:t>
            </a:fld>
            <a:endParaRPr lang="en-US"/>
          </a:p>
        </p:txBody>
      </p:sp>
    </p:spTree>
    <p:extLst>
      <p:ext uri="{BB962C8B-B14F-4D97-AF65-F5344CB8AC3E}">
        <p14:creationId xmlns:p14="http://schemas.microsoft.com/office/powerpoint/2010/main" val="813609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62BBFA-4249-4EB7-9DA0-8452E70B261C}" type="datetimeFigureOut">
              <a:rPr lang="en-US" smtClean="0"/>
              <a:t>11/10/2020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3B1AE4-0686-4E88-9D13-7EF8627F6632}" type="slidenum">
              <a:rPr lang="en-US" smtClean="0"/>
              <a:t>‹#›</a:t>
            </a:fld>
            <a:endParaRPr lang="en-US"/>
          </a:p>
        </p:txBody>
      </p:sp>
    </p:spTree>
    <p:extLst>
      <p:ext uri="{BB962C8B-B14F-4D97-AF65-F5344CB8AC3E}">
        <p14:creationId xmlns:p14="http://schemas.microsoft.com/office/powerpoint/2010/main" val="2490251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62BBFA-4249-4EB7-9DA0-8452E70B261C}" type="datetimeFigureOut">
              <a:rPr lang="en-US" smtClean="0"/>
              <a:t>11/10/2020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3B1AE4-0686-4E88-9D13-7EF8627F6632}" type="slidenum">
              <a:rPr lang="en-US" smtClean="0"/>
              <a:t>‹#›</a:t>
            </a:fld>
            <a:endParaRPr lang="en-US"/>
          </a:p>
        </p:txBody>
      </p:sp>
    </p:spTree>
    <p:extLst>
      <p:ext uri="{BB962C8B-B14F-4D97-AF65-F5344CB8AC3E}">
        <p14:creationId xmlns:p14="http://schemas.microsoft.com/office/powerpoint/2010/main" val="5653595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1_Blank">
    <p:spTree>
      <p:nvGrpSpPr>
        <p:cNvPr id="1" name="Shape 70"/>
        <p:cNvGrpSpPr/>
        <p:nvPr/>
      </p:nvGrpSpPr>
      <p:grpSpPr>
        <a:xfrm>
          <a:off x="0" y="0"/>
          <a:ext cx="0" cy="0"/>
          <a:chOff x="0" y="0"/>
          <a:chExt cx="0" cy="0"/>
        </a:xfrm>
      </p:grpSpPr>
      <p:sp>
        <p:nvSpPr>
          <p:cNvPr id="71" name="Google Shape;71;p22"/>
          <p:cNvSpPr txBox="1">
            <a:spLocks noGrp="1"/>
          </p:cNvSpPr>
          <p:nvPr>
            <p:ph type="title"/>
          </p:nvPr>
        </p:nvSpPr>
        <p:spPr>
          <a:xfrm>
            <a:off x="609600" y="274637"/>
            <a:ext cx="10972800" cy="1143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400"/>
              <a:buChar char="●"/>
              <a:defRPr sz="4400">
                <a:solidFill>
                  <a:schemeClr val="dk1"/>
                </a:solidFill>
                <a:latin typeface="Calibri"/>
                <a:ea typeface="Calibri"/>
                <a:cs typeface="Calibri"/>
                <a:sym typeface="Calibri"/>
              </a:defRPr>
            </a:lvl1pPr>
            <a:lvl2pPr lvl="1" algn="ctr" rtl="0">
              <a:spcBef>
                <a:spcPts val="0"/>
              </a:spcBef>
              <a:spcAft>
                <a:spcPts val="0"/>
              </a:spcAft>
              <a:buSzPts val="1400"/>
              <a:buChar char="○"/>
              <a:defRPr sz="4400">
                <a:solidFill>
                  <a:schemeClr val="dk1"/>
                </a:solidFill>
                <a:latin typeface="Calibri"/>
                <a:ea typeface="Calibri"/>
                <a:cs typeface="Calibri"/>
                <a:sym typeface="Calibri"/>
              </a:defRPr>
            </a:lvl2pPr>
            <a:lvl3pPr lvl="2" algn="ctr" rtl="0">
              <a:spcBef>
                <a:spcPts val="0"/>
              </a:spcBef>
              <a:spcAft>
                <a:spcPts val="0"/>
              </a:spcAft>
              <a:buSzPts val="1400"/>
              <a:buChar char="■"/>
              <a:defRPr sz="4400">
                <a:solidFill>
                  <a:schemeClr val="dk1"/>
                </a:solidFill>
                <a:latin typeface="Calibri"/>
                <a:ea typeface="Calibri"/>
                <a:cs typeface="Calibri"/>
                <a:sym typeface="Calibri"/>
              </a:defRPr>
            </a:lvl3pPr>
            <a:lvl4pPr lvl="3" algn="ctr" rtl="0">
              <a:spcBef>
                <a:spcPts val="0"/>
              </a:spcBef>
              <a:spcAft>
                <a:spcPts val="0"/>
              </a:spcAft>
              <a:buSzPts val="1400"/>
              <a:buChar char="●"/>
              <a:defRPr sz="4400">
                <a:solidFill>
                  <a:schemeClr val="dk1"/>
                </a:solidFill>
                <a:latin typeface="Calibri"/>
                <a:ea typeface="Calibri"/>
                <a:cs typeface="Calibri"/>
                <a:sym typeface="Calibri"/>
              </a:defRPr>
            </a:lvl4pPr>
            <a:lvl5pPr lvl="4" algn="ctr" rtl="0">
              <a:spcBef>
                <a:spcPts val="0"/>
              </a:spcBef>
              <a:spcAft>
                <a:spcPts val="0"/>
              </a:spcAft>
              <a:buSzPts val="1400"/>
              <a:buChar char="○"/>
              <a:defRPr sz="4400">
                <a:solidFill>
                  <a:schemeClr val="dk1"/>
                </a:solidFill>
                <a:latin typeface="Calibri"/>
                <a:ea typeface="Calibri"/>
                <a:cs typeface="Calibri"/>
                <a:sym typeface="Calibri"/>
              </a:defRPr>
            </a:lvl5pPr>
            <a:lvl6pPr marL="457200" lvl="5" algn="ctr" rtl="0">
              <a:spcBef>
                <a:spcPts val="0"/>
              </a:spcBef>
              <a:spcAft>
                <a:spcPts val="0"/>
              </a:spcAft>
              <a:buSzPts val="1400"/>
              <a:buChar char="■"/>
              <a:defRPr sz="4400">
                <a:solidFill>
                  <a:schemeClr val="dk1"/>
                </a:solidFill>
                <a:latin typeface="Calibri"/>
                <a:ea typeface="Calibri"/>
                <a:cs typeface="Calibri"/>
                <a:sym typeface="Calibri"/>
              </a:defRPr>
            </a:lvl6pPr>
            <a:lvl7pPr marL="914400" lvl="6" algn="ctr" rtl="0">
              <a:spcBef>
                <a:spcPts val="0"/>
              </a:spcBef>
              <a:spcAft>
                <a:spcPts val="0"/>
              </a:spcAft>
              <a:buSzPts val="1400"/>
              <a:buChar char="●"/>
              <a:defRPr sz="4400">
                <a:solidFill>
                  <a:schemeClr val="dk1"/>
                </a:solidFill>
                <a:latin typeface="Calibri"/>
                <a:ea typeface="Calibri"/>
                <a:cs typeface="Calibri"/>
                <a:sym typeface="Calibri"/>
              </a:defRPr>
            </a:lvl7pPr>
            <a:lvl8pPr marL="1371600" lvl="7" algn="ctr" rtl="0">
              <a:spcBef>
                <a:spcPts val="0"/>
              </a:spcBef>
              <a:spcAft>
                <a:spcPts val="0"/>
              </a:spcAft>
              <a:buSzPts val="1400"/>
              <a:buChar char="○"/>
              <a:defRPr sz="4400">
                <a:solidFill>
                  <a:schemeClr val="dk1"/>
                </a:solidFill>
                <a:latin typeface="Calibri"/>
                <a:ea typeface="Calibri"/>
                <a:cs typeface="Calibri"/>
                <a:sym typeface="Calibri"/>
              </a:defRPr>
            </a:lvl8pPr>
            <a:lvl9pPr marL="1828800" lvl="8" algn="ctr" rtl="0">
              <a:spcBef>
                <a:spcPts val="0"/>
              </a:spcBef>
              <a:spcAft>
                <a:spcPts val="0"/>
              </a:spcAft>
              <a:buSzPts val="1400"/>
              <a:buChar char="■"/>
              <a:defRPr sz="4400">
                <a:solidFill>
                  <a:schemeClr val="dk1"/>
                </a:solidFill>
                <a:latin typeface="Calibri"/>
                <a:ea typeface="Calibri"/>
                <a:cs typeface="Calibri"/>
                <a:sym typeface="Calibri"/>
              </a:defRPr>
            </a:lvl9pPr>
          </a:lstStyle>
          <a:p>
            <a:endParaRPr/>
          </a:p>
        </p:txBody>
      </p:sp>
      <p:sp>
        <p:nvSpPr>
          <p:cNvPr id="72" name="Google Shape;72;p22"/>
          <p:cNvSpPr txBox="1">
            <a:spLocks noGrp="1"/>
          </p:cNvSpPr>
          <p:nvPr>
            <p:ph type="body" idx="1"/>
          </p:nvPr>
        </p:nvSpPr>
        <p:spPr>
          <a:xfrm>
            <a:off x="609600" y="1600200"/>
            <a:ext cx="10972800" cy="4526100"/>
          </a:xfrm>
          <a:prstGeom prst="rect">
            <a:avLst/>
          </a:prstGeom>
          <a:noFill/>
          <a:ln>
            <a:noFill/>
          </a:ln>
        </p:spPr>
        <p:txBody>
          <a:bodyPr spcFirstLastPara="1" wrap="square" lIns="91425" tIns="91425" rIns="91425" bIns="91425" anchor="t" anchorCtr="0">
            <a:noAutofit/>
          </a:bodyPr>
          <a:lstStyle>
            <a:lvl1pPr marL="457200" lvl="0" indent="-317500" algn="l" rtl="0">
              <a:spcBef>
                <a:spcPts val="640"/>
              </a:spcBef>
              <a:spcAft>
                <a:spcPts val="0"/>
              </a:spcAft>
              <a:buClr>
                <a:schemeClr val="dk1"/>
              </a:buClr>
              <a:buSzPts val="1400"/>
              <a:buFont typeface="Calibri"/>
              <a:buChar char="●"/>
              <a:defRPr sz="3200">
                <a:solidFill>
                  <a:schemeClr val="dk1"/>
                </a:solidFill>
                <a:latin typeface="Calibri"/>
                <a:ea typeface="Calibri"/>
                <a:cs typeface="Calibri"/>
                <a:sym typeface="Calibri"/>
              </a:defRPr>
            </a:lvl1pPr>
            <a:lvl2pPr marL="914400" lvl="1" indent="-317500" algn="l" rtl="0">
              <a:spcBef>
                <a:spcPts val="0"/>
              </a:spcBef>
              <a:spcAft>
                <a:spcPts val="0"/>
              </a:spcAft>
              <a:buClr>
                <a:schemeClr val="dk1"/>
              </a:buClr>
              <a:buSzPts val="1400"/>
              <a:buFont typeface="Calibri"/>
              <a:buChar char="●"/>
              <a:defRPr sz="2800">
                <a:solidFill>
                  <a:schemeClr val="dk1"/>
                </a:solidFill>
                <a:latin typeface="Calibri"/>
                <a:ea typeface="Calibri"/>
                <a:cs typeface="Calibri"/>
                <a:sym typeface="Calibri"/>
              </a:defRPr>
            </a:lvl2pPr>
            <a:lvl3pPr marL="1371600" lvl="2" indent="-317500" algn="l" rtl="0">
              <a:spcBef>
                <a:spcPts val="0"/>
              </a:spcBef>
              <a:spcAft>
                <a:spcPts val="0"/>
              </a:spcAft>
              <a:buClr>
                <a:schemeClr val="dk1"/>
              </a:buClr>
              <a:buSzPts val="1400"/>
              <a:buFont typeface="Calibri"/>
              <a:buChar char="●"/>
              <a:defRPr sz="2400">
                <a:solidFill>
                  <a:schemeClr val="dk1"/>
                </a:solidFill>
                <a:latin typeface="Calibri"/>
                <a:ea typeface="Calibri"/>
                <a:cs typeface="Calibri"/>
                <a:sym typeface="Calibri"/>
              </a:defRPr>
            </a:lvl3pPr>
            <a:lvl4pPr marL="1828800" lvl="3"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4pPr>
            <a:lvl5pPr marL="2286000" lvl="4"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5pPr>
            <a:lvl6pPr marL="2743200" lvl="5"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6pPr>
            <a:lvl7pPr marL="3200400" lvl="6"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7pPr>
            <a:lvl8pPr marL="3657600" lvl="7"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8pPr>
            <a:lvl9pPr marL="4114800" lvl="8"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3254780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62BBFA-4249-4EB7-9DA0-8452E70B261C}" type="datetimeFigureOut">
              <a:rPr lang="en-US" smtClean="0"/>
              <a:t>11/10/2020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3B1AE4-0686-4E88-9D13-7EF8627F6632}" type="slidenum">
              <a:rPr lang="en-US" smtClean="0"/>
              <a:t>‹#›</a:t>
            </a:fld>
            <a:endParaRPr lang="en-US"/>
          </a:p>
        </p:txBody>
      </p:sp>
    </p:spTree>
    <p:extLst>
      <p:ext uri="{BB962C8B-B14F-4D97-AF65-F5344CB8AC3E}">
        <p14:creationId xmlns:p14="http://schemas.microsoft.com/office/powerpoint/2010/main" val="1433285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F62BBFA-4249-4EB7-9DA0-8452E70B261C}" type="datetimeFigureOut">
              <a:rPr lang="en-US" smtClean="0"/>
              <a:t>11/10/2020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3B1AE4-0686-4E88-9D13-7EF8627F6632}" type="slidenum">
              <a:rPr lang="en-US" smtClean="0"/>
              <a:t>‹#›</a:t>
            </a:fld>
            <a:endParaRPr lang="en-US"/>
          </a:p>
        </p:txBody>
      </p:sp>
    </p:spTree>
    <p:extLst>
      <p:ext uri="{BB962C8B-B14F-4D97-AF65-F5344CB8AC3E}">
        <p14:creationId xmlns:p14="http://schemas.microsoft.com/office/powerpoint/2010/main" val="3617583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F62BBFA-4249-4EB7-9DA0-8452E70B261C}" type="datetimeFigureOut">
              <a:rPr lang="en-US" smtClean="0"/>
              <a:t>11/10/2020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3B1AE4-0686-4E88-9D13-7EF8627F6632}" type="slidenum">
              <a:rPr lang="en-US" smtClean="0"/>
              <a:t>‹#›</a:t>
            </a:fld>
            <a:endParaRPr lang="en-US"/>
          </a:p>
        </p:txBody>
      </p:sp>
    </p:spTree>
    <p:extLst>
      <p:ext uri="{BB962C8B-B14F-4D97-AF65-F5344CB8AC3E}">
        <p14:creationId xmlns:p14="http://schemas.microsoft.com/office/powerpoint/2010/main" val="4133086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F62BBFA-4249-4EB7-9DA0-8452E70B261C}" type="datetimeFigureOut">
              <a:rPr lang="en-US" smtClean="0"/>
              <a:t>11/10/2020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3B1AE4-0686-4E88-9D13-7EF8627F6632}" type="slidenum">
              <a:rPr lang="en-US" smtClean="0"/>
              <a:t>‹#›</a:t>
            </a:fld>
            <a:endParaRPr lang="en-US"/>
          </a:p>
        </p:txBody>
      </p:sp>
    </p:spTree>
    <p:extLst>
      <p:ext uri="{BB962C8B-B14F-4D97-AF65-F5344CB8AC3E}">
        <p14:creationId xmlns:p14="http://schemas.microsoft.com/office/powerpoint/2010/main" val="3346723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62BBFA-4249-4EB7-9DA0-8452E70B261C}" type="datetimeFigureOut">
              <a:rPr lang="en-US" smtClean="0"/>
              <a:t>11/10/2020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3B1AE4-0686-4E88-9D13-7EF8627F6632}" type="slidenum">
              <a:rPr lang="en-US" smtClean="0"/>
              <a:t>‹#›</a:t>
            </a:fld>
            <a:endParaRPr lang="en-US"/>
          </a:p>
        </p:txBody>
      </p:sp>
    </p:spTree>
    <p:extLst>
      <p:ext uri="{BB962C8B-B14F-4D97-AF65-F5344CB8AC3E}">
        <p14:creationId xmlns:p14="http://schemas.microsoft.com/office/powerpoint/2010/main" val="3555539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62BBFA-4249-4EB7-9DA0-8452E70B261C}" type="datetimeFigureOut">
              <a:rPr lang="en-US" smtClean="0"/>
              <a:t>11/10/2020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3B1AE4-0686-4E88-9D13-7EF8627F6632}" type="slidenum">
              <a:rPr lang="en-US" smtClean="0"/>
              <a:t>‹#›</a:t>
            </a:fld>
            <a:endParaRPr lang="en-US"/>
          </a:p>
        </p:txBody>
      </p:sp>
    </p:spTree>
    <p:extLst>
      <p:ext uri="{BB962C8B-B14F-4D97-AF65-F5344CB8AC3E}">
        <p14:creationId xmlns:p14="http://schemas.microsoft.com/office/powerpoint/2010/main" val="1194762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F62BBFA-4249-4EB7-9DA0-8452E70B261C}" type="datetimeFigureOut">
              <a:rPr lang="en-US" smtClean="0"/>
              <a:t>11/10/2020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3B1AE4-0686-4E88-9D13-7EF8627F6632}" type="slidenum">
              <a:rPr lang="en-US" smtClean="0"/>
              <a:t>‹#›</a:t>
            </a:fld>
            <a:endParaRPr lang="en-US"/>
          </a:p>
        </p:txBody>
      </p:sp>
    </p:spTree>
    <p:extLst>
      <p:ext uri="{BB962C8B-B14F-4D97-AF65-F5344CB8AC3E}">
        <p14:creationId xmlns:p14="http://schemas.microsoft.com/office/powerpoint/2010/main" val="3613593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F62BBFA-4249-4EB7-9DA0-8452E70B261C}" type="datetimeFigureOut">
              <a:rPr lang="en-US" smtClean="0"/>
              <a:t>11/10/2020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3B1AE4-0686-4E88-9D13-7EF8627F6632}" type="slidenum">
              <a:rPr lang="en-US" smtClean="0"/>
              <a:t>‹#›</a:t>
            </a:fld>
            <a:endParaRPr lang="en-US"/>
          </a:p>
        </p:txBody>
      </p:sp>
    </p:spTree>
    <p:extLst>
      <p:ext uri="{BB962C8B-B14F-4D97-AF65-F5344CB8AC3E}">
        <p14:creationId xmlns:p14="http://schemas.microsoft.com/office/powerpoint/2010/main" val="2810519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62BBFA-4249-4EB7-9DA0-8452E70B261C}" type="datetimeFigureOut">
              <a:rPr lang="en-US" smtClean="0"/>
              <a:t>11/10/2020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3B1AE4-0686-4E88-9D13-7EF8627F6632}" type="slidenum">
              <a:rPr lang="en-US" smtClean="0"/>
              <a:t>‹#›</a:t>
            </a:fld>
            <a:endParaRPr lang="en-US"/>
          </a:p>
        </p:txBody>
      </p:sp>
    </p:spTree>
    <p:extLst>
      <p:ext uri="{BB962C8B-B14F-4D97-AF65-F5344CB8AC3E}">
        <p14:creationId xmlns:p14="http://schemas.microsoft.com/office/powerpoint/2010/main" val="14949676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084890"/>
            <a:ext cx="9144000" cy="2387600"/>
          </a:xfrm>
        </p:spPr>
        <p:txBody>
          <a:bodyPr/>
          <a:lstStyle/>
          <a:p>
            <a:r>
              <a:rPr lang="en-US" dirty="0" smtClean="0"/>
              <a:t>IBAMR Lecture 8 - Adding mass to the boundaries</a:t>
            </a:r>
            <a:endParaRPr lang="en-US" dirty="0"/>
          </a:p>
        </p:txBody>
      </p:sp>
    </p:spTree>
    <p:extLst>
      <p:ext uri="{BB962C8B-B14F-4D97-AF65-F5344CB8AC3E}">
        <p14:creationId xmlns:p14="http://schemas.microsoft.com/office/powerpoint/2010/main" val="1296675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Main.C</a:t>
            </a:r>
            <a:endParaRPr lang="en-US" dirty="0"/>
          </a:p>
        </p:txBody>
      </p:sp>
      <p:sp>
        <p:nvSpPr>
          <p:cNvPr id="3" name="Content Placeholder 2"/>
          <p:cNvSpPr>
            <a:spLocks noGrp="1"/>
          </p:cNvSpPr>
          <p:nvPr>
            <p:ph idx="1"/>
          </p:nvPr>
        </p:nvSpPr>
        <p:spPr>
          <a:xfrm>
            <a:off x="838200" y="1491916"/>
            <a:ext cx="10515600" cy="5117431"/>
          </a:xfrm>
        </p:spPr>
        <p:txBody>
          <a:bodyPr>
            <a:normAutofit fontScale="85000" lnSpcReduction="20000"/>
          </a:bodyPr>
          <a:lstStyle/>
          <a:p>
            <a:pPr marL="0" indent="0">
              <a:buNone/>
            </a:pPr>
            <a:r>
              <a:rPr lang="en-US" dirty="0" smtClean="0"/>
              <a:t>// Headers for application-specific algorithm/data structure objects</a:t>
            </a:r>
          </a:p>
          <a:p>
            <a:pPr marL="0" indent="0">
              <a:buNone/>
            </a:pPr>
            <a:r>
              <a:rPr lang="en-US" dirty="0" smtClean="0"/>
              <a:t>#include &lt;</a:t>
            </a:r>
            <a:r>
              <a:rPr lang="en-US" dirty="0" err="1" smtClean="0"/>
              <a:t>ibamr</a:t>
            </a:r>
            <a:r>
              <a:rPr lang="en-US" dirty="0" smtClean="0"/>
              <a:t>/</a:t>
            </a:r>
            <a:r>
              <a:rPr lang="en-US" dirty="0" err="1" smtClean="0"/>
              <a:t>IBExplicitHierarchyIntegrator.h</a:t>
            </a:r>
            <a:r>
              <a:rPr lang="en-US" dirty="0" smtClean="0"/>
              <a:t>&gt;</a:t>
            </a:r>
          </a:p>
          <a:p>
            <a:pPr marL="0" indent="0">
              <a:buNone/>
            </a:pPr>
            <a:r>
              <a:rPr lang="en-US" dirty="0" smtClean="0"/>
              <a:t>#include &lt;</a:t>
            </a:r>
            <a:r>
              <a:rPr lang="en-US" dirty="0" err="1" smtClean="0"/>
              <a:t>ibamr</a:t>
            </a:r>
            <a:r>
              <a:rPr lang="en-US" dirty="0" smtClean="0"/>
              <a:t>/</a:t>
            </a:r>
            <a:r>
              <a:rPr lang="en-US" dirty="0" err="1" smtClean="0"/>
              <a:t>IBMethod.h</a:t>
            </a:r>
            <a:r>
              <a:rPr lang="en-US" dirty="0" smtClean="0"/>
              <a:t>&gt;</a:t>
            </a:r>
          </a:p>
          <a:p>
            <a:pPr marL="0" indent="0">
              <a:buNone/>
            </a:pPr>
            <a:r>
              <a:rPr lang="en-US" dirty="0" smtClean="0"/>
              <a:t>#include &lt;</a:t>
            </a:r>
            <a:r>
              <a:rPr lang="en-US" dirty="0" err="1" smtClean="0"/>
              <a:t>ibamr</a:t>
            </a:r>
            <a:r>
              <a:rPr lang="en-US" dirty="0" smtClean="0"/>
              <a:t>/</a:t>
            </a:r>
            <a:r>
              <a:rPr lang="en-US" dirty="0" err="1" smtClean="0"/>
              <a:t>IBStandardForceGen.h</a:t>
            </a:r>
            <a:r>
              <a:rPr lang="en-US" dirty="0" smtClean="0"/>
              <a:t>&gt;</a:t>
            </a:r>
          </a:p>
          <a:p>
            <a:pPr marL="0" indent="0">
              <a:buNone/>
            </a:pPr>
            <a:r>
              <a:rPr lang="en-US" dirty="0" smtClean="0"/>
              <a:t>#include &lt;</a:t>
            </a:r>
            <a:r>
              <a:rPr lang="en-US" dirty="0" err="1" smtClean="0"/>
              <a:t>ibamr</a:t>
            </a:r>
            <a:r>
              <a:rPr lang="en-US" dirty="0" smtClean="0"/>
              <a:t>/</a:t>
            </a:r>
            <a:r>
              <a:rPr lang="en-US" dirty="0" err="1" smtClean="0"/>
              <a:t>IBStandardInitializer.h</a:t>
            </a:r>
            <a:r>
              <a:rPr lang="en-US" dirty="0" smtClean="0"/>
              <a:t>&gt;</a:t>
            </a:r>
          </a:p>
          <a:p>
            <a:pPr marL="0" indent="0">
              <a:buNone/>
            </a:pPr>
            <a:r>
              <a:rPr lang="en-US" dirty="0" smtClean="0"/>
              <a:t>#include &lt;</a:t>
            </a:r>
            <a:r>
              <a:rPr lang="en-US" dirty="0" err="1" smtClean="0"/>
              <a:t>ibamr</a:t>
            </a:r>
            <a:r>
              <a:rPr lang="en-US" dirty="0" smtClean="0"/>
              <a:t>/</a:t>
            </a:r>
            <a:r>
              <a:rPr lang="en-US" dirty="0" err="1" smtClean="0"/>
              <a:t>INSCollocatedHierarchyIntegrator.h</a:t>
            </a:r>
            <a:r>
              <a:rPr lang="en-US" dirty="0" smtClean="0"/>
              <a:t>&gt;</a:t>
            </a:r>
          </a:p>
          <a:p>
            <a:pPr marL="0" indent="0">
              <a:buNone/>
            </a:pPr>
            <a:r>
              <a:rPr lang="en-US" dirty="0" smtClean="0"/>
              <a:t>#include &lt;</a:t>
            </a:r>
            <a:r>
              <a:rPr lang="en-US" dirty="0" err="1" smtClean="0"/>
              <a:t>ibamr</a:t>
            </a:r>
            <a:r>
              <a:rPr lang="en-US" dirty="0" smtClean="0"/>
              <a:t>/</a:t>
            </a:r>
            <a:r>
              <a:rPr lang="en-US" dirty="0" err="1" smtClean="0"/>
              <a:t>INSStaggeredHierarchyIntegrator.h</a:t>
            </a:r>
            <a:r>
              <a:rPr lang="en-US" dirty="0" smtClean="0"/>
              <a:t>&gt;</a:t>
            </a:r>
          </a:p>
          <a:p>
            <a:pPr marL="0" indent="0">
              <a:buNone/>
            </a:pPr>
            <a:r>
              <a:rPr lang="en-US" dirty="0" smtClean="0"/>
              <a:t>#include &lt;</a:t>
            </a:r>
            <a:r>
              <a:rPr lang="en-US" dirty="0" err="1" smtClean="0"/>
              <a:t>ibtk</a:t>
            </a:r>
            <a:r>
              <a:rPr lang="en-US" dirty="0" smtClean="0"/>
              <a:t>/</a:t>
            </a:r>
            <a:r>
              <a:rPr lang="en-US" dirty="0" err="1" smtClean="0"/>
              <a:t>AppInitializer.h</a:t>
            </a:r>
            <a:r>
              <a:rPr lang="en-US" dirty="0" smtClean="0"/>
              <a:t>&gt;</a:t>
            </a:r>
          </a:p>
          <a:p>
            <a:pPr marL="0" indent="0">
              <a:buNone/>
            </a:pPr>
            <a:r>
              <a:rPr lang="en-US" dirty="0" smtClean="0"/>
              <a:t>#include &lt;</a:t>
            </a:r>
            <a:r>
              <a:rPr lang="en-US" dirty="0" err="1" smtClean="0"/>
              <a:t>ibtk</a:t>
            </a:r>
            <a:r>
              <a:rPr lang="en-US" dirty="0" smtClean="0"/>
              <a:t>/</a:t>
            </a:r>
            <a:r>
              <a:rPr lang="en-US" dirty="0" err="1" smtClean="0"/>
              <a:t>LData.h</a:t>
            </a:r>
            <a:r>
              <a:rPr lang="en-US" dirty="0" smtClean="0"/>
              <a:t>&gt;</a:t>
            </a:r>
          </a:p>
          <a:p>
            <a:pPr marL="0" indent="0">
              <a:buNone/>
            </a:pPr>
            <a:r>
              <a:rPr lang="en-US" dirty="0" smtClean="0"/>
              <a:t>#include &lt;</a:t>
            </a:r>
            <a:r>
              <a:rPr lang="en-US" dirty="0" err="1" smtClean="0"/>
              <a:t>ibtk</a:t>
            </a:r>
            <a:r>
              <a:rPr lang="en-US" dirty="0" smtClean="0"/>
              <a:t>/</a:t>
            </a:r>
            <a:r>
              <a:rPr lang="en-US" dirty="0" err="1" smtClean="0"/>
              <a:t>LDataManager.h</a:t>
            </a:r>
            <a:r>
              <a:rPr lang="en-US" dirty="0" smtClean="0"/>
              <a:t>&gt;</a:t>
            </a:r>
          </a:p>
          <a:p>
            <a:pPr marL="0" indent="0">
              <a:buNone/>
            </a:pPr>
            <a:r>
              <a:rPr lang="en-US" dirty="0" smtClean="0"/>
              <a:t>#include &lt;</a:t>
            </a:r>
            <a:r>
              <a:rPr lang="en-US" dirty="0" err="1" smtClean="0"/>
              <a:t>ibtk</a:t>
            </a:r>
            <a:r>
              <a:rPr lang="en-US" dirty="0" smtClean="0"/>
              <a:t>/</a:t>
            </a:r>
            <a:r>
              <a:rPr lang="en-US" dirty="0" err="1" smtClean="0"/>
              <a:t>muParserCartGridFunction.h</a:t>
            </a:r>
            <a:r>
              <a:rPr lang="en-US" dirty="0" smtClean="0"/>
              <a:t>&gt;</a:t>
            </a:r>
          </a:p>
          <a:p>
            <a:pPr marL="0" indent="0">
              <a:buNone/>
            </a:pPr>
            <a:r>
              <a:rPr lang="en-US" dirty="0" smtClean="0"/>
              <a:t>#include &lt;</a:t>
            </a:r>
            <a:r>
              <a:rPr lang="en-US" dirty="0" err="1" smtClean="0"/>
              <a:t>ibtk</a:t>
            </a:r>
            <a:r>
              <a:rPr lang="en-US" dirty="0" smtClean="0"/>
              <a:t>/</a:t>
            </a:r>
            <a:r>
              <a:rPr lang="en-US" dirty="0" err="1" smtClean="0"/>
              <a:t>muParserRobinBcCoefs.h</a:t>
            </a:r>
            <a:r>
              <a:rPr lang="en-US" dirty="0" smtClean="0"/>
              <a:t>&gt;</a:t>
            </a:r>
          </a:p>
          <a:p>
            <a:pPr marL="0" indent="0">
              <a:buNone/>
            </a:pPr>
            <a:r>
              <a:rPr lang="en-US" dirty="0" smtClean="0">
                <a:solidFill>
                  <a:srgbClr val="FF0000"/>
                </a:solidFill>
              </a:rPr>
              <a:t>#include &lt;</a:t>
            </a:r>
            <a:r>
              <a:rPr lang="en-US" dirty="0" err="1" smtClean="0">
                <a:solidFill>
                  <a:srgbClr val="FF0000"/>
                </a:solidFill>
              </a:rPr>
              <a:t>ibamr</a:t>
            </a:r>
            <a:r>
              <a:rPr lang="en-US" dirty="0" smtClean="0">
                <a:solidFill>
                  <a:srgbClr val="FF0000"/>
                </a:solidFill>
              </a:rPr>
              <a:t>/</a:t>
            </a:r>
            <a:r>
              <a:rPr lang="en-US" dirty="0" err="1" smtClean="0">
                <a:solidFill>
                  <a:srgbClr val="FF0000"/>
                </a:solidFill>
              </a:rPr>
              <a:t>PenaltyIBMethod.h</a:t>
            </a:r>
            <a:r>
              <a:rPr lang="en-US" dirty="0" smtClean="0">
                <a:solidFill>
                  <a:srgbClr val="FF0000"/>
                </a:solidFill>
              </a:rPr>
              <a:t>&gt;</a:t>
            </a:r>
            <a:endParaRPr lang="en-US" dirty="0">
              <a:solidFill>
                <a:srgbClr val="FF0000"/>
              </a:solidFill>
            </a:endParaRPr>
          </a:p>
        </p:txBody>
      </p:sp>
    </p:spTree>
    <p:extLst>
      <p:ext uri="{BB962C8B-B14F-4D97-AF65-F5344CB8AC3E}">
        <p14:creationId xmlns:p14="http://schemas.microsoft.com/office/powerpoint/2010/main" val="32723091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Main.C</a:t>
            </a:r>
            <a:r>
              <a:rPr lang="en-US" dirty="0" smtClean="0"/>
              <a:t> continued</a:t>
            </a:r>
            <a:endParaRPr lang="en-US" dirty="0"/>
          </a:p>
        </p:txBody>
      </p:sp>
      <p:sp>
        <p:nvSpPr>
          <p:cNvPr id="3" name="Content Placeholder 2"/>
          <p:cNvSpPr>
            <a:spLocks noGrp="1"/>
          </p:cNvSpPr>
          <p:nvPr>
            <p:ph idx="1"/>
          </p:nvPr>
        </p:nvSpPr>
        <p:spPr/>
        <p:txBody>
          <a:bodyPr>
            <a:normAutofit fontScale="92500" lnSpcReduction="10000"/>
          </a:bodyPr>
          <a:lstStyle/>
          <a:p>
            <a:pPr marL="0" indent="0">
              <a:spcBef>
                <a:spcPts val="0"/>
              </a:spcBef>
              <a:buNone/>
            </a:pPr>
            <a:r>
              <a:rPr lang="en-US" dirty="0" smtClean="0"/>
              <a:t> // Create major algorithm and data objects that comprise the        </a:t>
            </a:r>
          </a:p>
          <a:p>
            <a:pPr marL="0" indent="0">
              <a:spcBef>
                <a:spcPts val="0"/>
              </a:spcBef>
              <a:buNone/>
            </a:pPr>
            <a:r>
              <a:rPr lang="en-US" dirty="0" smtClean="0"/>
              <a:t>// application.  These objects are configured from the input database       </a:t>
            </a:r>
          </a:p>
          <a:p>
            <a:pPr marL="0" indent="0">
              <a:spcBef>
                <a:spcPts val="0"/>
              </a:spcBef>
              <a:buNone/>
            </a:pPr>
            <a:r>
              <a:rPr lang="en-US" dirty="0" smtClean="0"/>
              <a:t>// and, if this is a restarted run, from the restart database.   </a:t>
            </a:r>
            <a:endParaRPr lang="en-US" dirty="0"/>
          </a:p>
          <a:p>
            <a:pPr marL="0" indent="0">
              <a:spcBef>
                <a:spcPts val="0"/>
              </a:spcBef>
              <a:buNone/>
            </a:pPr>
            <a:r>
              <a:rPr lang="en-US" dirty="0" smtClean="0"/>
              <a:t>     </a:t>
            </a:r>
          </a:p>
          <a:p>
            <a:pPr marL="0" indent="0">
              <a:spcBef>
                <a:spcPts val="0"/>
              </a:spcBef>
              <a:buNone/>
            </a:pPr>
            <a:r>
              <a:rPr lang="en-US" dirty="0" smtClean="0"/>
              <a:t>Pointer&lt;</a:t>
            </a:r>
            <a:r>
              <a:rPr lang="en-US" dirty="0" err="1" smtClean="0"/>
              <a:t>INSHierarchyIntegrator</a:t>
            </a:r>
            <a:r>
              <a:rPr lang="en-US" dirty="0" smtClean="0"/>
              <a:t>&gt; </a:t>
            </a:r>
            <a:r>
              <a:rPr lang="en-US" dirty="0" err="1" smtClean="0"/>
              <a:t>navier_stokes_integrator</a:t>
            </a:r>
            <a:r>
              <a:rPr lang="en-US" dirty="0" smtClean="0"/>
              <a:t>; </a:t>
            </a:r>
          </a:p>
          <a:p>
            <a:pPr marL="0" indent="0">
              <a:spcBef>
                <a:spcPts val="0"/>
              </a:spcBef>
              <a:buNone/>
            </a:pPr>
            <a:endParaRPr lang="en-US" dirty="0" smtClean="0"/>
          </a:p>
          <a:p>
            <a:pPr marL="0" indent="0">
              <a:spcBef>
                <a:spcPts val="0"/>
              </a:spcBef>
              <a:buNone/>
            </a:pPr>
            <a:r>
              <a:rPr lang="en-US" dirty="0" err="1" smtClean="0"/>
              <a:t>const</a:t>
            </a:r>
            <a:r>
              <a:rPr lang="en-US" dirty="0" smtClean="0"/>
              <a:t> string </a:t>
            </a:r>
            <a:r>
              <a:rPr lang="en-US" dirty="0" err="1" smtClean="0"/>
              <a:t>solver_type</a:t>
            </a:r>
            <a:r>
              <a:rPr lang="en-US" dirty="0" smtClean="0"/>
              <a:t> = </a:t>
            </a:r>
            <a:r>
              <a:rPr lang="en-US" dirty="0" err="1" smtClean="0"/>
              <a:t>app_initializer</a:t>
            </a:r>
            <a:r>
              <a:rPr lang="en-US" dirty="0"/>
              <a:t>-</a:t>
            </a:r>
            <a:r>
              <a:rPr lang="en-US" dirty="0" smtClean="0"/>
              <a:t>&gt;</a:t>
            </a:r>
            <a:r>
              <a:rPr lang="en-US" dirty="0" err="1" smtClean="0"/>
              <a:t>getComponentDatabase</a:t>
            </a:r>
            <a:r>
              <a:rPr lang="en-US" dirty="0" smtClean="0"/>
              <a:t>("Main")-&gt;</a:t>
            </a:r>
            <a:r>
              <a:rPr lang="en-US" dirty="0" err="1" smtClean="0"/>
              <a:t>getStringWithDefault</a:t>
            </a:r>
            <a:r>
              <a:rPr lang="en-US" dirty="0" smtClean="0"/>
              <a:t>("</a:t>
            </a:r>
            <a:r>
              <a:rPr lang="en-US" dirty="0" err="1" smtClean="0"/>
              <a:t>solver_type</a:t>
            </a:r>
            <a:r>
              <a:rPr lang="en-US" dirty="0" smtClean="0"/>
              <a:t>", "STAGGERED");</a:t>
            </a:r>
            <a:endParaRPr lang="en-US" dirty="0"/>
          </a:p>
          <a:p>
            <a:pPr marL="0" indent="0">
              <a:spcBef>
                <a:spcPts val="0"/>
              </a:spcBef>
              <a:buNone/>
            </a:pPr>
            <a:endParaRPr lang="en-US" dirty="0" smtClean="0"/>
          </a:p>
          <a:p>
            <a:pPr marL="0" indent="0">
              <a:spcBef>
                <a:spcPts val="0"/>
              </a:spcBef>
              <a:buNone/>
            </a:pPr>
            <a:r>
              <a:rPr lang="en-US" dirty="0" smtClean="0"/>
              <a:t>Pointer&lt;</a:t>
            </a:r>
            <a:r>
              <a:rPr lang="en-US" dirty="0" err="1" smtClean="0"/>
              <a:t>PenaltyIBMethod</a:t>
            </a:r>
            <a:r>
              <a:rPr lang="en-US" dirty="0" smtClean="0"/>
              <a:t>&gt; </a:t>
            </a:r>
            <a:r>
              <a:rPr lang="en-US" dirty="0" err="1" smtClean="0"/>
              <a:t>ib_method_ops</a:t>
            </a:r>
            <a:r>
              <a:rPr lang="en-US" dirty="0" smtClean="0"/>
              <a:t> = new </a:t>
            </a:r>
            <a:r>
              <a:rPr lang="en-US" dirty="0" err="1" smtClean="0"/>
              <a:t>PenaltyIBMethod</a:t>
            </a:r>
            <a:r>
              <a:rPr lang="en-US" dirty="0" smtClean="0"/>
              <a:t>("</a:t>
            </a:r>
            <a:r>
              <a:rPr lang="en-US" dirty="0" err="1" smtClean="0"/>
              <a:t>PenaltyIBMethod</a:t>
            </a:r>
            <a:r>
              <a:rPr lang="en-US" dirty="0" smtClean="0"/>
              <a:t>", </a:t>
            </a:r>
            <a:r>
              <a:rPr lang="en-US" dirty="0" err="1" smtClean="0"/>
              <a:t>app_initializer</a:t>
            </a:r>
            <a:r>
              <a:rPr lang="en-US" dirty="0" smtClean="0"/>
              <a:t>-&gt;</a:t>
            </a:r>
            <a:r>
              <a:rPr lang="en-US" dirty="0" err="1" smtClean="0"/>
              <a:t>getComponentDatabase</a:t>
            </a:r>
            <a:r>
              <a:rPr lang="en-US" dirty="0" smtClean="0"/>
              <a:t>("</a:t>
            </a:r>
            <a:r>
              <a:rPr lang="en-US" dirty="0" err="1" smtClean="0"/>
              <a:t>PenaltyIBMethod</a:t>
            </a:r>
            <a:r>
              <a:rPr lang="en-US" dirty="0" smtClean="0"/>
              <a:t>"));</a:t>
            </a:r>
            <a:endParaRPr lang="en-US" dirty="0"/>
          </a:p>
        </p:txBody>
      </p:sp>
    </p:spTree>
    <p:extLst>
      <p:ext uri="{BB962C8B-B14F-4D97-AF65-F5344CB8AC3E}">
        <p14:creationId xmlns:p14="http://schemas.microsoft.com/office/powerpoint/2010/main" val="2618657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25"/>
          <p:cNvSpPr txBox="1"/>
          <p:nvPr/>
        </p:nvSpPr>
        <p:spPr>
          <a:xfrm>
            <a:off x="708155" y="993356"/>
            <a:ext cx="10777991" cy="4092600"/>
          </a:xfrm>
          <a:prstGeom prst="rect">
            <a:avLst/>
          </a:prstGeom>
          <a:noFill/>
          <a:ln>
            <a:noFill/>
          </a:ln>
        </p:spPr>
        <p:txBody>
          <a:bodyPr spcFirstLastPara="1" wrap="square" lIns="81625" tIns="40800" rIns="81625" bIns="40800" anchor="t" anchorCtr="0">
            <a:noAutofit/>
          </a:bodyPr>
          <a:lstStyle/>
          <a:p>
            <a:r>
              <a:rPr lang="en" sz="2200" dirty="0" smtClean="0">
                <a:solidFill>
                  <a:srgbClr val="000000"/>
                </a:solidFill>
                <a:latin typeface="Arial" panose="020B0604020202020204" pitchFamily="34" charset="0"/>
                <a:ea typeface="Calibri"/>
                <a:cs typeface="Arial" panose="020B0604020202020204" pitchFamily="34" charset="0"/>
                <a:sym typeface="Calibri"/>
              </a:rPr>
              <a:t> </a:t>
            </a:r>
            <a:endParaRPr sz="2200" dirty="0">
              <a:solidFill>
                <a:schemeClr val="dk1"/>
              </a:solidFill>
              <a:latin typeface="Arial" panose="020B0604020202020204" pitchFamily="34" charset="0"/>
              <a:ea typeface="Calibri"/>
              <a:cs typeface="Arial" panose="020B0604020202020204" pitchFamily="34" charset="0"/>
              <a:sym typeface="Calibri"/>
            </a:endParaRPr>
          </a:p>
          <a:p>
            <a:pPr marL="457200" indent="-317500">
              <a:buSzPts val="1400"/>
              <a:buChar char="●"/>
            </a:pPr>
            <a:r>
              <a:rPr lang="en" sz="2200" dirty="0" smtClean="0">
                <a:solidFill>
                  <a:srgbClr val="000000"/>
                </a:solidFill>
                <a:latin typeface="Arial" panose="020B0604020202020204" pitchFamily="34" charset="0"/>
                <a:ea typeface="Calibri"/>
                <a:cs typeface="Arial" panose="020B0604020202020204" pitchFamily="34" charset="0"/>
                <a:sym typeface="Calibri"/>
              </a:rPr>
              <a:t>In </a:t>
            </a:r>
            <a:r>
              <a:rPr lang="en" sz="2200" dirty="0">
                <a:solidFill>
                  <a:srgbClr val="000000"/>
                </a:solidFill>
                <a:latin typeface="Arial" panose="020B0604020202020204" pitchFamily="34" charset="0"/>
                <a:ea typeface="Calibri"/>
                <a:cs typeface="Arial" panose="020B0604020202020204" pitchFamily="34" charset="0"/>
                <a:sym typeface="Calibri"/>
              </a:rPr>
              <a:t>addition to the input2d/input3d files, there are a number of files that specify the initial conditions and material properties of the immersed elastic structures. </a:t>
            </a:r>
            <a:endParaRPr sz="2200" dirty="0">
              <a:solidFill>
                <a:schemeClr val="dk1"/>
              </a:solidFill>
              <a:latin typeface="Arial" panose="020B0604020202020204" pitchFamily="34" charset="0"/>
              <a:ea typeface="Calibri"/>
              <a:cs typeface="Arial" panose="020B0604020202020204" pitchFamily="34" charset="0"/>
              <a:sym typeface="Calibri"/>
            </a:endParaRPr>
          </a:p>
          <a:p>
            <a:pPr marL="457200" indent="-317500">
              <a:buSzPts val="1400"/>
              <a:buChar char="●"/>
            </a:pPr>
            <a:r>
              <a:rPr lang="en" sz="2200" dirty="0">
                <a:solidFill>
                  <a:srgbClr val="000000"/>
                </a:solidFill>
                <a:latin typeface="Arial" panose="020B0604020202020204" pitchFamily="34" charset="0"/>
                <a:ea typeface="Calibri"/>
                <a:cs typeface="Arial" panose="020B0604020202020204" pitchFamily="34" charset="0"/>
                <a:sym typeface="Calibri"/>
              </a:rPr>
              <a:t>The only such file that is required is the ".vertex" file, which specifies the initial positions of the IB points. </a:t>
            </a:r>
            <a:endParaRPr sz="2200" dirty="0">
              <a:solidFill>
                <a:schemeClr val="dk1"/>
              </a:solidFill>
              <a:latin typeface="Arial" panose="020B0604020202020204" pitchFamily="34" charset="0"/>
              <a:ea typeface="Calibri"/>
              <a:cs typeface="Arial" panose="020B0604020202020204" pitchFamily="34" charset="0"/>
              <a:sym typeface="Calibri"/>
            </a:endParaRPr>
          </a:p>
          <a:p>
            <a:pPr marL="457200" indent="-317500">
              <a:buSzPts val="1400"/>
              <a:buChar char="●"/>
            </a:pPr>
            <a:r>
              <a:rPr lang="en" sz="2200" dirty="0">
                <a:solidFill>
                  <a:srgbClr val="000000"/>
                </a:solidFill>
                <a:latin typeface="Arial" panose="020B0604020202020204" pitchFamily="34" charset="0"/>
                <a:ea typeface="Calibri"/>
                <a:cs typeface="Arial" panose="020B0604020202020204" pitchFamily="34" charset="0"/>
                <a:sym typeface="Calibri"/>
              </a:rPr>
              <a:t>There are several additional files that may be optionally specified: </a:t>
            </a:r>
            <a:endParaRPr sz="2200" dirty="0">
              <a:solidFill>
                <a:schemeClr val="dk1"/>
              </a:solidFill>
              <a:latin typeface="Arial" panose="020B0604020202020204" pitchFamily="34" charset="0"/>
              <a:ea typeface="Calibri"/>
              <a:cs typeface="Arial" panose="020B0604020202020204" pitchFamily="34" charset="0"/>
              <a:sym typeface="Calibri"/>
            </a:endParaRPr>
          </a:p>
          <a:p>
            <a:pPr marL="914400" lvl="1" indent="-317500">
              <a:buSzPts val="1400"/>
              <a:buChar char="■"/>
            </a:pPr>
            <a:r>
              <a:rPr lang="en" sz="2200" dirty="0">
                <a:solidFill>
                  <a:srgbClr val="000000"/>
                </a:solidFill>
                <a:latin typeface="Arial" panose="020B0604020202020204" pitchFamily="34" charset="0"/>
                <a:ea typeface="Calibri"/>
                <a:cs typeface="Arial" panose="020B0604020202020204" pitchFamily="34" charset="0"/>
                <a:sym typeface="Calibri"/>
              </a:rPr>
              <a:t>A ".spring" file can be used to specify an essentially arbitrary network of linear or nonlinear springs that connect the various IB points. Each "spring" connects precisely two IB points. </a:t>
            </a:r>
            <a:endParaRPr sz="2200" dirty="0">
              <a:solidFill>
                <a:schemeClr val="dk1"/>
              </a:solidFill>
              <a:latin typeface="Arial" panose="020B0604020202020204" pitchFamily="34" charset="0"/>
              <a:ea typeface="Calibri"/>
              <a:cs typeface="Arial" panose="020B0604020202020204" pitchFamily="34" charset="0"/>
              <a:sym typeface="Calibri"/>
            </a:endParaRPr>
          </a:p>
          <a:p>
            <a:pPr marL="914400" lvl="1" indent="-317500">
              <a:buSzPts val="1400"/>
              <a:buChar char="■"/>
            </a:pPr>
            <a:r>
              <a:rPr lang="en" sz="2200" dirty="0">
                <a:solidFill>
                  <a:srgbClr val="000000"/>
                </a:solidFill>
                <a:latin typeface="Arial" panose="020B0604020202020204" pitchFamily="34" charset="0"/>
                <a:ea typeface="Calibri"/>
                <a:cs typeface="Arial" panose="020B0604020202020204" pitchFamily="34" charset="0"/>
                <a:sym typeface="Calibri"/>
              </a:rPr>
              <a:t>A ".beam" file can be used to specify a collection of linear beams with a preferred curvature. Each "beam" connects precisely three IB points. </a:t>
            </a:r>
            <a:endParaRPr lang="en" sz="2200" dirty="0" smtClean="0">
              <a:solidFill>
                <a:srgbClr val="000000"/>
              </a:solidFill>
              <a:latin typeface="Arial" panose="020B0604020202020204" pitchFamily="34" charset="0"/>
              <a:ea typeface="Calibri"/>
              <a:cs typeface="Arial" panose="020B0604020202020204" pitchFamily="34" charset="0"/>
              <a:sym typeface="Calibri"/>
            </a:endParaRPr>
          </a:p>
          <a:p>
            <a:pPr marL="914400" lvl="1" indent="-317500">
              <a:buSzPts val="1400"/>
              <a:buChar char="●"/>
            </a:pPr>
            <a:r>
              <a:rPr lang="en-US" sz="2200" dirty="0">
                <a:solidFill>
                  <a:srgbClr val="000000"/>
                </a:solidFill>
                <a:latin typeface="Arial" panose="020B0604020202020204" pitchFamily="34" charset="0"/>
                <a:ea typeface="Calibri"/>
                <a:cs typeface="Arial" panose="020B0604020202020204" pitchFamily="34" charset="0"/>
                <a:sym typeface="Calibri"/>
              </a:rPr>
              <a:t>A ".target" file is used to specify IB points that are, by default, "tethered" by stiff linear springs to their initial positions. </a:t>
            </a:r>
            <a:endParaRPr lang="en-US" sz="2200" dirty="0" smtClean="0">
              <a:solidFill>
                <a:srgbClr val="000000"/>
              </a:solidFill>
              <a:latin typeface="Arial" panose="020B0604020202020204" pitchFamily="34" charset="0"/>
              <a:ea typeface="Calibri"/>
              <a:cs typeface="Arial" panose="020B0604020202020204" pitchFamily="34" charset="0"/>
              <a:sym typeface="Calibri"/>
            </a:endParaRPr>
          </a:p>
          <a:p>
            <a:pPr marL="914400" lvl="1" indent="-317500">
              <a:buSzPts val="1400"/>
              <a:buChar char="●"/>
            </a:pPr>
            <a:r>
              <a:rPr lang="en-US" sz="2200" dirty="0" smtClean="0">
                <a:solidFill>
                  <a:srgbClr val="000000"/>
                </a:solidFill>
                <a:latin typeface="Arial" panose="020B0604020202020204" pitchFamily="34" charset="0"/>
                <a:ea typeface="Calibri"/>
                <a:cs typeface="Arial" panose="020B0604020202020204" pitchFamily="34" charset="0"/>
                <a:sym typeface="Calibri"/>
              </a:rPr>
              <a:t>A </a:t>
            </a:r>
            <a:r>
              <a:rPr lang="en-US" sz="2200" dirty="0">
                <a:solidFill>
                  <a:srgbClr val="000000"/>
                </a:solidFill>
                <a:latin typeface="Arial" panose="020B0604020202020204" pitchFamily="34" charset="0"/>
                <a:ea typeface="Calibri"/>
                <a:cs typeface="Arial" panose="020B0604020202020204" pitchFamily="34" charset="0"/>
                <a:sym typeface="Calibri"/>
              </a:rPr>
              <a:t>".mass" file is used to specify any additional mass associated with the IB points. For such files to have any effect, it is necessary that the IB solver be run in "penalty-IB" mode. </a:t>
            </a:r>
            <a:endParaRPr lang="en-US" sz="2200" dirty="0">
              <a:solidFill>
                <a:schemeClr val="dk1"/>
              </a:solidFill>
              <a:latin typeface="Arial" panose="020B0604020202020204" pitchFamily="34" charset="0"/>
              <a:ea typeface="Calibri"/>
              <a:cs typeface="Arial" panose="020B0604020202020204" pitchFamily="34" charset="0"/>
              <a:sym typeface="Calibri"/>
            </a:endParaRPr>
          </a:p>
          <a:p>
            <a:pPr marL="1371600" lvl="2" indent="-317500">
              <a:buSzPts val="1400"/>
              <a:buChar char="■"/>
            </a:pPr>
            <a:endParaRPr sz="2200" dirty="0">
              <a:solidFill>
                <a:schemeClr val="dk1"/>
              </a:solidFill>
              <a:latin typeface="Arial" panose="020B0604020202020204" pitchFamily="34" charset="0"/>
              <a:ea typeface="Calibri"/>
              <a:cs typeface="Arial" panose="020B0604020202020204" pitchFamily="34" charset="0"/>
              <a:sym typeface="Calibri"/>
            </a:endParaRPr>
          </a:p>
          <a:p>
            <a:endParaRPr sz="2200" dirty="0">
              <a:solidFill>
                <a:schemeClr val="dk1"/>
              </a:solidFill>
              <a:latin typeface="Arial" panose="020B0604020202020204" pitchFamily="34" charset="0"/>
              <a:ea typeface="Calibri"/>
              <a:cs typeface="Arial" panose="020B0604020202020204" pitchFamily="34" charset="0"/>
              <a:sym typeface="Calibri"/>
            </a:endParaRPr>
          </a:p>
        </p:txBody>
      </p:sp>
      <p:sp>
        <p:nvSpPr>
          <p:cNvPr id="90" name="Google Shape;90;p25"/>
          <p:cNvSpPr txBox="1"/>
          <p:nvPr/>
        </p:nvSpPr>
        <p:spPr>
          <a:xfrm>
            <a:off x="1807790" y="41362"/>
            <a:ext cx="8228100" cy="1144500"/>
          </a:xfrm>
          <a:prstGeom prst="rect">
            <a:avLst/>
          </a:prstGeom>
          <a:noFill/>
          <a:ln>
            <a:noFill/>
          </a:ln>
        </p:spPr>
        <p:txBody>
          <a:bodyPr spcFirstLastPara="1" wrap="square" lIns="0" tIns="0" rIns="0" bIns="0" anchor="ctr" anchorCtr="0">
            <a:noAutofit/>
          </a:bodyPr>
          <a:lstStyle/>
          <a:p>
            <a:pPr algn="ctr">
              <a:buClr>
                <a:schemeClr val="dk1"/>
              </a:buClr>
            </a:pPr>
            <a:r>
              <a:rPr lang="en" sz="3600" dirty="0" smtClean="0">
                <a:solidFill>
                  <a:srgbClr val="000000"/>
                </a:solidFill>
                <a:latin typeface="Calibri"/>
                <a:ea typeface="Calibri"/>
                <a:cs typeface="Calibri"/>
                <a:sym typeface="Calibri"/>
              </a:rPr>
              <a:t>.vertex, .spring, .beam, .mass files</a:t>
            </a:r>
            <a:endParaRPr sz="36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81125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1"/>
          <p:cNvSpPr txBox="1"/>
          <p:nvPr/>
        </p:nvSpPr>
        <p:spPr>
          <a:xfrm>
            <a:off x="609600" y="858252"/>
            <a:ext cx="11229474" cy="5494421"/>
          </a:xfrm>
          <a:prstGeom prst="rect">
            <a:avLst/>
          </a:prstGeom>
          <a:solidFill>
            <a:srgbClr val="FFFFFF"/>
          </a:solidFill>
          <a:ln>
            <a:noFill/>
          </a:ln>
        </p:spPr>
        <p:txBody>
          <a:bodyPr spcFirstLastPara="1" wrap="square" lIns="7925" tIns="17450" rIns="28550" bIns="17450" anchor="ctr" anchorCtr="0">
            <a:noAutofit/>
          </a:bodyPr>
          <a:lstStyle/>
          <a:p>
            <a:pPr>
              <a:buClr>
                <a:schemeClr val="dk1"/>
              </a:buClr>
            </a:pPr>
            <a:r>
              <a:rPr lang="en" sz="2400" b="1" dirty="0">
                <a:solidFill>
                  <a:srgbClr val="000000"/>
                </a:solidFill>
                <a:latin typeface="Arial"/>
                <a:ea typeface="Arial"/>
                <a:cs typeface="Arial"/>
                <a:sym typeface="Arial"/>
              </a:rPr>
              <a:t>Mass point file format</a:t>
            </a:r>
            <a:endParaRPr sz="2400" dirty="0">
              <a:solidFill>
                <a:schemeClr val="dk1"/>
              </a:solidFill>
              <a:latin typeface="Calibri"/>
              <a:ea typeface="Calibri"/>
              <a:cs typeface="Calibri"/>
              <a:sym typeface="Calibri"/>
            </a:endParaRPr>
          </a:p>
          <a:p>
            <a:endParaRPr sz="2400" dirty="0">
              <a:solidFill>
                <a:schemeClr val="dk1"/>
              </a:solidFill>
              <a:latin typeface="Calibri"/>
              <a:ea typeface="Calibri"/>
              <a:cs typeface="Calibri"/>
              <a:sym typeface="Calibri"/>
            </a:endParaRPr>
          </a:p>
          <a:p>
            <a:pPr>
              <a:buClr>
                <a:schemeClr val="dk1"/>
              </a:buClr>
            </a:pPr>
            <a:r>
              <a:rPr lang="en" sz="2400" dirty="0">
                <a:solidFill>
                  <a:srgbClr val="000000"/>
                </a:solidFill>
                <a:latin typeface="Arial"/>
                <a:ea typeface="Arial"/>
                <a:cs typeface="Arial"/>
                <a:sym typeface="Arial"/>
              </a:rPr>
              <a:t>Mass point input files end with the extension ".mass" and have the following format:</a:t>
            </a:r>
            <a:endParaRPr sz="2400" dirty="0">
              <a:solidFill>
                <a:schemeClr val="dk1"/>
              </a:solidFill>
              <a:latin typeface="Calibri"/>
              <a:ea typeface="Calibri"/>
              <a:cs typeface="Calibri"/>
              <a:sym typeface="Calibri"/>
            </a:endParaRPr>
          </a:p>
          <a:p>
            <a:endParaRPr sz="2400" dirty="0">
              <a:solidFill>
                <a:schemeClr val="dk1"/>
              </a:solidFill>
              <a:latin typeface="Calibri"/>
              <a:ea typeface="Calibri"/>
              <a:cs typeface="Calibri"/>
              <a:sym typeface="Calibri"/>
            </a:endParaRPr>
          </a:p>
          <a:p>
            <a:pPr>
              <a:buClr>
                <a:schemeClr val="dk1"/>
              </a:buClr>
            </a:pPr>
            <a:r>
              <a:rPr lang="en" sz="2400" dirty="0">
                <a:solidFill>
                  <a:srgbClr val="000000"/>
                </a:solidFill>
                <a:latin typeface="Courier New"/>
                <a:ea typeface="Courier New"/>
                <a:cs typeface="Courier New"/>
                <a:sym typeface="Courier New"/>
              </a:rPr>
              <a:t>M # number of mass points in the file </a:t>
            </a:r>
            <a:endParaRPr sz="2400" dirty="0">
              <a:solidFill>
                <a:schemeClr val="dk1"/>
              </a:solidFill>
              <a:latin typeface="Calibri"/>
              <a:ea typeface="Calibri"/>
              <a:cs typeface="Calibri"/>
              <a:sym typeface="Calibri"/>
            </a:endParaRPr>
          </a:p>
          <a:p>
            <a:pPr>
              <a:buClr>
                <a:schemeClr val="dk1"/>
              </a:buClr>
            </a:pPr>
            <a:r>
              <a:rPr lang="en" sz="2400" dirty="0">
                <a:solidFill>
                  <a:srgbClr val="000000"/>
                </a:solidFill>
                <a:latin typeface="Courier New"/>
                <a:ea typeface="Courier New"/>
                <a:cs typeface="Courier New"/>
                <a:sym typeface="Courier New"/>
              </a:rPr>
              <a:t>i_0 mass_0 kappa_0 # vertex index, point mass, penalty spring constant </a:t>
            </a:r>
            <a:endParaRPr sz="2400" dirty="0">
              <a:solidFill>
                <a:schemeClr val="dk1"/>
              </a:solidFill>
              <a:latin typeface="Calibri"/>
              <a:ea typeface="Calibri"/>
              <a:cs typeface="Calibri"/>
              <a:sym typeface="Calibri"/>
            </a:endParaRPr>
          </a:p>
          <a:p>
            <a:pPr>
              <a:buClr>
                <a:schemeClr val="dk1"/>
              </a:buClr>
            </a:pPr>
            <a:r>
              <a:rPr lang="en" sz="2400" dirty="0">
                <a:solidFill>
                  <a:srgbClr val="000000"/>
                </a:solidFill>
                <a:latin typeface="Courier New"/>
                <a:ea typeface="Courier New"/>
                <a:cs typeface="Courier New"/>
                <a:sym typeface="Courier New"/>
              </a:rPr>
              <a:t>i_1 mass_1 kappa_1 </a:t>
            </a:r>
            <a:endParaRPr sz="2400" dirty="0">
              <a:solidFill>
                <a:schemeClr val="dk1"/>
              </a:solidFill>
              <a:latin typeface="Calibri"/>
              <a:ea typeface="Calibri"/>
              <a:cs typeface="Calibri"/>
              <a:sym typeface="Calibri"/>
            </a:endParaRPr>
          </a:p>
          <a:p>
            <a:pPr>
              <a:buClr>
                <a:schemeClr val="dk1"/>
              </a:buClr>
            </a:pPr>
            <a:r>
              <a:rPr lang="en" sz="2400" dirty="0">
                <a:solidFill>
                  <a:srgbClr val="000000"/>
                </a:solidFill>
                <a:latin typeface="Courier New"/>
                <a:ea typeface="Courier New"/>
                <a:cs typeface="Courier New"/>
                <a:sym typeface="Courier New"/>
              </a:rPr>
              <a:t>i_2 mass_2 kappa_2 </a:t>
            </a:r>
            <a:endParaRPr sz="2400" dirty="0">
              <a:solidFill>
                <a:schemeClr val="dk1"/>
              </a:solidFill>
              <a:latin typeface="Calibri"/>
              <a:ea typeface="Calibri"/>
              <a:cs typeface="Calibri"/>
              <a:sym typeface="Calibri"/>
            </a:endParaRPr>
          </a:p>
          <a:p>
            <a:pPr>
              <a:buClr>
                <a:schemeClr val="dk1"/>
              </a:buClr>
            </a:pPr>
            <a:r>
              <a:rPr lang="en" sz="2400" dirty="0">
                <a:solidFill>
                  <a:srgbClr val="000000"/>
                </a:solidFill>
                <a:latin typeface="Courier New"/>
                <a:ea typeface="Courier New"/>
                <a:cs typeface="Courier New"/>
                <a:sym typeface="Courier New"/>
              </a:rPr>
              <a:t>... </a:t>
            </a:r>
            <a:endParaRPr sz="2400" dirty="0">
              <a:solidFill>
                <a:schemeClr val="dk1"/>
              </a:solidFill>
              <a:latin typeface="Calibri"/>
              <a:ea typeface="Calibri"/>
              <a:cs typeface="Calibri"/>
              <a:sym typeface="Calibri"/>
            </a:endParaRPr>
          </a:p>
          <a:p>
            <a:pPr>
              <a:buClr>
                <a:schemeClr val="dk1"/>
              </a:buClr>
            </a:pPr>
            <a:r>
              <a:rPr lang="en" sz="2400" b="1" dirty="0">
                <a:solidFill>
                  <a:srgbClr val="000000"/>
                </a:solidFill>
                <a:latin typeface="Arial"/>
                <a:ea typeface="Arial"/>
                <a:cs typeface="Arial"/>
                <a:sym typeface="Arial"/>
              </a:rPr>
              <a:t>Note:</a:t>
            </a:r>
            <a:endParaRPr sz="2400" dirty="0">
              <a:solidFill>
                <a:schemeClr val="dk1"/>
              </a:solidFill>
              <a:latin typeface="Calibri"/>
              <a:ea typeface="Calibri"/>
              <a:cs typeface="Calibri"/>
              <a:sym typeface="Calibri"/>
            </a:endParaRPr>
          </a:p>
          <a:p>
            <a:pPr marL="0" lvl="1">
              <a:buClr>
                <a:schemeClr val="dk1"/>
              </a:buClr>
            </a:pPr>
            <a:r>
              <a:rPr lang="en" sz="2400" dirty="0">
                <a:solidFill>
                  <a:srgbClr val="000000"/>
                </a:solidFill>
                <a:latin typeface="Arial"/>
                <a:ea typeface="Arial"/>
                <a:cs typeface="Arial"/>
                <a:sym typeface="Arial"/>
              </a:rPr>
              <a:t>Mass points are anchored to "ghost" massive particles by linear springs with the specified spring constants and with zero resting lengths. The massive particles are "isolated" and simply move according to Newton's laws. The penalty parameter provides control over the energetic penalty imposed when the position of the Lagrangian immersed boundary point deviates from that of its massive copy.</a:t>
            </a:r>
            <a:endParaRPr sz="2400" dirty="0">
              <a:solidFill>
                <a:schemeClr val="dk1"/>
              </a:solidFill>
              <a:latin typeface="Calibri"/>
              <a:ea typeface="Calibri"/>
              <a:cs typeface="Calibri"/>
              <a:sym typeface="Calibri"/>
            </a:endParaRPr>
          </a:p>
          <a:p>
            <a:endParaRPr sz="24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38633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buNone/>
            </a:pPr>
            <a:r>
              <a:rPr lang="en-US" dirty="0" smtClean="0"/>
              <a:t>Point mass attached to a string</a:t>
            </a:r>
            <a:endParaRPr lang="en-US" dirty="0"/>
          </a:p>
        </p:txBody>
      </p:sp>
      <p:sp>
        <p:nvSpPr>
          <p:cNvPr id="3" name="Text Placeholder 2"/>
          <p:cNvSpPr>
            <a:spLocks noGrp="1"/>
          </p:cNvSpPr>
          <p:nvPr>
            <p:ph type="body" idx="1"/>
          </p:nvPr>
        </p:nvSpPr>
        <p:spPr/>
        <p:txBody>
          <a:bodyPr/>
          <a:lstStyle/>
          <a:p>
            <a:r>
              <a:rPr lang="en-US" dirty="0" smtClean="0"/>
              <a:t>Look at example 8-AddingMass-Spider in the examples folder.</a:t>
            </a:r>
          </a:p>
          <a:p>
            <a:pPr lvl="1"/>
            <a:r>
              <a:rPr lang="en-US" dirty="0" smtClean="0"/>
              <a:t>This examples uses the module </a:t>
            </a:r>
            <a:r>
              <a:rPr lang="en-US" dirty="0" err="1" smtClean="0"/>
              <a:t>ibamr</a:t>
            </a:r>
            <a:r>
              <a:rPr lang="en-US" dirty="0" smtClean="0"/>
              <a:t>/2018-03</a:t>
            </a:r>
          </a:p>
          <a:p>
            <a:r>
              <a:rPr lang="en-US" dirty="0" smtClean="0"/>
              <a:t>In this example, a mass is attached to the bottom of a string.</a:t>
            </a:r>
          </a:p>
          <a:p>
            <a:r>
              <a:rPr lang="en-US" dirty="0" smtClean="0"/>
              <a:t>The string resists bending (a little) and stretching and is massless.</a:t>
            </a:r>
          </a:p>
          <a:p>
            <a:r>
              <a:rPr lang="en-US" dirty="0" smtClean="0"/>
              <a:t>This is a simplified model of spider ballooning. </a:t>
            </a:r>
          </a:p>
          <a:p>
            <a:pPr lvl="1"/>
            <a:r>
              <a:rPr lang="en-US" dirty="0" smtClean="0"/>
              <a:t>The spider is represented as the point mass.</a:t>
            </a:r>
          </a:p>
          <a:p>
            <a:pPr lvl="1"/>
            <a:r>
              <a:rPr lang="en-US" dirty="0" smtClean="0"/>
              <a:t>The silk drag line is the string (massless)</a:t>
            </a:r>
          </a:p>
          <a:p>
            <a:r>
              <a:rPr lang="en-US" dirty="0" smtClean="0"/>
              <a:t>The spider falls to the bottom of the domain due to gravity. The dragline slows it down.</a:t>
            </a:r>
            <a:endParaRPr lang="en-US" dirty="0"/>
          </a:p>
        </p:txBody>
      </p:sp>
    </p:spTree>
    <p:extLst>
      <p:ext uri="{BB962C8B-B14F-4D97-AF65-F5344CB8AC3E}">
        <p14:creationId xmlns:p14="http://schemas.microsoft.com/office/powerpoint/2010/main" val="3367998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09" name="Shape 609"/>
          <p:cNvSpPr txBox="1">
            <a:spLocks noGrp="1"/>
          </p:cNvSpPr>
          <p:nvPr>
            <p:ph type="body" idx="1"/>
          </p:nvPr>
        </p:nvSpPr>
        <p:spPr>
          <a:xfrm>
            <a:off x="5244700" y="1252114"/>
            <a:ext cx="5646924" cy="3055199"/>
          </a:xfrm>
          <a:prstGeom prst="rect">
            <a:avLst/>
          </a:prstGeom>
        </p:spPr>
        <p:txBody>
          <a:bodyPr vert="horz" lIns="91425" tIns="91425" rIns="91425" bIns="91425" rtlCol="0" anchor="t" anchorCtr="0">
            <a:noAutofit/>
          </a:bodyPr>
          <a:lstStyle/>
          <a:p>
            <a:pPr marL="457200" indent="-368300">
              <a:spcBef>
                <a:spcPts val="0"/>
              </a:spcBef>
              <a:spcAft>
                <a:spcPts val="400"/>
              </a:spcAft>
              <a:buSzPct val="100000"/>
              <a:buFont typeface="Calibri"/>
            </a:pPr>
            <a:r>
              <a:rPr lang="en-US" sz="2200" dirty="0">
                <a:solidFill>
                  <a:srgbClr val="0070C0"/>
                </a:solidFill>
                <a:latin typeface="Calibri"/>
                <a:ea typeface="Calibri"/>
                <a:cs typeface="Calibri"/>
                <a:sym typeface="Calibri"/>
              </a:rPr>
              <a:t>Dragline</a:t>
            </a:r>
            <a:endParaRPr lang="en-US" sz="2200" dirty="0">
              <a:solidFill>
                <a:srgbClr val="0070C0"/>
              </a:solidFill>
              <a:latin typeface="Calibri"/>
              <a:ea typeface="Calibri"/>
              <a:cs typeface="Calibri"/>
              <a:sym typeface="Calibri"/>
            </a:endParaRPr>
          </a:p>
          <a:p>
            <a:pPr marL="914400" lvl="1" indent="-368300">
              <a:spcBef>
                <a:spcPts val="0"/>
              </a:spcBef>
              <a:spcAft>
                <a:spcPts val="400"/>
              </a:spcAft>
              <a:buSzPct val="100000"/>
              <a:buFont typeface="Calibri"/>
            </a:pPr>
            <a:r>
              <a:rPr lang="en-US" sz="2200" dirty="0">
                <a:latin typeface="Calibri"/>
                <a:ea typeface="Calibri"/>
                <a:cs typeface="Calibri"/>
                <a:sym typeface="Calibri"/>
              </a:rPr>
              <a:t>M</a:t>
            </a:r>
            <a:r>
              <a:rPr lang="en-US" sz="2200" dirty="0">
                <a:latin typeface="Calibri"/>
                <a:ea typeface="Calibri"/>
                <a:cs typeface="Calibri"/>
                <a:sym typeface="Calibri"/>
              </a:rPr>
              <a:t>assless</a:t>
            </a:r>
            <a:endParaRPr lang="en-US" sz="2200" dirty="0">
              <a:latin typeface="Calibri"/>
              <a:ea typeface="Calibri"/>
              <a:cs typeface="Calibri"/>
              <a:sym typeface="Calibri"/>
            </a:endParaRPr>
          </a:p>
          <a:p>
            <a:pPr marL="914400" lvl="1" indent="-368300">
              <a:spcBef>
                <a:spcPts val="0"/>
              </a:spcBef>
              <a:spcAft>
                <a:spcPts val="400"/>
              </a:spcAft>
              <a:buSzPct val="100000"/>
              <a:buFont typeface="Calibri"/>
            </a:pPr>
            <a:r>
              <a:rPr lang="en-US" sz="2200" dirty="0">
                <a:latin typeface="Calibri"/>
                <a:ea typeface="Calibri"/>
                <a:cs typeface="Calibri"/>
                <a:sym typeface="Calibri"/>
              </a:rPr>
              <a:t>Resists stretching and bending</a:t>
            </a:r>
            <a:endParaRPr lang="en-US" sz="2200" dirty="0">
              <a:latin typeface="Calibri"/>
              <a:ea typeface="Calibri"/>
              <a:cs typeface="Calibri"/>
              <a:sym typeface="Calibri"/>
            </a:endParaRPr>
          </a:p>
          <a:p>
            <a:pPr marL="457200" indent="-368300">
              <a:spcBef>
                <a:spcPts val="0"/>
              </a:spcBef>
              <a:spcAft>
                <a:spcPts val="400"/>
              </a:spcAft>
              <a:buSzPct val="100000"/>
              <a:buFont typeface="Calibri"/>
            </a:pPr>
            <a:r>
              <a:rPr lang="en-US" sz="2200" dirty="0">
                <a:solidFill>
                  <a:srgbClr val="0070C0"/>
                </a:solidFill>
                <a:latin typeface="Calibri"/>
                <a:ea typeface="Calibri"/>
                <a:cs typeface="Calibri"/>
                <a:sym typeface="Calibri"/>
              </a:rPr>
              <a:t>Body</a:t>
            </a:r>
            <a:endParaRPr lang="en-US" sz="2200" dirty="0">
              <a:solidFill>
                <a:srgbClr val="0070C0"/>
              </a:solidFill>
              <a:latin typeface="Calibri"/>
              <a:ea typeface="Calibri"/>
              <a:cs typeface="Calibri"/>
              <a:sym typeface="Calibri"/>
            </a:endParaRPr>
          </a:p>
          <a:p>
            <a:pPr marL="914400" lvl="1" indent="-368300">
              <a:spcBef>
                <a:spcPts val="0"/>
              </a:spcBef>
              <a:spcAft>
                <a:spcPts val="400"/>
              </a:spcAft>
              <a:buSzPct val="100000"/>
              <a:buFont typeface="Calibri"/>
            </a:pPr>
            <a:r>
              <a:rPr lang="en-US" sz="2200" dirty="0">
                <a:solidFill>
                  <a:schemeClr val="dk1"/>
                </a:solidFill>
                <a:latin typeface="Calibri"/>
                <a:ea typeface="Calibri"/>
                <a:cs typeface="Calibri"/>
                <a:sym typeface="Calibri"/>
              </a:rPr>
              <a:t>Zero </a:t>
            </a:r>
            <a:r>
              <a:rPr lang="en-US" sz="2200" dirty="0">
                <a:solidFill>
                  <a:schemeClr val="dk1"/>
                </a:solidFill>
                <a:latin typeface="Calibri"/>
                <a:ea typeface="Calibri"/>
                <a:cs typeface="Calibri"/>
                <a:sym typeface="Calibri"/>
              </a:rPr>
              <a:t>b</a:t>
            </a:r>
            <a:r>
              <a:rPr lang="en-US" sz="2200" dirty="0">
                <a:solidFill>
                  <a:schemeClr val="dk1"/>
                </a:solidFill>
                <a:latin typeface="Calibri"/>
                <a:ea typeface="Calibri"/>
                <a:cs typeface="Calibri"/>
                <a:sym typeface="Calibri"/>
              </a:rPr>
              <a:t>ody diameter (body drag neglected)</a:t>
            </a:r>
            <a:endParaRPr lang="en-US" sz="2200" dirty="0">
              <a:solidFill>
                <a:schemeClr val="dk1"/>
              </a:solidFill>
              <a:latin typeface="Calibri"/>
              <a:ea typeface="Calibri"/>
              <a:cs typeface="Calibri"/>
              <a:sym typeface="Calibri"/>
            </a:endParaRPr>
          </a:p>
          <a:p>
            <a:pPr marL="914400" lvl="1" indent="-368300">
              <a:spcBef>
                <a:spcPts val="0"/>
              </a:spcBef>
              <a:spcAft>
                <a:spcPts val="400"/>
              </a:spcAft>
              <a:buSzPct val="100000"/>
              <a:buFont typeface="Calibri"/>
            </a:pPr>
            <a:r>
              <a:rPr lang="en-US" sz="2200" dirty="0">
                <a:solidFill>
                  <a:schemeClr val="dk1"/>
                </a:solidFill>
                <a:latin typeface="Calibri"/>
                <a:ea typeface="Calibri"/>
                <a:cs typeface="Calibri"/>
                <a:sym typeface="Calibri"/>
              </a:rPr>
              <a:t>Prescribed mass</a:t>
            </a:r>
            <a:endParaRPr lang="en-US" sz="2200" dirty="0">
              <a:solidFill>
                <a:schemeClr val="dk1"/>
              </a:solidFill>
              <a:latin typeface="Calibri"/>
              <a:ea typeface="Calibri"/>
              <a:cs typeface="Calibri"/>
              <a:sym typeface="Calibri"/>
            </a:endParaRPr>
          </a:p>
          <a:p>
            <a:pPr marL="514350" indent="-368300">
              <a:spcBef>
                <a:spcPts val="0"/>
              </a:spcBef>
              <a:spcAft>
                <a:spcPts val="400"/>
              </a:spcAft>
              <a:buSzPct val="100000"/>
              <a:buFont typeface="Calibri"/>
            </a:pPr>
            <a:r>
              <a:rPr lang="en-US" sz="2200" dirty="0">
                <a:solidFill>
                  <a:srgbClr val="0070C0"/>
                </a:solidFill>
                <a:latin typeface="Calibri"/>
                <a:ea typeface="Calibri"/>
                <a:cs typeface="Calibri"/>
                <a:sym typeface="Calibri"/>
              </a:rPr>
              <a:t>Flow </a:t>
            </a:r>
            <a:r>
              <a:rPr lang="en-US" sz="2200" dirty="0">
                <a:solidFill>
                  <a:srgbClr val="0070C0"/>
                </a:solidFill>
                <a:latin typeface="Calibri"/>
                <a:ea typeface="Calibri"/>
                <a:cs typeface="Calibri"/>
                <a:sym typeface="Calibri"/>
              </a:rPr>
              <a:t>profile</a:t>
            </a:r>
          </a:p>
          <a:p>
            <a:pPr marL="914400" lvl="1" indent="-368300">
              <a:spcBef>
                <a:spcPts val="0"/>
              </a:spcBef>
              <a:spcAft>
                <a:spcPts val="400"/>
              </a:spcAft>
              <a:buSzPct val="100000"/>
              <a:buFont typeface="Calibri"/>
            </a:pPr>
            <a:r>
              <a:rPr lang="en-US" sz="2200" dirty="0">
                <a:latin typeface="Calibri"/>
                <a:ea typeface="Calibri"/>
                <a:cs typeface="Calibri"/>
                <a:sym typeface="Calibri"/>
              </a:rPr>
              <a:t>Quiescent fluid</a:t>
            </a:r>
          </a:p>
          <a:p>
            <a:pPr marL="914400" lvl="1" indent="-368300">
              <a:spcBef>
                <a:spcPts val="0"/>
              </a:spcBef>
              <a:spcAft>
                <a:spcPts val="400"/>
              </a:spcAft>
              <a:buSzPct val="100000"/>
              <a:buFont typeface="Calibri"/>
              <a:buChar char="–"/>
            </a:pPr>
            <a:r>
              <a:rPr lang="en-US" sz="2200" dirty="0">
                <a:latin typeface="Calibri"/>
                <a:ea typeface="Calibri"/>
                <a:cs typeface="Calibri"/>
                <a:sym typeface="Calibri"/>
              </a:rPr>
              <a:t>Uniform flow at </a:t>
            </a:r>
            <a:r>
              <a:rPr lang="en-US" sz="2200" dirty="0">
                <a:latin typeface="Calibri"/>
                <a:ea typeface="Calibri"/>
                <a:cs typeface="Calibri"/>
                <a:sym typeface="Calibri"/>
              </a:rPr>
              <a:t>angle </a:t>
            </a:r>
            <a:r>
              <a:rPr lang="en-US" sz="2200" dirty="0">
                <a:solidFill>
                  <a:schemeClr val="dk1"/>
                </a:solidFill>
                <a:latin typeface="Calibri"/>
                <a:ea typeface="Calibri"/>
                <a:cs typeface="Calibri"/>
                <a:sym typeface="Calibri"/>
              </a:rPr>
              <a:t>𝛳  to the horizontal</a:t>
            </a:r>
          </a:p>
          <a:p>
            <a:pPr marL="914400" lvl="1" indent="-368300">
              <a:spcBef>
                <a:spcPts val="0"/>
              </a:spcBef>
              <a:spcAft>
                <a:spcPts val="400"/>
              </a:spcAft>
              <a:buSzPct val="100000"/>
              <a:buFont typeface="Calibri"/>
            </a:pPr>
            <a:r>
              <a:rPr lang="en-US" sz="2200" dirty="0">
                <a:latin typeface="Calibri"/>
                <a:ea typeface="Calibri"/>
                <a:cs typeface="Calibri"/>
                <a:sym typeface="Calibri"/>
              </a:rPr>
              <a:t>Lid driven flow</a:t>
            </a:r>
          </a:p>
        </p:txBody>
      </p:sp>
      <p:cxnSp>
        <p:nvCxnSpPr>
          <p:cNvPr id="610" name="Shape 610"/>
          <p:cNvCxnSpPr/>
          <p:nvPr/>
        </p:nvCxnSpPr>
        <p:spPr>
          <a:xfrm rot="10800000" flipH="1">
            <a:off x="2894201" y="4617176"/>
            <a:ext cx="860399" cy="1404599"/>
          </a:xfrm>
          <a:prstGeom prst="straightConnector1">
            <a:avLst/>
          </a:prstGeom>
          <a:noFill/>
          <a:ln w="76200" cap="flat" cmpd="sng">
            <a:solidFill>
              <a:srgbClr val="8E7CC3"/>
            </a:solidFill>
            <a:prstDash val="solid"/>
            <a:round/>
            <a:headEnd type="none" w="lg" len="lg"/>
            <a:tailEnd type="triangle" w="lg" len="lg"/>
          </a:ln>
        </p:spPr>
      </p:cxnSp>
      <p:cxnSp>
        <p:nvCxnSpPr>
          <p:cNvPr id="611" name="Shape 611"/>
          <p:cNvCxnSpPr/>
          <p:nvPr/>
        </p:nvCxnSpPr>
        <p:spPr>
          <a:xfrm rot="10800000" flipH="1">
            <a:off x="3580001" y="4617176"/>
            <a:ext cx="860399" cy="1404599"/>
          </a:xfrm>
          <a:prstGeom prst="straightConnector1">
            <a:avLst/>
          </a:prstGeom>
          <a:noFill/>
          <a:ln w="76200" cap="flat" cmpd="sng">
            <a:solidFill>
              <a:srgbClr val="8E7CC3"/>
            </a:solidFill>
            <a:prstDash val="solid"/>
            <a:round/>
            <a:headEnd type="none" w="lg" len="lg"/>
            <a:tailEnd type="triangle" w="lg" len="lg"/>
          </a:ln>
        </p:spPr>
      </p:cxnSp>
      <p:sp>
        <p:nvSpPr>
          <p:cNvPr id="612" name="Shape 612"/>
          <p:cNvSpPr txBox="1">
            <a:spLocks noGrp="1"/>
          </p:cNvSpPr>
          <p:nvPr>
            <p:ph type="title"/>
          </p:nvPr>
        </p:nvSpPr>
        <p:spPr>
          <a:xfrm>
            <a:off x="5404327" y="201890"/>
            <a:ext cx="4967664" cy="650999"/>
          </a:xfrm>
          <a:prstGeom prst="rect">
            <a:avLst/>
          </a:prstGeom>
        </p:spPr>
        <p:txBody>
          <a:bodyPr vert="horz" lIns="91425" tIns="91425" rIns="91425" bIns="91425" rtlCol="0" anchor="ctr" anchorCtr="0">
            <a:noAutofit/>
          </a:bodyPr>
          <a:lstStyle/>
          <a:p>
            <a:pPr>
              <a:spcBef>
                <a:spcPts val="0"/>
              </a:spcBef>
            </a:pPr>
            <a:r>
              <a:rPr lang="en-US" sz="3600" b="1" dirty="0" smtClean="0">
                <a:solidFill>
                  <a:srgbClr val="002060"/>
                </a:solidFill>
              </a:rPr>
              <a:t>Spider ballooning example</a:t>
            </a:r>
            <a:endParaRPr lang="en-US" sz="3600" b="1" dirty="0">
              <a:solidFill>
                <a:srgbClr val="002060"/>
              </a:solidFill>
            </a:endParaRPr>
          </a:p>
        </p:txBody>
      </p:sp>
      <p:sp>
        <p:nvSpPr>
          <p:cNvPr id="613" name="Shape 613"/>
          <p:cNvSpPr/>
          <p:nvPr/>
        </p:nvSpPr>
        <p:spPr>
          <a:xfrm>
            <a:off x="4003300" y="5395160"/>
            <a:ext cx="1241400" cy="1239599"/>
          </a:xfrm>
          <a:prstGeom prst="ellipse">
            <a:avLst/>
          </a:prstGeom>
          <a:gradFill>
            <a:gsLst>
              <a:gs pos="0">
                <a:srgbClr val="3E7FCE"/>
              </a:gs>
              <a:gs pos="100000">
                <a:srgbClr val="BFDCFF"/>
              </a:gs>
            </a:gsLst>
            <a:lin ang="16200038" scaled="0"/>
          </a:gradFill>
          <a:ln w="9525" cap="flat" cmpd="sng">
            <a:solidFill>
              <a:srgbClr val="4A7DBB"/>
            </a:solidFill>
            <a:prstDash val="solid"/>
            <a:round/>
            <a:headEnd type="none" w="med" len="med"/>
            <a:tailEnd type="none" w="med" len="med"/>
          </a:ln>
        </p:spPr>
        <p:txBody>
          <a:bodyPr lIns="91425" tIns="45700" rIns="91425" bIns="45700" anchor="t" anchorCtr="0">
            <a:noAutofit/>
          </a:bodyPr>
          <a:lstStyle/>
          <a:p>
            <a:endParaRPr sz="1600">
              <a:solidFill>
                <a:srgbClr val="FFFFFF"/>
              </a:solidFill>
              <a:latin typeface="Calibri"/>
              <a:ea typeface="Calibri"/>
              <a:cs typeface="Calibri"/>
              <a:sym typeface="Calibri"/>
            </a:endParaRPr>
          </a:p>
          <a:p>
            <a:pPr>
              <a:buSzPct val="25000"/>
            </a:pPr>
            <a:r>
              <a:rPr lang="en-US" sz="1600">
                <a:solidFill>
                  <a:srgbClr val="FFFFFF"/>
                </a:solidFill>
                <a:latin typeface="Calibri"/>
                <a:ea typeface="Calibri"/>
                <a:cs typeface="Calibri"/>
                <a:sym typeface="Calibri"/>
              </a:rPr>
              <a:t>m: mass</a:t>
            </a:r>
          </a:p>
        </p:txBody>
      </p:sp>
      <p:sp>
        <p:nvSpPr>
          <p:cNvPr id="614" name="Shape 614"/>
          <p:cNvSpPr/>
          <p:nvPr/>
        </p:nvSpPr>
        <p:spPr>
          <a:xfrm>
            <a:off x="4489648" y="527390"/>
            <a:ext cx="254100" cy="4943099"/>
          </a:xfrm>
          <a:prstGeom prst="can">
            <a:avLst>
              <a:gd name="adj" fmla="val 25000"/>
            </a:avLst>
          </a:prstGeom>
          <a:solidFill>
            <a:srgbClr val="A5A5A5"/>
          </a:solidFill>
          <a:ln w="9525" cap="flat" cmpd="sng">
            <a:solidFill>
              <a:srgbClr val="4A7DBB"/>
            </a:solidFill>
            <a:prstDash val="solid"/>
            <a:round/>
            <a:headEnd type="none" w="med" len="med"/>
            <a:tailEnd type="none" w="med" len="med"/>
          </a:ln>
        </p:spPr>
        <p:txBody>
          <a:bodyPr lIns="91425" tIns="45700" rIns="91425" bIns="45700" anchor="ctr" anchorCtr="0">
            <a:noAutofit/>
          </a:bodyPr>
          <a:lstStyle/>
          <a:p>
            <a:pPr algn="ctr"/>
            <a:endParaRPr>
              <a:solidFill>
                <a:srgbClr val="FFFFFF"/>
              </a:solidFill>
              <a:latin typeface="Calibri"/>
              <a:ea typeface="Calibri"/>
              <a:cs typeface="Calibri"/>
              <a:sym typeface="Calibri"/>
            </a:endParaRPr>
          </a:p>
        </p:txBody>
      </p:sp>
      <p:sp>
        <p:nvSpPr>
          <p:cNvPr id="615" name="Shape 615"/>
          <p:cNvSpPr txBox="1"/>
          <p:nvPr/>
        </p:nvSpPr>
        <p:spPr>
          <a:xfrm>
            <a:off x="2827508" y="6123390"/>
            <a:ext cx="1682099" cy="646199"/>
          </a:xfrm>
          <a:prstGeom prst="rect">
            <a:avLst/>
          </a:prstGeom>
          <a:noFill/>
          <a:ln>
            <a:noFill/>
          </a:ln>
        </p:spPr>
        <p:txBody>
          <a:bodyPr lIns="91425" tIns="45700" rIns="91425" bIns="45700" anchor="t" anchorCtr="0">
            <a:noAutofit/>
          </a:bodyPr>
          <a:lstStyle/>
          <a:p>
            <a:pPr>
              <a:buSzPct val="25000"/>
            </a:pPr>
            <a:r>
              <a:rPr lang="en-US" dirty="0">
                <a:solidFill>
                  <a:srgbClr val="000000"/>
                </a:solidFill>
                <a:latin typeface="Calibri"/>
                <a:ea typeface="Calibri"/>
                <a:cs typeface="Calibri"/>
                <a:sym typeface="Calibri"/>
              </a:rPr>
              <a:t>D: </a:t>
            </a:r>
            <a:r>
              <a:rPr lang="en-US" dirty="0">
                <a:solidFill>
                  <a:srgbClr val="000000"/>
                </a:solidFill>
                <a:latin typeface="Calibri"/>
                <a:ea typeface="Calibri"/>
                <a:cs typeface="Calibri"/>
                <a:sym typeface="Calibri"/>
              </a:rPr>
              <a:t>body </a:t>
            </a:r>
            <a:r>
              <a:rPr lang="en-US" dirty="0">
                <a:solidFill>
                  <a:srgbClr val="000000"/>
                </a:solidFill>
                <a:latin typeface="Calibri"/>
                <a:ea typeface="Calibri"/>
                <a:cs typeface="Calibri"/>
                <a:sym typeface="Calibri"/>
              </a:rPr>
              <a:t>diameter</a:t>
            </a:r>
          </a:p>
        </p:txBody>
      </p:sp>
      <p:sp>
        <p:nvSpPr>
          <p:cNvPr id="617" name="Shape 617"/>
          <p:cNvSpPr txBox="1"/>
          <p:nvPr/>
        </p:nvSpPr>
        <p:spPr>
          <a:xfrm rot="557">
            <a:off x="1865622" y="2466882"/>
            <a:ext cx="2388453" cy="750899"/>
          </a:xfrm>
          <a:prstGeom prst="rect">
            <a:avLst/>
          </a:prstGeom>
          <a:noFill/>
          <a:ln>
            <a:noFill/>
          </a:ln>
        </p:spPr>
        <p:txBody>
          <a:bodyPr lIns="91425" tIns="45700" rIns="91425" bIns="45700" anchor="t" anchorCtr="0">
            <a:noAutofit/>
          </a:bodyPr>
          <a:lstStyle/>
          <a:p>
            <a:pPr>
              <a:buSzPct val="25000"/>
            </a:pPr>
            <a:r>
              <a:rPr lang="en-US" dirty="0">
                <a:solidFill>
                  <a:srgbClr val="000000"/>
                </a:solidFill>
                <a:latin typeface="Calibri"/>
                <a:ea typeface="Calibri"/>
                <a:cs typeface="Calibri"/>
                <a:sym typeface="Calibri"/>
              </a:rPr>
              <a:t>L</a:t>
            </a:r>
            <a:r>
              <a:rPr lang="en-US" dirty="0">
                <a:solidFill>
                  <a:srgbClr val="000000"/>
                </a:solidFill>
                <a:latin typeface="Calibri"/>
                <a:ea typeface="Calibri"/>
                <a:cs typeface="Calibri"/>
                <a:sym typeface="Calibri"/>
              </a:rPr>
              <a:t>:</a:t>
            </a:r>
            <a:r>
              <a:rPr lang="en-US" dirty="0">
                <a:latin typeface="Calibri"/>
                <a:ea typeface="Calibri"/>
                <a:cs typeface="Calibri"/>
                <a:sym typeface="Calibri"/>
              </a:rPr>
              <a:t> </a:t>
            </a:r>
            <a:r>
              <a:rPr lang="en-US" dirty="0">
                <a:solidFill>
                  <a:srgbClr val="000000"/>
                </a:solidFill>
                <a:latin typeface="Calibri"/>
                <a:ea typeface="Calibri"/>
                <a:cs typeface="Calibri"/>
                <a:sym typeface="Calibri"/>
              </a:rPr>
              <a:t>thread length</a:t>
            </a:r>
            <a:endParaRPr lang="en-US" dirty="0">
              <a:solidFill>
                <a:srgbClr val="000000"/>
              </a:solidFill>
              <a:latin typeface="Calibri"/>
              <a:ea typeface="Calibri"/>
              <a:cs typeface="Calibri"/>
              <a:sym typeface="Calibri"/>
            </a:endParaRPr>
          </a:p>
        </p:txBody>
      </p:sp>
      <p:sp>
        <p:nvSpPr>
          <p:cNvPr id="619" name="Shape 619"/>
          <p:cNvSpPr txBox="1"/>
          <p:nvPr/>
        </p:nvSpPr>
        <p:spPr>
          <a:xfrm>
            <a:off x="2862256" y="605915"/>
            <a:ext cx="2957141" cy="646199"/>
          </a:xfrm>
          <a:prstGeom prst="rect">
            <a:avLst/>
          </a:prstGeom>
          <a:noFill/>
          <a:ln>
            <a:noFill/>
          </a:ln>
        </p:spPr>
        <p:txBody>
          <a:bodyPr lIns="91425" tIns="45700" rIns="91425" bIns="45700" anchor="t" anchorCtr="0">
            <a:noAutofit/>
          </a:bodyPr>
          <a:lstStyle/>
          <a:p>
            <a:pPr>
              <a:buSzPct val="25000"/>
            </a:pPr>
            <a:r>
              <a:rPr lang="en-US" dirty="0">
                <a:solidFill>
                  <a:srgbClr val="000000"/>
                </a:solidFill>
                <a:latin typeface="Calibri"/>
                <a:ea typeface="Calibri"/>
                <a:cs typeface="Calibri"/>
                <a:sym typeface="Calibri"/>
              </a:rPr>
              <a:t>d: silk </a:t>
            </a:r>
            <a:r>
              <a:rPr lang="en-US" dirty="0">
                <a:solidFill>
                  <a:srgbClr val="000000"/>
                </a:solidFill>
                <a:latin typeface="Calibri"/>
                <a:ea typeface="Calibri"/>
                <a:cs typeface="Calibri"/>
                <a:sym typeface="Calibri"/>
              </a:rPr>
              <a:t>diameter</a:t>
            </a:r>
            <a:endParaRPr lang="en-US" dirty="0">
              <a:solidFill>
                <a:srgbClr val="000000"/>
              </a:solidFill>
              <a:latin typeface="Calibri"/>
              <a:ea typeface="Calibri"/>
              <a:cs typeface="Calibri"/>
              <a:sym typeface="Calibri"/>
            </a:endParaRPr>
          </a:p>
        </p:txBody>
      </p:sp>
      <p:sp>
        <p:nvSpPr>
          <p:cNvPr id="620" name="Shape 620"/>
          <p:cNvSpPr txBox="1"/>
          <p:nvPr/>
        </p:nvSpPr>
        <p:spPr>
          <a:xfrm>
            <a:off x="1897901" y="4022575"/>
            <a:ext cx="1682099" cy="594600"/>
          </a:xfrm>
          <a:prstGeom prst="rect">
            <a:avLst/>
          </a:prstGeom>
          <a:noFill/>
          <a:ln>
            <a:noFill/>
          </a:ln>
        </p:spPr>
        <p:txBody>
          <a:bodyPr lIns="91425" tIns="91425" rIns="91425" bIns="91425" anchor="t" anchorCtr="0">
            <a:noAutofit/>
          </a:bodyPr>
          <a:lstStyle/>
          <a:p>
            <a:r>
              <a:rPr lang="en-US" dirty="0">
                <a:latin typeface="Calibri"/>
                <a:ea typeface="Calibri"/>
                <a:cs typeface="Calibri"/>
                <a:sym typeface="Calibri"/>
              </a:rPr>
              <a:t>V = </a:t>
            </a:r>
            <a:r>
              <a:rPr lang="en-US" dirty="0">
                <a:latin typeface="Calibri"/>
                <a:ea typeface="Calibri"/>
                <a:cs typeface="Calibri"/>
                <a:sym typeface="Calibri"/>
              </a:rPr>
              <a:t>background flow velocity</a:t>
            </a:r>
            <a:endParaRPr lang="en-US" dirty="0">
              <a:latin typeface="Calibri"/>
              <a:ea typeface="Calibri"/>
              <a:cs typeface="Calibri"/>
              <a:sym typeface="Calibri"/>
            </a:endParaRPr>
          </a:p>
        </p:txBody>
      </p:sp>
      <p:cxnSp>
        <p:nvCxnSpPr>
          <p:cNvPr id="621" name="Shape 621"/>
          <p:cNvCxnSpPr/>
          <p:nvPr/>
        </p:nvCxnSpPr>
        <p:spPr>
          <a:xfrm>
            <a:off x="1865626" y="6010251"/>
            <a:ext cx="2137799" cy="4799"/>
          </a:xfrm>
          <a:prstGeom prst="straightConnector1">
            <a:avLst/>
          </a:prstGeom>
          <a:noFill/>
          <a:ln w="19050" cap="flat" cmpd="sng">
            <a:solidFill>
              <a:schemeClr val="dk2"/>
            </a:solidFill>
            <a:prstDash val="dash"/>
            <a:round/>
            <a:headEnd type="none" w="lg" len="lg"/>
            <a:tailEnd type="none" w="lg" len="lg"/>
          </a:ln>
        </p:spPr>
      </p:cxnSp>
      <p:sp>
        <p:nvSpPr>
          <p:cNvPr id="622" name="Shape 622"/>
          <p:cNvSpPr/>
          <p:nvPr/>
        </p:nvSpPr>
        <p:spPr>
          <a:xfrm>
            <a:off x="2005376" y="5725825"/>
            <a:ext cx="493499" cy="594600"/>
          </a:xfrm>
          <a:prstGeom prst="arc">
            <a:avLst>
              <a:gd name="adj1" fmla="val 16200000"/>
              <a:gd name="adj2" fmla="val 0"/>
            </a:avLst>
          </a:prstGeom>
          <a:noFill/>
          <a:ln w="19050" cap="flat" cmpd="sng">
            <a:solidFill>
              <a:schemeClr val="dk2"/>
            </a:solidFill>
            <a:prstDash val="solid"/>
            <a:round/>
            <a:headEnd type="none" w="med" len="med"/>
            <a:tailEnd type="none" w="med" len="med"/>
          </a:ln>
        </p:spPr>
        <p:txBody>
          <a:bodyPr lIns="91425" tIns="91425" rIns="91425" bIns="91425" anchor="ctr" anchorCtr="0">
            <a:noAutofit/>
          </a:bodyPr>
          <a:lstStyle/>
          <a:p>
            <a:endParaRPr/>
          </a:p>
        </p:txBody>
      </p:sp>
      <p:sp>
        <p:nvSpPr>
          <p:cNvPr id="623" name="Shape 623"/>
          <p:cNvSpPr txBox="1"/>
          <p:nvPr/>
        </p:nvSpPr>
        <p:spPr>
          <a:xfrm>
            <a:off x="1595801" y="5097859"/>
            <a:ext cx="1525499" cy="594600"/>
          </a:xfrm>
          <a:prstGeom prst="rect">
            <a:avLst/>
          </a:prstGeom>
          <a:noFill/>
          <a:ln>
            <a:noFill/>
          </a:ln>
        </p:spPr>
        <p:txBody>
          <a:bodyPr lIns="91425" tIns="91425" rIns="91425" bIns="91425" anchor="ctr" anchorCtr="0">
            <a:noAutofit/>
          </a:bodyPr>
          <a:lstStyle/>
          <a:p>
            <a:r>
              <a:rPr lang="en-US" dirty="0">
                <a:solidFill>
                  <a:schemeClr val="dk1"/>
                </a:solidFill>
                <a:latin typeface="Calibri"/>
                <a:ea typeface="Calibri"/>
                <a:cs typeface="Calibri"/>
                <a:sym typeface="Calibri"/>
              </a:rPr>
              <a:t>𝛳: </a:t>
            </a:r>
            <a:r>
              <a:rPr lang="en-US" dirty="0">
                <a:solidFill>
                  <a:schemeClr val="dk1"/>
                </a:solidFill>
                <a:latin typeface="Calibri"/>
                <a:ea typeface="Calibri"/>
                <a:cs typeface="Calibri"/>
                <a:sym typeface="Calibri"/>
              </a:rPr>
              <a:t>flow </a:t>
            </a:r>
            <a:r>
              <a:rPr lang="en-US" dirty="0">
                <a:solidFill>
                  <a:schemeClr val="dk1"/>
                </a:solidFill>
                <a:latin typeface="Calibri"/>
                <a:ea typeface="Calibri"/>
                <a:cs typeface="Calibri"/>
                <a:sym typeface="Calibri"/>
              </a:rPr>
              <a:t>angle</a:t>
            </a:r>
          </a:p>
        </p:txBody>
      </p:sp>
    </p:spTree>
    <p:extLst>
      <p:ext uri="{BB962C8B-B14F-4D97-AF65-F5344CB8AC3E}">
        <p14:creationId xmlns:p14="http://schemas.microsoft.com/office/powerpoint/2010/main" val="44892726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err="1">
                <a:solidFill>
                  <a:srgbClr val="1F497D"/>
                </a:solidFill>
              </a:rPr>
              <a:t>Vorticity</a:t>
            </a:r>
            <a:r>
              <a:rPr lang="en-US" sz="3200" b="1" dirty="0">
                <a:solidFill>
                  <a:srgbClr val="1F497D"/>
                </a:solidFill>
              </a:rPr>
              <a:t> plots for variations in Re</a:t>
            </a:r>
            <a:endParaRPr lang="en-US" sz="3200" b="1" dirty="0">
              <a:solidFill>
                <a:srgbClr val="1F497D"/>
              </a:solidFill>
            </a:endParaRPr>
          </a:p>
        </p:txBody>
      </p:sp>
      <p:pic>
        <p:nvPicPr>
          <p:cNvPr id="4" name="Picture 3" descr="Re-sweep.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65300" y="1839909"/>
            <a:ext cx="8659368" cy="4596384"/>
          </a:xfrm>
          <a:prstGeom prst="rect">
            <a:avLst/>
          </a:prstGeom>
        </p:spPr>
      </p:pic>
    </p:spTree>
    <p:extLst>
      <p:ext uri="{BB962C8B-B14F-4D97-AF65-F5344CB8AC3E}">
        <p14:creationId xmlns:p14="http://schemas.microsoft.com/office/powerpoint/2010/main" val="35657410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generate_mesh2d.m</a:t>
            </a:r>
            <a:endParaRPr lang="en-US" dirty="0"/>
          </a:p>
        </p:txBody>
      </p:sp>
      <p:sp>
        <p:nvSpPr>
          <p:cNvPr id="3" name="Content Placeholder 2"/>
          <p:cNvSpPr>
            <a:spLocks noGrp="1"/>
          </p:cNvSpPr>
          <p:nvPr>
            <p:ph idx="1"/>
          </p:nvPr>
        </p:nvSpPr>
        <p:spPr/>
        <p:txBody>
          <a:bodyPr/>
          <a:lstStyle/>
          <a:p>
            <a:r>
              <a:rPr lang="en-US" dirty="0" smtClean="0"/>
              <a:t>This </a:t>
            </a:r>
            <a:r>
              <a:rPr lang="en-US" dirty="0" err="1" smtClean="0"/>
              <a:t>matlab</a:t>
            </a:r>
            <a:r>
              <a:rPr lang="en-US" dirty="0" smtClean="0"/>
              <a:t> file creates </a:t>
            </a:r>
          </a:p>
          <a:p>
            <a:pPr lvl="1"/>
            <a:r>
              <a:rPr lang="en-US" dirty="0" smtClean="0"/>
              <a:t>the string made of vertices (.vertex file)</a:t>
            </a:r>
          </a:p>
          <a:p>
            <a:pPr lvl="1"/>
            <a:r>
              <a:rPr lang="en-US" dirty="0" smtClean="0"/>
              <a:t>The springs that connect pairs of vertices (.spring file)</a:t>
            </a:r>
          </a:p>
          <a:p>
            <a:pPr lvl="1"/>
            <a:r>
              <a:rPr lang="en-US" dirty="0" smtClean="0"/>
              <a:t>The beams that connect triads of vertices (.beam file)</a:t>
            </a:r>
          </a:p>
          <a:p>
            <a:pPr lvl="1"/>
            <a:r>
              <a:rPr lang="en-US" dirty="0" smtClean="0"/>
              <a:t>The mass at the end of the string</a:t>
            </a:r>
          </a:p>
          <a:p>
            <a:r>
              <a:rPr lang="en-US" dirty="0" smtClean="0"/>
              <a:t>Note that this is a 2d simulation. The mass is actual a mass per unit length.</a:t>
            </a:r>
            <a:endParaRPr lang="en-US" dirty="0"/>
          </a:p>
        </p:txBody>
      </p:sp>
    </p:spTree>
    <p:extLst>
      <p:ext uri="{BB962C8B-B14F-4D97-AF65-F5344CB8AC3E}">
        <p14:creationId xmlns:p14="http://schemas.microsoft.com/office/powerpoint/2010/main" val="4013984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Input2d</a:t>
            </a:r>
            <a:endParaRPr lang="en-US" dirty="0"/>
          </a:p>
        </p:txBody>
      </p:sp>
      <p:sp>
        <p:nvSpPr>
          <p:cNvPr id="3" name="Content Placeholder 2"/>
          <p:cNvSpPr>
            <a:spLocks noGrp="1"/>
          </p:cNvSpPr>
          <p:nvPr>
            <p:ph idx="1"/>
          </p:nvPr>
        </p:nvSpPr>
        <p:spPr/>
        <p:txBody>
          <a:bodyPr>
            <a:normAutofit/>
          </a:bodyPr>
          <a:lstStyle/>
          <a:p>
            <a:pPr marL="0" indent="0">
              <a:spcBef>
                <a:spcPts val="0"/>
              </a:spcBef>
              <a:buNone/>
            </a:pPr>
            <a:r>
              <a:rPr lang="en-US" dirty="0" smtClean="0"/>
              <a:t>// physical parameters</a:t>
            </a:r>
          </a:p>
          <a:p>
            <a:pPr marL="0" indent="0">
              <a:spcBef>
                <a:spcPts val="0"/>
              </a:spcBef>
              <a:buNone/>
            </a:pPr>
            <a:r>
              <a:rPr lang="en-US" dirty="0" smtClean="0"/>
              <a:t>W     = 0.3  			// Domain width, meters</a:t>
            </a:r>
          </a:p>
          <a:p>
            <a:pPr marL="0" indent="0">
              <a:spcBef>
                <a:spcPts val="0"/>
              </a:spcBef>
              <a:buNone/>
            </a:pPr>
            <a:r>
              <a:rPr lang="en-US" dirty="0" smtClean="0"/>
              <a:t>H     = 0.6  			// Domain height, meters</a:t>
            </a:r>
          </a:p>
          <a:p>
            <a:pPr marL="0" indent="0">
              <a:spcBef>
                <a:spcPts val="0"/>
              </a:spcBef>
              <a:buNone/>
            </a:pPr>
            <a:r>
              <a:rPr lang="en-US" dirty="0" smtClean="0"/>
              <a:t>MU    = 0.00001846      	// air viscosity</a:t>
            </a:r>
          </a:p>
          <a:p>
            <a:pPr marL="0" indent="0">
              <a:spcBef>
                <a:spcPts val="0"/>
              </a:spcBef>
              <a:buNone/>
            </a:pPr>
            <a:r>
              <a:rPr lang="en-US" dirty="0" smtClean="0"/>
              <a:t>RHO   = 1.177  		// air density, kg/m^3</a:t>
            </a:r>
          </a:p>
          <a:p>
            <a:pPr marL="0" indent="0">
              <a:spcBef>
                <a:spcPts val="0"/>
              </a:spcBef>
              <a:buNone/>
            </a:pPr>
            <a:endParaRPr lang="en-US" dirty="0" smtClean="0"/>
          </a:p>
          <a:p>
            <a:pPr marL="0" indent="0">
              <a:spcBef>
                <a:spcPts val="0"/>
              </a:spcBef>
              <a:buNone/>
            </a:pPr>
            <a:r>
              <a:rPr lang="en-US" dirty="0" smtClean="0"/>
              <a:t>// grid spacing parameters</a:t>
            </a:r>
          </a:p>
          <a:p>
            <a:pPr marL="0" indent="0">
              <a:spcBef>
                <a:spcPts val="0"/>
              </a:spcBef>
              <a:buNone/>
            </a:pPr>
            <a:r>
              <a:rPr lang="en-US" dirty="0" smtClean="0"/>
              <a:t>MAX_LEVELS = 3               // maximum no. levels in locally refined grid</a:t>
            </a:r>
          </a:p>
          <a:p>
            <a:pPr marL="0" indent="0">
              <a:spcBef>
                <a:spcPts val="0"/>
              </a:spcBef>
              <a:buNone/>
            </a:pPr>
            <a:r>
              <a:rPr lang="en-US" dirty="0" smtClean="0"/>
              <a:t>REF_RATIO  = 4                 // refinement ratio between levels</a:t>
            </a:r>
          </a:p>
          <a:p>
            <a:pPr marL="0" indent="0">
              <a:spcBef>
                <a:spcPts val="0"/>
              </a:spcBef>
              <a:buNone/>
            </a:pPr>
            <a:r>
              <a:rPr lang="en-US" dirty="0" smtClean="0"/>
              <a:t>N = 16 </a:t>
            </a:r>
            <a:endParaRPr lang="en-US" dirty="0"/>
          </a:p>
        </p:txBody>
      </p:sp>
    </p:spTree>
    <p:extLst>
      <p:ext uri="{BB962C8B-B14F-4D97-AF65-F5344CB8AC3E}">
        <p14:creationId xmlns:p14="http://schemas.microsoft.com/office/powerpoint/2010/main" val="3735121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Input2d continued</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err="1" smtClean="0"/>
              <a:t>IBStandardInitializer</a:t>
            </a:r>
            <a:r>
              <a:rPr lang="en-US" dirty="0" smtClean="0"/>
              <a:t> {                </a:t>
            </a:r>
          </a:p>
          <a:p>
            <a:pPr marL="0" indent="0">
              <a:buNone/>
            </a:pPr>
            <a:r>
              <a:rPr lang="en-US" dirty="0" smtClean="0"/>
              <a:t>	</a:t>
            </a:r>
            <a:r>
              <a:rPr lang="en-US" dirty="0" err="1" smtClean="0"/>
              <a:t>max_levels</a:t>
            </a:r>
            <a:r>
              <a:rPr lang="en-US" dirty="0" smtClean="0"/>
              <a:t> = MAX_LEVELS                  </a:t>
            </a:r>
          </a:p>
          <a:p>
            <a:pPr marL="0" indent="0">
              <a:buNone/>
            </a:pPr>
            <a:r>
              <a:rPr lang="en-US" dirty="0" smtClean="0"/>
              <a:t>	</a:t>
            </a:r>
            <a:r>
              <a:rPr lang="en-US" dirty="0" err="1" smtClean="0"/>
              <a:t>structure_names</a:t>
            </a:r>
            <a:r>
              <a:rPr lang="en-US" dirty="0" smtClean="0"/>
              <a:t> = "spider2d_256"                </a:t>
            </a:r>
          </a:p>
          <a:p>
            <a:pPr marL="0" indent="0">
              <a:buNone/>
            </a:pPr>
            <a:r>
              <a:rPr lang="en-US" dirty="0" smtClean="0"/>
              <a:t>	spider2d_256 {                </a:t>
            </a:r>
          </a:p>
          <a:p>
            <a:pPr marL="0" indent="0">
              <a:buNone/>
            </a:pPr>
            <a:r>
              <a:rPr lang="en-US" dirty="0" smtClean="0"/>
              <a:t>	</a:t>
            </a:r>
            <a:r>
              <a:rPr lang="en-US" dirty="0" err="1" smtClean="0"/>
              <a:t>level_number</a:t>
            </a:r>
            <a:r>
              <a:rPr lang="en-US" dirty="0" smtClean="0"/>
              <a:t> = MAX_LEVELS - 1                </a:t>
            </a:r>
          </a:p>
          <a:p>
            <a:pPr marL="0" indent="0">
              <a:buNone/>
            </a:pPr>
            <a:r>
              <a:rPr lang="en-US" dirty="0" smtClean="0"/>
              <a:t>} } </a:t>
            </a:r>
          </a:p>
          <a:p>
            <a:pPr marL="0" indent="0">
              <a:buNone/>
            </a:pPr>
            <a:endParaRPr lang="en-US" dirty="0"/>
          </a:p>
          <a:p>
            <a:pPr marL="0" indent="0">
              <a:buNone/>
            </a:pPr>
            <a:r>
              <a:rPr lang="en-US" dirty="0" err="1" smtClean="0"/>
              <a:t>PenaltyIBMethod</a:t>
            </a:r>
            <a:r>
              <a:rPr lang="en-US" dirty="0" smtClean="0"/>
              <a:t> {</a:t>
            </a:r>
          </a:p>
          <a:p>
            <a:pPr marL="0" indent="0">
              <a:buNone/>
            </a:pPr>
            <a:r>
              <a:rPr lang="en-US" dirty="0" smtClean="0"/>
              <a:t>	</a:t>
            </a:r>
            <a:r>
              <a:rPr lang="en-US" dirty="0" err="1" smtClean="0"/>
              <a:t>delta_fcn</a:t>
            </a:r>
            <a:r>
              <a:rPr lang="en-US" dirty="0" smtClean="0"/>
              <a:t>      = DELTA_FUNCTION </a:t>
            </a:r>
          </a:p>
          <a:p>
            <a:pPr marL="0" indent="0">
              <a:buNone/>
            </a:pPr>
            <a:r>
              <a:rPr lang="en-US" dirty="0" smtClean="0"/>
              <a:t>	</a:t>
            </a:r>
            <a:r>
              <a:rPr lang="en-US" dirty="0" err="1" smtClean="0"/>
              <a:t>enable_logging</a:t>
            </a:r>
            <a:r>
              <a:rPr lang="en-US" dirty="0" smtClean="0"/>
              <a:t> = ENABLE_LOGGING   </a:t>
            </a:r>
          </a:p>
          <a:p>
            <a:pPr marL="0" indent="0">
              <a:buNone/>
            </a:pPr>
            <a:r>
              <a:rPr lang="en-US" dirty="0" smtClean="0"/>
              <a:t>	</a:t>
            </a:r>
            <a:r>
              <a:rPr lang="en-US" dirty="0" err="1" smtClean="0"/>
              <a:t>gravitational_acceleration</a:t>
            </a:r>
            <a:r>
              <a:rPr lang="en-US" dirty="0" smtClean="0"/>
              <a:t> = 0.0,-9.8 </a:t>
            </a:r>
          </a:p>
          <a:p>
            <a:pPr marL="0" indent="0">
              <a:buNone/>
            </a:pPr>
            <a:r>
              <a:rPr lang="en-US" dirty="0" smtClean="0"/>
              <a:t>}</a:t>
            </a:r>
            <a:endParaRPr lang="en-US" dirty="0"/>
          </a:p>
        </p:txBody>
      </p:sp>
    </p:spTree>
    <p:extLst>
      <p:ext uri="{BB962C8B-B14F-4D97-AF65-F5344CB8AC3E}">
        <p14:creationId xmlns:p14="http://schemas.microsoft.com/office/powerpoint/2010/main" val="29932225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866</Words>
  <Application>Microsoft Office PowerPoint</Application>
  <PresentationFormat>Widescreen</PresentationFormat>
  <Paragraphs>108</Paragraphs>
  <Slides>11</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Courier New</vt:lpstr>
      <vt:lpstr>Times New Roman</vt:lpstr>
      <vt:lpstr>Office Theme</vt:lpstr>
      <vt:lpstr>IBAMR Lecture 8 - Adding mass to the boundaries</vt:lpstr>
      <vt:lpstr>PowerPoint Presentation</vt:lpstr>
      <vt:lpstr>PowerPoint Presentation</vt:lpstr>
      <vt:lpstr>Point mass attached to a string</vt:lpstr>
      <vt:lpstr>Spider ballooning example</vt:lpstr>
      <vt:lpstr>Vorticity plots for variations in Re</vt:lpstr>
      <vt:lpstr>generate_mesh2d.m</vt:lpstr>
      <vt:lpstr>Input2d</vt:lpstr>
      <vt:lpstr>Input2d continued</vt:lpstr>
      <vt:lpstr>Main.C</vt:lpstr>
      <vt:lpstr>Main.C continued</vt:lpstr>
    </vt:vector>
  </TitlesOfParts>
  <Company>UNC Chapel Hill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Miller, Laura Ann</dc:creator>
  <cp:lastModifiedBy>Miller, Laura Ann</cp:lastModifiedBy>
  <cp:revision>4</cp:revision>
  <dcterms:created xsi:type="dcterms:W3CDTF">2020-11-11T00:16:41Z</dcterms:created>
  <dcterms:modified xsi:type="dcterms:W3CDTF">2020-11-11T01:16:20Z</dcterms:modified>
</cp:coreProperties>
</file>