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92d3bdd6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92d3bdd6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92d3bdd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92d3bdd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92d3bdd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92d3bdd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f92d3bdd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f92d3bdd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f92d3bdd6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f92d3bdd6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92d3bdd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f92d3bdd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92d3bdd6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f92d3bdd6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92d3b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92d3bd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9367cef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9367cef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f9367ce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f9367ce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9367cefd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9367cefd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9367cef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f9367cef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9367ce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g1f9367ce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f9367ce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f9367ce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f9367cef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1f9367cef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800" b="0" i="0" u="none" strike="noStrike" cap="none"/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 i="0" u="none" strike="noStrike" cap="none"/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  <a:r>
              <a:rPr lang="en" dirty="0" smtClean="0"/>
              <a:t>-IBFE </a:t>
            </a:r>
            <a:r>
              <a:rPr lang="en" dirty="0"/>
              <a:t>with Advection and Diffusion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IBAMR boundary numbering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33"/>
          <p:cNvSpPr txBox="1">
            <a:spLocks noGrp="1"/>
          </p:cNvSpPr>
          <p:nvPr>
            <p:ph type="body" idx="1"/>
          </p:nvPr>
        </p:nvSpPr>
        <p:spPr>
          <a:xfrm>
            <a:off x="371856" y="3420816"/>
            <a:ext cx="8229600" cy="17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in the input2D/3D files.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2D: x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=0, x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=1, y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=2, y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=3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3D: add z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bottom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=4, z</a:t>
            </a:r>
            <a:r>
              <a:rPr lang="en" sz="1800" b="0" i="0" u="none" strike="noStrike" cap="none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=5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200" y="1063378"/>
            <a:ext cx="3636169" cy="23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an example for advection diffusion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</a:t>
            </a:r>
            <a:endParaRPr/>
          </a:p>
        </p:txBody>
      </p:sp>
      <p:sp>
        <p:nvSpPr>
          <p:cNvPr id="156" name="Google Shape;156;p34"/>
          <p:cNvSpPr txBox="1">
            <a:spLocks noGrp="1"/>
          </p:cNvSpPr>
          <p:nvPr>
            <p:ph type="body" idx="1"/>
          </p:nvPr>
        </p:nvSpPr>
        <p:spPr>
          <a:xfrm>
            <a:off x="311700" y="145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Include headers for advection diffusion solver near top.</a:t>
            </a:r>
            <a:endParaRPr sz="2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// Headers for application-specific algorithm/data structure objects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#include &lt;ibamr/AdvDiffPredictorCorrectorHierarchyIntegrator.h&gt;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#include &lt;ibamr/AdvDiffSemiImplicitHierarchyIntegrator.h&gt;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main.C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311700" y="1865975"/>
            <a:ext cx="8520600" cy="28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 const bool periodic_domain = grid_geometry-&gt;getPeriodicShift().min() &gt; 0;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// Setup the advected and diffused quantity.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Pointer&lt;CellVariable&lt;NDIM,double&gt; &gt; T_var = new CellVariable&lt;NDIM,double&gt;("T");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adv_diff_integrator-&gt;registerTransportedQuantity(T_var);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adv_diff_integrator-&gt;setDiffusionCoefficient(T_var, input_db-&gt;getDouble("KAPPA"));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adv_diff_integrator-&gt;setInitialConditions(T_var, new muParserCartGridFunction("T_init", app_initializer-&gt;getComponentDatabase("TemperatureInitialConditions"), grid_geometry));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RobinBcCoefStrategy&lt;NDIM&gt;* T_bc_coef = NULL;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	if (!periodic_domain)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	{</a:t>
            </a:r>
            <a:endParaRPr sz="1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T_bc_coef = new muParserRobinBcCoefs("T_bc_coef", app_initializer-&gt;getComponentDatabase("TemperatureBcCoefs"), grid_geometry);</a:t>
            </a:r>
            <a:endParaRPr sz="100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adv_diff_integrator-&gt;setPhysicalBcCoef(T_var, T_bc_coef);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	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	adv_diff_integrator-&gt;setAdvectionVelocity(T_var, navier_stokes_integrator-&gt;getAdvectionVelocityVariable());</a:t>
            </a:r>
            <a:endParaRPr sz="1000"/>
          </a:p>
        </p:txBody>
      </p:sp>
      <p:sp>
        <p:nvSpPr>
          <p:cNvPr id="163" name="Google Shape;163;p35"/>
          <p:cNvSpPr txBox="1"/>
          <p:nvPr/>
        </p:nvSpPr>
        <p:spPr>
          <a:xfrm>
            <a:off x="544500" y="1117175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Configure the IBFE solver in main.C, add these lines (note they go after the pointers for load balancers and gridding algorithms).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 txBox="1">
            <a:spLocks noGrp="1"/>
          </p:cNvSpPr>
          <p:nvPr>
            <p:ph type="title"/>
          </p:nvPr>
        </p:nvSpPr>
        <p:spPr>
          <a:xfrm>
            <a:off x="311700" y="7144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main.C</a:t>
            </a:r>
            <a:endParaRPr/>
          </a:p>
        </p:txBody>
      </p:sp>
      <p:sp>
        <p:nvSpPr>
          <p:cNvPr id="169" name="Google Shape;169;p36"/>
          <p:cNvSpPr txBox="1">
            <a:spLocks noGrp="1"/>
          </p:cNvSpPr>
          <p:nvPr>
            <p:ph type="body" idx="1"/>
          </p:nvPr>
        </p:nvSpPr>
        <p:spPr>
          <a:xfrm>
            <a:off x="311700" y="1073900"/>
            <a:ext cx="85206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Pointer&lt;Database&gt; main_db = app_initializer-&gt;getComponentDatabase("Main");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Pointer&lt;AdvDiffHierarchyIntegrator&gt; adv_diff_integrator;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const string adv_diff_solver_type = main_db-&gt;getStringWithDefault("adv_diff_solver_type", "PREDICTOR_CORRECTOR");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if (adv_diff_solver_type == "PREDICTOR_CORRECTOR")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	Pointer&lt;AdvectorExplicitPredictorPatchOps&gt; predictor = new AdvectorExplicitPredictorPatchOps("AdvectorExplicitPredictorPatchOps", app_initializer-&gt;getComponentDatabase("AdvectorExplicitPredictorPatchOps"));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	adv_diff_integrator = new AdvDiffPredictorCorrectorHierarchyIntegrator("AdvDiffPredictorCorrectorHierarchyIntegrator", app_initializer-&gt;getComponentDatabase("AdvDiffPredictorCorrectorHierarchyIntegrator"), predictor);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else if (adv_diff_solver_type == "SEMI_IMPLICIT")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	adv_diff_integrator = new AdvDiffSemiImplicitHierarchyIntegrator("AdvDiffSemiImplicitHierarchyIntegrator", app_initializer-&gt;getComponentDatabase("AdvDiffSemiImplicitHierarchyIntegrator"));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else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	TBOX_ERROR("Unsupported solver type: " &lt;&lt; adv_diff_solver_type &lt;&lt; "\n" &lt;&lt;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               	"Valid options are: PREDICTOR_CORRECTOR, SEMI_IMPLICIT");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 	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 	navier_stokes_integrator-&gt;registerAdvDiffHierarchyIntegrator(adv_diff_integrator);</a:t>
            </a:r>
            <a:endParaRPr sz="1000" dirty="0"/>
          </a:p>
        </p:txBody>
      </p:sp>
      <p:sp>
        <p:nvSpPr>
          <p:cNvPr id="170" name="Google Shape;170;p36"/>
          <p:cNvSpPr txBox="1"/>
          <p:nvPr/>
        </p:nvSpPr>
        <p:spPr>
          <a:xfrm>
            <a:off x="311700" y="572348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After you create the major algorithm and data objects that comprise the application (e.g. setting the solver_type, IBFE method, etc. add the following for the adv diff solver: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Input2d</a:t>
            </a:r>
            <a:endParaRPr/>
          </a:p>
        </p:txBody>
      </p:sp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311700" y="2882150"/>
            <a:ext cx="8520600" cy="168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ADV_DIFF_SOLVER_TYPE    	= "SEMI_IMPLICIT"   // the advection-diffusion solver to use (PREDICTOR_CORRECTOR or SEMI_IMPLICIT)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ADV_DIFF_NUM_CYCLES     	= 2             	// number of cycles of fixed-point iteration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ADV_DIFF_CONVECTIVE_TS_TYPE = "MIDPOINT_RULE"   // convective time stepping type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ADV_DIFF_CONVECTIVE_OP_TYPE = "PPM"         	// convective differencing discretization type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ADV_DIFF_CONVECTIVE_FORM	= "ADVECTIVE"   	// how to compute the convective terms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DT_MAX                  	= 0.1           	// maximum timestep size</a:t>
            </a:r>
            <a:endParaRPr sz="1200"/>
          </a:p>
        </p:txBody>
      </p:sp>
      <p:sp>
        <p:nvSpPr>
          <p:cNvPr id="177" name="Google Shape;177;p37"/>
          <p:cNvSpPr txBox="1"/>
          <p:nvPr/>
        </p:nvSpPr>
        <p:spPr>
          <a:xfrm>
            <a:off x="217800" y="2318850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 these to the bottom of the list of solver parameters.</a:t>
            </a:r>
            <a:endParaRPr sz="1600"/>
          </a:p>
        </p:txBody>
      </p:sp>
      <p:sp>
        <p:nvSpPr>
          <p:cNvPr id="178" name="Google Shape;178;p37"/>
          <p:cNvSpPr txBox="1">
            <a:spLocks noGrp="1"/>
          </p:cNvSpPr>
          <p:nvPr>
            <p:ph type="body" idx="1"/>
          </p:nvPr>
        </p:nvSpPr>
        <p:spPr>
          <a:xfrm>
            <a:off x="387900" y="1654550"/>
            <a:ext cx="85206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KAPPA = 1.0e-6                        	// temperature diffusion coefficient</a:t>
            </a:r>
            <a:endParaRPr sz="1200"/>
          </a:p>
        </p:txBody>
      </p:sp>
      <p:sp>
        <p:nvSpPr>
          <p:cNvPr id="179" name="Google Shape;179;p37"/>
          <p:cNvSpPr txBox="1"/>
          <p:nvPr/>
        </p:nvSpPr>
        <p:spPr>
          <a:xfrm>
            <a:off x="304800" y="1277438"/>
            <a:ext cx="7345200" cy="8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Add a diffusion coefficient to the physical parameters.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input2d</a:t>
            </a:r>
            <a:endParaRPr/>
          </a:p>
        </p:txBody>
      </p:sp>
      <p:sp>
        <p:nvSpPr>
          <p:cNvPr id="185" name="Google Shape;185;p38"/>
          <p:cNvSpPr txBox="1">
            <a:spLocks noGrp="1"/>
          </p:cNvSpPr>
          <p:nvPr>
            <p:ph type="body" idx="1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Add temperature initial and boundary conditions after the list of velocity initial and boundary conditions.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6" name="Google Shape;186;p38"/>
          <p:cNvSpPr txBox="1"/>
          <p:nvPr/>
        </p:nvSpPr>
        <p:spPr>
          <a:xfrm>
            <a:off x="301500" y="1741675"/>
            <a:ext cx="83742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TemperatureInitialConditions {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//function = "0.5*(tanh(80.0*(-X_1-0.15))+1)"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//function = "(0.5*(tanh(80.0*(-X_1-0.15))+1))*(0.5*(tanh(80.0*(X_0+0.115))+1))*(0.5*(tanh(80.0*(-X_0+0.115))+1))"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function = "0.5+X_0" //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//function = "0.5"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}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TemperatureBcCoefs {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acoef_function_0 = "1.0"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acoef_function_1 = "1.0"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acoef_function_2 = "1.0"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acoef_function_3 = "1.0"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bcoef_function_0 = "0.0"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bcoef_function_1 = "0.0"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bcoef_function_2 = "0.0"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bcoef_function_3 = "0.0"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gcoef_function_0 = "0.5+X_0" //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gcoef_function_1 = "0.5+X_0" //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gcoef_function_2 = "0.5+X_0" //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   gcoef_function_3 = "0.5+X_0" //</a:t>
            </a:r>
            <a:endParaRPr sz="1000">
              <a:solidFill>
                <a:srgbClr val="43434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}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input2d</a:t>
            </a:r>
            <a:endParaRPr/>
          </a:p>
        </p:txBody>
      </p:sp>
      <p:sp>
        <p:nvSpPr>
          <p:cNvPr id="192" name="Google Shape;192;p39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AdvDiffPredictorCorrectorHierarchyIntegrator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start_time             	= START_TIME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end_time               	= END_TIME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grow_dt                	= GROW_DT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convective_difference_form = ADV_DIFF_CONVECTIVE_FORM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cfl                    	= CFL_MAX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dt_max                 	= DT_MAX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tag_buffer             	= TAG_BUFFER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enable_logging         	= ENABLE_LOGGING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AdvDiffPredictorCorrectorHyperbolicPatchOps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compute_init_velocity  = TRUE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compute_half_velocity  = TRUE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compute_final_velocity = FALSE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extrap_type = "LINEAR"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}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 HyperbolicLevelIntegrator {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cfl                  	= CFL_MAX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cfl_init             	= CFL_MAX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lag_dt_computation   	= TRUE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dirty="0"/>
              <a:t>  	use_ghosts_to_compute_dt = FALSE</a:t>
            </a:r>
            <a:endParaRPr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   }}</a:t>
            </a:r>
            <a:endParaRPr sz="1000" dirty="0"/>
          </a:p>
        </p:txBody>
      </p:sp>
      <p:sp>
        <p:nvSpPr>
          <p:cNvPr id="193" name="Google Shape;193;p39"/>
          <p:cNvSpPr txBox="1"/>
          <p:nvPr/>
        </p:nvSpPr>
        <p:spPr>
          <a:xfrm>
            <a:off x="340150" y="477700"/>
            <a:ext cx="8374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Add settings for advection diffusion solver.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input2d</a:t>
            </a:r>
            <a:endParaRPr/>
          </a:p>
        </p:txBody>
      </p:sp>
      <p:sp>
        <p:nvSpPr>
          <p:cNvPr id="199" name="Google Shape;199;p40"/>
          <p:cNvSpPr txBox="1">
            <a:spLocks noGrp="1"/>
          </p:cNvSpPr>
          <p:nvPr>
            <p:ph type="body" idx="1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AdvDiffSemiImplicitHierarchyIntegrator {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start_time                	= START_TIME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end_time                  	= END_TIME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grow_dt                   	= GROW_DT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num_cycles                	= ADV_DIFF_NUM_CYCLES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convective_time_stepping_type = ADV_DIFF_CONVECTIVE_TS_TYPE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convective_op_type        	= ADV_DIFF_CONVECTIVE_OP_TYPE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convective_difference_form	= ADV_DIFF_CONVECTIVE_FORM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cfl                       	= CFL_MAX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dt_max                    	= DT_MAX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tag_buffer                	= TAG_BUFFER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   enable_logging            	= ENABLE_LOGGING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}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0" name="Google Shape;200;p40"/>
          <p:cNvSpPr txBox="1"/>
          <p:nvPr/>
        </p:nvSpPr>
        <p:spPr>
          <a:xfrm>
            <a:off x="403050" y="758575"/>
            <a:ext cx="8374200" cy="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Add settings for advection diffusion solver continued.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2D Example of plate moving through concentration gradient</a:t>
            </a:r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311700" y="1586575"/>
            <a:ext cx="8520600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" dirty="0"/>
              <a:t>Please see </a:t>
            </a:r>
            <a:r>
              <a:rPr lang="en" dirty="0" smtClean="0"/>
              <a:t>9-</a:t>
            </a:r>
            <a:r>
              <a:rPr lang="en-US" dirty="0" smtClean="0"/>
              <a:t>IBFE_TetherForceHalfPlate2D_advdiff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This </a:t>
            </a:r>
            <a:r>
              <a:rPr lang="en" dirty="0"/>
              <a:t>example includes a flexible plate that moves up then down that is tethered to target points on the one half of its length.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 temperature (or concentration) gradient is considered that begins as a linear function of x with periodic boundary conditions.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>
            <a:spLocks noGrp="1"/>
          </p:cNvSpPr>
          <p:nvPr>
            <p:ph type="title"/>
          </p:nvPr>
        </p:nvSpPr>
        <p:spPr>
          <a:xfrm>
            <a:off x="229450" y="93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Snapshots from simulation</a:t>
            </a:r>
            <a:endParaRPr/>
          </a:p>
        </p:txBody>
      </p:sp>
      <p:pic>
        <p:nvPicPr>
          <p:cNvPr id="108" name="Google Shape;108;p27" descr="Screen Shot 2017-07-06 at 9.37.5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400" y="741100"/>
            <a:ext cx="2495132" cy="210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7" descr="Screen Shot 2017-07-06 at 9.38.26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375" y="741100"/>
            <a:ext cx="2495128" cy="2175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7" descr="Screen Shot 2017-07-06 at 9.38.39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750" y="3001671"/>
            <a:ext cx="2495126" cy="2141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7" descr="Screen Shot 2017-07-06 at 9.38.50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1464" y="3068675"/>
            <a:ext cx="2417035" cy="2074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Updating IBFE examples for advection diffusion</a:t>
            </a:r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requires editing the main.C and input2d files.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also requires some thought into the appropriate initial and boundary conditions.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boundary conditions are set up the same way as the velocity boundary conditions (e.g. periodic or Robin boundary conditions).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this example, the boundary conditions are periodic (overrides Robin) and the initial concentration is a linear function of x.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Temperature (or concentration) initial conditions</a:t>
            </a: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2385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The temperature is a linear function of x which has an initial range of -0.5 to 1.5</a:t>
            </a:r>
            <a:r>
              <a:rPr lang="en" dirty="0" smtClean="0">
                <a:solidFill>
                  <a:srgbClr val="434343"/>
                </a:solidFill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434343"/>
                </a:solidFill>
              </a:rPr>
              <a:t>Recall that X_0 is the x-position.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TemperatureInitialConditions {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   function = "0.5+X_0" //</a:t>
            </a: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rgbClr val="434343"/>
                </a:solidFill>
              </a:rPr>
              <a:t>}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112" y="1152475"/>
            <a:ext cx="4457552" cy="39772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214500" y="16448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Temperature (or concentration) boundary conditions</a:t>
            </a:r>
            <a:endParaRPr dirty="0"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274300" y="73718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In the given example, the periodic boundary conditions override Robin. </a:t>
            </a:r>
            <a:endParaRPr lang="en" dirty="0" smtClean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4343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>
                <a:solidFill>
                  <a:srgbClr val="434343"/>
                </a:solidFill>
              </a:rPr>
              <a:t>CartesianGeometry</a:t>
            </a:r>
            <a:r>
              <a:rPr lang="en-US" dirty="0">
                <a:solidFill>
                  <a:srgbClr val="434343"/>
                </a:solidFill>
              </a:rPr>
              <a:t> {   </a:t>
            </a:r>
            <a:endParaRPr lang="en-US" dirty="0" smtClean="0">
              <a:solidFill>
                <a:srgbClr val="4343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434343"/>
                </a:solidFill>
              </a:rPr>
              <a:t>domain_boxes</a:t>
            </a:r>
            <a:r>
              <a:rPr lang="en-US" dirty="0" smtClean="0">
                <a:solidFill>
                  <a:srgbClr val="434343"/>
                </a:solidFill>
              </a:rPr>
              <a:t> </a:t>
            </a:r>
            <a:r>
              <a:rPr lang="en-US" dirty="0">
                <a:solidFill>
                  <a:srgbClr val="434343"/>
                </a:solidFill>
              </a:rPr>
              <a:t>= [ (0,0),(N - 1,N - 1) ]   </a:t>
            </a:r>
            <a:endParaRPr lang="en-US" dirty="0" smtClean="0">
              <a:solidFill>
                <a:srgbClr val="4343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434343"/>
                </a:solidFill>
              </a:rPr>
              <a:t>x_lo</a:t>
            </a:r>
            <a:r>
              <a:rPr lang="en-US" dirty="0" smtClean="0">
                <a:solidFill>
                  <a:srgbClr val="434343"/>
                </a:solidFill>
              </a:rPr>
              <a:t> </a:t>
            </a:r>
            <a:r>
              <a:rPr lang="en-US" dirty="0">
                <a:solidFill>
                  <a:srgbClr val="434343"/>
                </a:solidFill>
              </a:rPr>
              <a:t>= -.5*L,-.5*L   </a:t>
            </a:r>
            <a:endParaRPr lang="en-US" dirty="0" smtClean="0">
              <a:solidFill>
                <a:srgbClr val="4343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434343"/>
                </a:solidFill>
              </a:rPr>
              <a:t>x_up</a:t>
            </a:r>
            <a:r>
              <a:rPr lang="en-US" dirty="0" smtClean="0">
                <a:solidFill>
                  <a:srgbClr val="434343"/>
                </a:solidFill>
              </a:rPr>
              <a:t> </a:t>
            </a:r>
            <a:r>
              <a:rPr lang="en-US" dirty="0">
                <a:solidFill>
                  <a:srgbClr val="434343"/>
                </a:solidFill>
              </a:rPr>
              <a:t>= .5*L,.5*L   </a:t>
            </a:r>
            <a:endParaRPr lang="en-US" dirty="0" smtClean="0">
              <a:solidFill>
                <a:srgbClr val="434343"/>
              </a:solidFill>
            </a:endParaRPr>
          </a:p>
          <a:p>
            <a:pPr marL="0" lvl="0" indent="0">
              <a:lnSpc>
                <a:spcPct val="100000"/>
              </a:lnSpc>
              <a:buNone/>
            </a:pPr>
            <a:r>
              <a:rPr lang="en-US" dirty="0" err="1" smtClean="0">
                <a:solidFill>
                  <a:srgbClr val="434343"/>
                </a:solidFill>
              </a:rPr>
              <a:t>periodic_dimension</a:t>
            </a:r>
            <a:r>
              <a:rPr lang="en-US" dirty="0" smtClean="0">
                <a:solidFill>
                  <a:srgbClr val="434343"/>
                </a:solidFill>
              </a:rPr>
              <a:t> </a:t>
            </a:r>
            <a:r>
              <a:rPr lang="en-US" dirty="0">
                <a:solidFill>
                  <a:srgbClr val="434343"/>
                </a:solidFill>
              </a:rPr>
              <a:t>= 1,1}</a:t>
            </a:r>
            <a:endParaRPr lang="en" dirty="0" smtClean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boundary conditions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1700" y="1084474"/>
            <a:ext cx="842996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800" dirty="0">
                <a:solidFill>
                  <a:srgbClr val="434343"/>
                </a:solidFill>
              </a:rPr>
              <a:t>But if periodic is turned off, the boundary conditions are fixed as </a:t>
            </a:r>
          </a:p>
          <a:p>
            <a:pPr lvl="0"/>
            <a:r>
              <a:rPr lang="en-US" sz="1800" i="1" dirty="0"/>
              <a:t>T=0.5+x</a:t>
            </a:r>
            <a:r>
              <a:rPr lang="en-US" sz="1800" dirty="0"/>
              <a:t> on </a:t>
            </a: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∂</a:t>
            </a:r>
            <a:r>
              <a:rPr lang="el-GR" sz="1800" dirty="0">
                <a:latin typeface="Calibri"/>
                <a:ea typeface="Calibri"/>
                <a:cs typeface="Calibri"/>
                <a:sym typeface="Calibri"/>
              </a:rPr>
              <a:t>Ω</a:t>
            </a:r>
            <a:endParaRPr lang="el-GR" sz="1800" dirty="0">
              <a:ea typeface="Calibri"/>
            </a:endParaRPr>
          </a:p>
          <a:p>
            <a:pPr lvl="0"/>
            <a:endParaRPr lang="el-GR" dirty="0">
              <a:solidFill>
                <a:srgbClr val="434343"/>
              </a:solidFill>
            </a:endParaRPr>
          </a:p>
          <a:p>
            <a:pPr lvl="0"/>
            <a:r>
              <a:rPr lang="en-US" sz="1200" dirty="0" err="1">
                <a:solidFill>
                  <a:srgbClr val="434343"/>
                </a:solidFill>
              </a:rPr>
              <a:t>TemperatureBcCoefs</a:t>
            </a:r>
            <a:r>
              <a:rPr lang="en-US" sz="1200" dirty="0">
                <a:solidFill>
                  <a:srgbClr val="434343"/>
                </a:solidFill>
              </a:rPr>
              <a:t> {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acoef_function_0 = "1.0"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acoef_function_1 = "1.0"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acoef_function_2 = "1.0"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acoef_function_3 = "1.0"</a:t>
            </a:r>
          </a:p>
          <a:p>
            <a:pPr lvl="0"/>
            <a:endParaRPr lang="en-US" sz="1200" dirty="0">
              <a:solidFill>
                <a:srgbClr val="434343"/>
              </a:solidFill>
            </a:endParaRP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bcoef_function_0 = "0.0"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bcoef_function_1 = "0.0"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bcoef_function_2 = "0.0"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bcoef_function_3 = "0.0"</a:t>
            </a:r>
          </a:p>
          <a:p>
            <a:pPr lvl="0"/>
            <a:endParaRPr lang="en-US" sz="1200" dirty="0">
              <a:solidFill>
                <a:srgbClr val="434343"/>
              </a:solidFill>
            </a:endParaRP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gcoef_function_0 = "0.5+X_0" //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gcoef_function_1 = "0.5+X_0" //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gcoef_function_2 = "0.5+X_0" //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   gcoef_function_3 = "0.5+X_0" //</a:t>
            </a:r>
          </a:p>
          <a:p>
            <a:pPr lvl="0"/>
            <a:r>
              <a:rPr lang="en-US" sz="1200" dirty="0">
                <a:solidFill>
                  <a:srgbClr val="434343"/>
                </a:solidFill>
              </a:rPr>
              <a:t>}</a:t>
            </a:r>
            <a:endParaRPr lang="en-US" sz="12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78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1"/>
          <p:cNvSpPr txBox="1">
            <a:spLocks noGrp="1"/>
          </p:cNvSpPr>
          <p:nvPr>
            <p:ph type="title"/>
          </p:nvPr>
        </p:nvSpPr>
        <p:spPr>
          <a:xfrm>
            <a:off x="103632" y="205820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3600" dirty="0"/>
              <a:t>Review of </a:t>
            </a:r>
            <a:r>
              <a:rPr lang="en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1"/>
          <p:cNvSpPr txBox="1">
            <a:spLocks noGrp="1"/>
          </p:cNvSpPr>
          <p:nvPr>
            <p:ph type="body" idx="1"/>
          </p:nvPr>
        </p:nvSpPr>
        <p:spPr>
          <a:xfrm>
            <a:off x="457200" y="1063228"/>
            <a:ext cx="8229600" cy="3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Robin boundary conditions are a weighted combination of Dirichlet boundary conditions and Neumann boundary conditions.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Ω is the domain on which the given equation is to be solved and ∂Ω denotes its boundary, the Robin boundary condition is: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800"/>
              <a:buChar char="○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some non-zero constants</a:t>
            </a:r>
            <a:r>
              <a:rPr lang="en" sz="1800"/>
              <a:t> a and b 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given function</a:t>
            </a:r>
            <a:r>
              <a:rPr lang="en" sz="1800"/>
              <a:t> g defined on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∂Ω 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3775" y="2371024"/>
            <a:ext cx="2522400" cy="9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Robin bc’s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one dimension, if Ω = [0,1] , the Robin boundary condition becomes: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/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spcBef>
                <a:spcPts val="56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</a:t>
            </a:r>
            <a:r>
              <a:rPr lang="en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otice the change of sign in front of the term involving a derivative. This is because the normal at x=0 points in the negative direction, while at x=1 it points in the positive direction.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4988" y="2054128"/>
            <a:ext cx="2308689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4F81BD"/>
      </a:accent4>
      <a:accent5>
        <a:srgbClr val="C0504D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1275</Words>
  <Application>Microsoft Office PowerPoint</Application>
  <PresentationFormat>On-screen Show (16:9)</PresentationFormat>
  <Paragraphs>183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Simple Light</vt:lpstr>
      <vt:lpstr>Custom</vt:lpstr>
      <vt:lpstr>9-IBFE with Advection and Diffusion</vt:lpstr>
      <vt:lpstr>2D Example of plate moving through concentration gradient</vt:lpstr>
      <vt:lpstr>Snapshots from simulation</vt:lpstr>
      <vt:lpstr>Updating IBFE examples for advection diffusion</vt:lpstr>
      <vt:lpstr>Temperature (or concentration) initial conditions</vt:lpstr>
      <vt:lpstr>Temperature (or concentration) boundary conditions</vt:lpstr>
      <vt:lpstr>Temperature boundary conditions</vt:lpstr>
      <vt:lpstr>Review of Robin boundary conditions</vt:lpstr>
      <vt:lpstr>Example: Robin bc’s</vt:lpstr>
      <vt:lpstr>IBAMR boundary numbering</vt:lpstr>
      <vt:lpstr>Changing an example for advection diffusion main.C</vt:lpstr>
      <vt:lpstr>In main.C</vt:lpstr>
      <vt:lpstr>In main.C</vt:lpstr>
      <vt:lpstr>Input2d</vt:lpstr>
      <vt:lpstr>input2d</vt:lpstr>
      <vt:lpstr>input2d</vt:lpstr>
      <vt:lpstr>input2d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8-IBFE with Advection and Diffusion</dc:title>
  <dc:creator>Miller, Laura Ann</dc:creator>
  <cp:lastModifiedBy>Miller, Laura Ann</cp:lastModifiedBy>
  <cp:revision>3</cp:revision>
  <dcterms:modified xsi:type="dcterms:W3CDTF">2020-10-06T19:55:50Z</dcterms:modified>
</cp:coreProperties>
</file>