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5" r:id="rId3"/>
    <p:sldId id="257" r:id="rId4"/>
    <p:sldId id="268" r:id="rId5"/>
    <p:sldId id="269" r:id="rId6"/>
    <p:sldId id="259" r:id="rId7"/>
    <p:sldId id="286" r:id="rId8"/>
    <p:sldId id="287" r:id="rId9"/>
    <p:sldId id="265" r:id="rId10"/>
    <p:sldId id="266" r:id="rId11"/>
    <p:sldId id="270" r:id="rId12"/>
    <p:sldId id="271" r:id="rId13"/>
    <p:sldId id="272" r:id="rId14"/>
    <p:sldId id="279" r:id="rId15"/>
    <p:sldId id="280" r:id="rId16"/>
    <p:sldId id="273" r:id="rId17"/>
    <p:sldId id="282" r:id="rId18"/>
    <p:sldId id="283" r:id="rId19"/>
    <p:sldId id="281" r:id="rId20"/>
    <p:sldId id="274" r:id="rId21"/>
    <p:sldId id="278" r:id="rId22"/>
    <p:sldId id="275" r:id="rId23"/>
    <p:sldId id="276" r:id="rId24"/>
    <p:sldId id="284" r:id="rId25"/>
    <p:sldId id="277" r:id="rId26"/>
  </p:sldIdLst>
  <p:sldSz cx="9144000" cy="5143500" type="screen16x9"/>
  <p:notesSz cx="6858000" cy="9144000"/>
  <p:embeddedFontLst>
    <p:embeddedFont>
      <p:font typeface="Roboto Mon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0aef41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0aef41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0aef41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0aef41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0aef41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0aef41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0aef41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0aef41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0aef41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0aef41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0aef412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0aef412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0aef41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0aef41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0aef412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0aef412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filexfer.hpc.arizona.edu" TargetMode="External"/><Relationship Id="rId2" Type="http://schemas.openxmlformats.org/officeDocument/2006/relationships/hyperlink" Target="https://ondemand.hpc.arizona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tutorial" TargetMode="External"/><Relationship Id="rId2" Type="http://schemas.openxmlformats.org/officeDocument/2006/relationships/hyperlink" Target="https://github.com/nickabattista/IB2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ocdeTnpdIf_vHHj2BlHLU4pF6Q_I5p_/view?usp=sharing" TargetMode="External"/><Relationship Id="rId2" Type="http://schemas.openxmlformats.org/officeDocument/2006/relationships/hyperlink" Target="https://public.confluence.arizona.edu/display/UAHPC/Using+Matla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iryflies9/IBAMR-Tutorials/tree/master/AZ-Examples/IBFE-UA-Example-2DTriang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hpc.arizona.edu/display/UAHPC/HPC+Docum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.arizona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arizona.edu/service/ua-virtual-private-network-vp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uarizona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6533" y="1287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HPC @ UA, running ib2d and IBAMR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 - transferring files and folders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Once logged in, type puma or ocelot to use one of these servers.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ls</a:t>
            </a:r>
            <a:r>
              <a:rPr lang="en" sz="1600" dirty="0">
                <a:solidFill>
                  <a:schemeClr val="dk1"/>
                </a:solidFill>
              </a:rPr>
              <a:t> and you will see the files in your current directory. Type </a:t>
            </a:r>
            <a:r>
              <a:rPr lang="en" sz="1600" i="1" dirty="0">
                <a:solidFill>
                  <a:srgbClr val="0000FF"/>
                </a:solidFill>
              </a:rPr>
              <a:t>pwd</a:t>
            </a:r>
            <a:r>
              <a:rPr lang="en" sz="1600" dirty="0">
                <a:solidFill>
                  <a:schemeClr val="dk1"/>
                </a:solidFill>
              </a:rPr>
              <a:t> to see the current path. You may also cd to where you would like to upload or download files.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To upload a file from your computer to the cluster, type </a:t>
            </a:r>
            <a:r>
              <a:rPr lang="en" sz="1600" i="1" dirty="0">
                <a:solidFill>
                  <a:srgbClr val="0000FF"/>
                </a:solidFill>
              </a:rPr>
              <a:t>put file. </a:t>
            </a:r>
            <a:r>
              <a:rPr lang="en" sz="1600" dirty="0">
                <a:solidFill>
                  <a:schemeClr val="dk1"/>
                </a:solidFill>
              </a:rPr>
              <a:t>To put an entire folder on the cluster,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want to get files / folders from the cluster to your computer, cd to where the folder lives and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file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 - Moving files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Go to ood.hpc.arizona.edu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From the OpenOnDemand portal, select files and home directory</a:t>
            </a:r>
            <a:endParaRPr dirty="0"/>
          </a:p>
        </p:txBody>
      </p:sp>
      <p:pic>
        <p:nvPicPr>
          <p:cNvPr id="5" name="Google Shape;141;p27">
            <a:extLst>
              <a:ext uri="{FF2B5EF4-FFF2-40B4-BE49-F238E27FC236}">
                <a16:creationId xmlns:a16="http://schemas.microsoft.com/office/drawing/2014/main" id="{30611A9D-F875-4CCB-B0F3-CB01E10D74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4" y="2200589"/>
            <a:ext cx="7838940" cy="278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now upload/download through the web interface</a:t>
            </a: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 on Puma / Ocelot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To upload a static version of ib2d onto your account.</a:t>
            </a:r>
          </a:p>
          <a:p>
            <a:pPr lvl="1" fontAlgn="base"/>
            <a:r>
              <a:rPr lang="en-US" dirty="0"/>
              <a:t>I would start by making an unzipped version of Ib2d, and remove all data files from running simulations (viz_ib2d, hier_ib2d).</a:t>
            </a:r>
          </a:p>
          <a:p>
            <a:pPr lvl="1" fontAlgn="base"/>
            <a:r>
              <a:rPr lang="en-US" dirty="0"/>
              <a:t>Option 1: Upload the folder into your directory on the cluster.</a:t>
            </a:r>
          </a:p>
          <a:p>
            <a:pPr lvl="2" fontAlgn="base"/>
            <a:r>
              <a:rPr lang="en-US" dirty="0"/>
              <a:t>To log into the web interface, go to </a:t>
            </a:r>
            <a:r>
              <a:rPr lang="en-US" u="sng" dirty="0">
                <a:hlinkClick r:id="rId2"/>
              </a:rPr>
              <a:t>https://OnDemand.hpc.arizona.edu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From the </a:t>
            </a:r>
            <a:r>
              <a:rPr lang="en-US" dirty="0" err="1"/>
              <a:t>OpenOnDemand</a:t>
            </a:r>
            <a:r>
              <a:rPr lang="en-US" dirty="0"/>
              <a:t> portal, select files and home directory</a:t>
            </a:r>
          </a:p>
          <a:p>
            <a:pPr lvl="2" fontAlgn="base"/>
            <a:r>
              <a:rPr lang="en-US" dirty="0"/>
              <a:t>You may now upload/download through the web interface using drag and drop from your computer.</a:t>
            </a:r>
          </a:p>
          <a:p>
            <a:pPr lvl="1" fontAlgn="base"/>
            <a:r>
              <a:rPr lang="en-US" dirty="0"/>
              <a:t>Option 2: Use the terminal</a:t>
            </a:r>
          </a:p>
          <a:p>
            <a:pPr lvl="2" fontAlgn="base"/>
            <a:r>
              <a:rPr lang="en-US" dirty="0"/>
              <a:t>You may want to first cd to the directory where ib2d lives. For example, if ib2d is on your desktop, cd C:/Users/lam9/Desktop</a:t>
            </a:r>
          </a:p>
          <a:p>
            <a:pPr lvl="2" fontAlgn="base"/>
            <a:r>
              <a:rPr lang="en-US" dirty="0"/>
              <a:t>Now type </a:t>
            </a:r>
            <a:r>
              <a:rPr lang="en-US" dirty="0" err="1"/>
              <a:t>sftp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netid@filexfer.hpc.arizona.edu</a:t>
            </a:r>
            <a:r>
              <a:rPr lang="en-US" dirty="0"/>
              <a:t>. You will need to use 2-step authentication again.</a:t>
            </a:r>
          </a:p>
          <a:p>
            <a:pPr lvl="2" fontAlgn="base"/>
            <a:r>
              <a:rPr lang="en-US" dirty="0"/>
              <a:t>To put the entire ib2d folder in your home directory, type </a:t>
            </a:r>
            <a:r>
              <a:rPr lang="en-US" sz="1600" dirty="0"/>
              <a:t>put -r ib2d</a:t>
            </a:r>
          </a:p>
          <a:p>
            <a:pPr lvl="3" fontAlgn="base"/>
            <a:r>
              <a:rPr lang="en-US" dirty="0"/>
              <a:t>If you did not cd to the folder where ib2d lives, you need to type put -r /Path/to/ib2d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Better Option: Use git on your HPC account to get and update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273055"/>
            <a:ext cx="8520600" cy="2027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clone ib2d onto your account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https://github.com/nickabattista/IB2d.git</a:t>
            </a:r>
            <a:endParaRPr lang="en-US" dirty="0"/>
          </a:p>
          <a:p>
            <a:r>
              <a:rPr lang="en-US" dirty="0"/>
              <a:t>To update ib2d</a:t>
            </a:r>
          </a:p>
          <a:p>
            <a:pPr lvl="1"/>
            <a:r>
              <a:rPr lang="en-US" dirty="0"/>
              <a:t>Cd into the ib2d folder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pull origin master</a:t>
            </a:r>
          </a:p>
          <a:p>
            <a:r>
              <a:rPr lang="en-US" dirty="0"/>
              <a:t>Tutorials on </a:t>
            </a:r>
            <a:r>
              <a:rPr lang="en-US" dirty="0" err="1"/>
              <a:t>git</a:t>
            </a:r>
            <a:r>
              <a:rPr lang="en-US" dirty="0"/>
              <a:t> from the command line</a:t>
            </a:r>
          </a:p>
          <a:p>
            <a:pPr lvl="1"/>
            <a:r>
              <a:rPr lang="en-US" dirty="0">
                <a:hlinkClick r:id="rId3"/>
              </a:rPr>
              <a:t>https://git-scm.com/docs/gittutorial</a:t>
            </a:r>
            <a:endParaRPr lang="en-US" dirty="0"/>
          </a:p>
          <a:p>
            <a:r>
              <a:rPr lang="en-US" dirty="0"/>
              <a:t>Screenshot where I removed my old versions of ib2d and used </a:t>
            </a:r>
            <a:r>
              <a:rPr lang="en-US" dirty="0" err="1"/>
              <a:t>git</a:t>
            </a:r>
            <a:r>
              <a:rPr lang="en-US" dirty="0"/>
              <a:t> clone: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3" y="3179618"/>
            <a:ext cx="6105093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separate folder for your ib2d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 good idea to run your ib2d simulations outside of the ib2d-master folder.</a:t>
            </a:r>
          </a:p>
          <a:p>
            <a:pPr lvl="1"/>
            <a:r>
              <a:rPr lang="en-US" dirty="0"/>
              <a:t>This makes it easy to update ib2d.</a:t>
            </a:r>
          </a:p>
          <a:p>
            <a:pPr lvl="1"/>
            <a:r>
              <a:rPr lang="en-US" dirty="0"/>
              <a:t>You can also store simulation data in a temporary folder.</a:t>
            </a:r>
          </a:p>
          <a:p>
            <a:r>
              <a:rPr lang="en-US" dirty="0"/>
              <a:t>To get the examples to work, you need to add the path to </a:t>
            </a:r>
            <a:r>
              <a:rPr lang="en-US" dirty="0" err="1"/>
              <a:t>IBM_Blackbox</a:t>
            </a:r>
            <a:r>
              <a:rPr lang="en-US" dirty="0"/>
              <a:t> to your main2d file.</a:t>
            </a:r>
          </a:p>
          <a:p>
            <a:pPr lvl="1"/>
            <a:r>
              <a:rPr lang="en-US" dirty="0"/>
              <a:t>Cd to where </a:t>
            </a:r>
            <a:r>
              <a:rPr lang="en-US" dirty="0" err="1"/>
              <a:t>IBM_Blackbox</a:t>
            </a:r>
            <a:r>
              <a:rPr lang="en-US" dirty="0"/>
              <a:t> lives.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pwd</a:t>
            </a:r>
            <a:r>
              <a:rPr lang="en-US" dirty="0"/>
              <a:t> to get the working directory - /home/u29/lauram9/IB2d/matIB2d/</a:t>
            </a:r>
            <a:r>
              <a:rPr lang="en-US" dirty="0" err="1"/>
              <a:t>IBM_Blackbox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main2d.m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('../</a:t>
            </a:r>
            <a:r>
              <a:rPr lang="en-US" dirty="0" err="1"/>
              <a:t>IBM_Blackbox</a:t>
            </a:r>
            <a:r>
              <a:rPr lang="en-US" dirty="0"/>
              <a:t>/','../../</a:t>
            </a:r>
            <a:r>
              <a:rPr lang="en-US" dirty="0" err="1"/>
              <a:t>IBM_Blackbox</a:t>
            </a:r>
            <a:r>
              <a:rPr lang="en-US" dirty="0"/>
              <a:t>/','../../../</a:t>
            </a:r>
            <a:r>
              <a:rPr lang="en-US" dirty="0" err="1"/>
              <a:t>IBM_Blackbox</a:t>
            </a:r>
            <a:r>
              <a:rPr lang="en-US" dirty="0"/>
              <a:t>/','.././../../</a:t>
            </a:r>
            <a:r>
              <a:rPr lang="en-US" dirty="0" err="1"/>
              <a:t>IBM_Blackbox</a:t>
            </a:r>
            <a:r>
              <a:rPr lang="en-US" dirty="0"/>
              <a:t>/');</a:t>
            </a:r>
          </a:p>
          <a:p>
            <a:pPr marL="596900" lvl="1" indent="0">
              <a:buNone/>
            </a:pPr>
            <a:r>
              <a:rPr lang="en-US" dirty="0"/>
              <a:t>	Change to (my example, your path will be different)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('/home/u29/lauram9/IB2d/matIB2d/</a:t>
            </a:r>
            <a:r>
              <a:rPr lang="en-US" dirty="0" err="1"/>
              <a:t>IBM_Blackbox</a:t>
            </a:r>
            <a:r>
              <a:rPr lang="en-US" dirty="0"/>
              <a:t>')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55" y="3104692"/>
            <a:ext cx="3971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is a tutorial on how to run MATLAB through the command line</a:t>
            </a:r>
          </a:p>
          <a:p>
            <a:pPr lvl="1" fontAlgn="base"/>
            <a:r>
              <a:rPr lang="en-US" u="sng" dirty="0">
                <a:hlinkClick r:id="rId2"/>
              </a:rPr>
              <a:t>https://public.confluence.arizona.edu/display/UAHPC/Using+Matlab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We will submit the job using a script. A sample script is in this folder. </a:t>
            </a:r>
          </a:p>
          <a:p>
            <a:pPr lvl="1"/>
            <a:r>
              <a:rPr lang="en-US" u="sng" dirty="0">
                <a:hlinkClick r:id="rId3"/>
              </a:rPr>
              <a:t>https://drive.google.com/file/d/17ocdeTnpdIf_vHHj2BlHLU4pF6Q_I5p_/view?usp=sharing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Open a terminal on your computer 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ssh</a:t>
            </a:r>
            <a:r>
              <a:rPr lang="en-US" dirty="0"/>
              <a:t> netid@hpc.arizona.edu</a:t>
            </a:r>
          </a:p>
          <a:p>
            <a:pPr lvl="1" fontAlgn="base"/>
            <a:r>
              <a:rPr lang="en-US" dirty="0"/>
              <a:t>Type puma/ocelot to work on this cluster.</a:t>
            </a:r>
          </a:p>
          <a:p>
            <a:pPr lvl="1" fontAlgn="base"/>
            <a:r>
              <a:rPr lang="en-US" dirty="0"/>
              <a:t>cd into the directory where the example is that you want to run</a:t>
            </a:r>
          </a:p>
          <a:p>
            <a:pPr lvl="1" fontAlgn="base"/>
            <a:r>
              <a:rPr lang="en-US" dirty="0"/>
              <a:t>Be sure myscript.sh is in this folder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sbatch</a:t>
            </a:r>
            <a:r>
              <a:rPr lang="en-US" dirty="0"/>
              <a:t> myscript.sh</a:t>
            </a:r>
          </a:p>
          <a:p>
            <a:pPr fontAlgn="base"/>
            <a:r>
              <a:rPr lang="en-US" dirty="0"/>
              <a:t>To check the job, type </a:t>
            </a:r>
            <a:r>
              <a:rPr lang="en-US" dirty="0" err="1"/>
              <a:t>squeue</a:t>
            </a:r>
            <a:r>
              <a:rPr lang="en-US" dirty="0"/>
              <a:t> -</a:t>
            </a:r>
            <a:r>
              <a:rPr lang="en-US" dirty="0" err="1"/>
              <a:t>unetid</a:t>
            </a:r>
            <a:endParaRPr lang="en-US" dirty="0"/>
          </a:p>
          <a:p>
            <a:pPr lvl="1" fontAlgn="base"/>
            <a:r>
              <a:rPr lang="en-US" dirty="0"/>
              <a:t>This will show the job as pending or running. If nothing comes up, then you have no code that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1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970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SLURM submission script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13961"/>
            <a:ext cx="55716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PART 1: Requests resources to run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job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hello_world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output filename.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SLURM reads %x as the job name and %j as the job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--output=%x-%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j.out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PI group for this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--account=&lt;PI GROUP&gt;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Request email when job begins and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--mail-type=ALL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Specify email address to use for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--mail-user=&lt;YOUR NETID&gt;@email.arizona.edu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partition for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--partition=standard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cores that will be used for this job.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--nodes=1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memory required for this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time required for this job,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hhh:mm:ss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--time=00:01:00 </a:t>
            </a:r>
          </a:p>
        </p:txBody>
      </p:sp>
    </p:spTree>
    <p:extLst>
      <p:ext uri="{BB962C8B-B14F-4D97-AF65-F5344CB8AC3E}">
        <p14:creationId xmlns:p14="http://schemas.microsoft.com/office/powerpoint/2010/main" val="23496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PART 2: Executes bash commands to run your job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Load required modules/libraries if needed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module load gnu/5.4.0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change to your script’s directory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cd ~/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Run your work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./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sleep 10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581" y="4099640"/>
            <a:ext cx="743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https://public.confluence.arizona.edu/display/UAHPC/Puma+Quick+Start#PumaQuickStart-WritingaSLURMSubmissionScript</a:t>
            </a:r>
          </a:p>
        </p:txBody>
      </p:sp>
    </p:spTree>
    <p:extLst>
      <p:ext uri="{BB962C8B-B14F-4D97-AF65-F5344CB8AC3E}">
        <p14:creationId xmlns:p14="http://schemas.microsoft.com/office/powerpoint/2010/main" val="6178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myscript.sh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809" y="1228486"/>
            <a:ext cx="34515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Lauras_job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--mem=16gb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--time=04:00:00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#SBATCH --partition=windfall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module load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nodisplay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nosplash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&lt; main2d.m </a:t>
            </a:r>
          </a:p>
        </p:txBody>
      </p:sp>
    </p:spTree>
    <p:extLst>
      <p:ext uri="{BB962C8B-B14F-4D97-AF65-F5344CB8AC3E}">
        <p14:creationId xmlns:p14="http://schemas.microsoft.com/office/powerpoint/2010/main" val="63681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https://github.com/fairyflies9/IBAMR-Tutorials</a:t>
            </a:r>
            <a:endParaRPr lang="en-US" u="sng" dirty="0"/>
          </a:p>
          <a:p>
            <a:pPr lvl="1"/>
            <a:r>
              <a:rPr lang="en-US" dirty="0"/>
              <a:t>Examples and </a:t>
            </a:r>
            <a:r>
              <a:rPr lang="en-US" dirty="0" err="1"/>
              <a:t>powerpoint</a:t>
            </a:r>
            <a:r>
              <a:rPr lang="en-US" dirty="0"/>
              <a:t> slides</a:t>
            </a:r>
          </a:p>
          <a:p>
            <a:r>
              <a:rPr lang="en-US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lvl="1"/>
            <a:r>
              <a:rPr lang="en-US" dirty="0"/>
              <a:t>Zoom recordings for old tutorials before Spring 2022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Recordings from Spring 2022: </a:t>
            </a:r>
          </a:p>
          <a:p>
            <a:pPr lvl="1"/>
            <a:r>
              <a:rPr lang="en-US" b="0" i="0" u="none" strike="noStrike" dirty="0">
                <a:effectLst/>
                <a:latin typeface="Slack-Lato"/>
                <a:hlinkClick r:id="rId2"/>
              </a:rPr>
              <a:t>https://github.com/fairyflies9/IBAMR-Tutorials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3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data and book 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To download the results. Use the web interface or </a:t>
            </a:r>
            <a:r>
              <a:rPr lang="en-US" dirty="0" err="1"/>
              <a:t>sftp</a:t>
            </a:r>
            <a:r>
              <a:rPr lang="en-US" dirty="0"/>
              <a:t>, cd to where viz_IB2d lives, and type get -r viz_IB2d</a:t>
            </a:r>
          </a:p>
          <a:p>
            <a:r>
              <a:rPr lang="en-US" dirty="0"/>
              <a:t>To save space on the cluster, now remove this data. Delete in the web interface or type </a:t>
            </a:r>
            <a:r>
              <a:rPr lang="en-US" dirty="0" err="1"/>
              <a:t>rm</a:t>
            </a:r>
            <a:r>
              <a:rPr lang="en-US" dirty="0"/>
              <a:t> -r viz_IB2d</a:t>
            </a:r>
          </a:p>
        </p:txBody>
      </p:sp>
    </p:spTree>
    <p:extLst>
      <p:ext uri="{BB962C8B-B14F-4D97-AF65-F5344CB8AC3E}">
        <p14:creationId xmlns:p14="http://schemas.microsoft.com/office/powerpoint/2010/main" val="38974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IBAMR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/>
              <a:t>Mpiruns</a:t>
            </a:r>
            <a:r>
              <a:rPr lang="en-US" dirty="0"/>
              <a:t> using IBFE can only be done on ocelot </a:t>
            </a:r>
          </a:p>
          <a:p>
            <a:pPr lvl="1" fontAlgn="base"/>
            <a:r>
              <a:rPr lang="en-US" dirty="0"/>
              <a:t>This cluster should be online July 12.</a:t>
            </a:r>
          </a:p>
          <a:p>
            <a:pPr lvl="1" fontAlgn="base"/>
            <a:r>
              <a:rPr lang="en-US" dirty="0"/>
              <a:t>We can run simulations using IBFE by using </a:t>
            </a:r>
            <a:r>
              <a:rPr lang="en-US" dirty="0" err="1"/>
              <a:t>srun</a:t>
            </a:r>
            <a:r>
              <a:rPr lang="en-US" dirty="0"/>
              <a:t> on puma (2D runs).</a:t>
            </a:r>
          </a:p>
          <a:p>
            <a:pPr fontAlgn="base"/>
            <a:r>
              <a:rPr lang="en-US" dirty="0"/>
              <a:t>If you are  not using finite elements / </a:t>
            </a:r>
            <a:r>
              <a:rPr lang="en-US" dirty="0" err="1"/>
              <a:t>libmesh</a:t>
            </a:r>
            <a:r>
              <a:rPr lang="en-US" dirty="0"/>
              <a:t> (e.g. fiber based IBM), then you can use </a:t>
            </a:r>
            <a:r>
              <a:rPr lang="en-US" dirty="0" err="1"/>
              <a:t>mpirun</a:t>
            </a:r>
            <a:r>
              <a:rPr lang="en-US" dirty="0"/>
              <a:t> on puma.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IBAMR Tutorials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Tutorials on </a:t>
            </a:r>
            <a:r>
              <a:rPr lang="en-US" dirty="0" err="1"/>
              <a:t>github</a:t>
            </a:r>
            <a:r>
              <a:rPr lang="en-US" dirty="0"/>
              <a:t> with examples from UNC</a:t>
            </a:r>
          </a:p>
          <a:p>
            <a:pPr lvl="1" fontAlgn="base"/>
            <a:r>
              <a:rPr lang="en-US" dirty="0"/>
              <a:t>Power point slides and code at </a:t>
            </a:r>
            <a:r>
              <a:rPr lang="en-US" u="sng" dirty="0">
                <a:hlinkClick r:id="rId2"/>
              </a:rPr>
              <a:t>https://github.com/fairyflies9/IBAMR-Tutorials</a:t>
            </a:r>
            <a:endParaRPr lang="en-US" dirty="0"/>
          </a:p>
          <a:p>
            <a:r>
              <a:rPr lang="en-US" dirty="0"/>
              <a:t>Zoom videos of old tutorials and other materials</a:t>
            </a:r>
          </a:p>
          <a:p>
            <a:pPr lvl="1"/>
            <a:r>
              <a:rPr lang="en-US" u="sng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fontAlgn="base"/>
            <a:r>
              <a:rPr lang="en-US" dirty="0"/>
              <a:t>I’ve started a new folder for UA examples here: </a:t>
            </a:r>
          </a:p>
          <a:p>
            <a:pPr lvl="1" fontAlgn="base"/>
            <a:r>
              <a:rPr lang="en-US" u="sng" dirty="0">
                <a:hlinkClick r:id="rId4"/>
              </a:rPr>
              <a:t>IBAMR-Tutorials/AZ-Examples/IBFE-UA-Example-2DTriangle at master · fairyflies9/IBAMR-Tutorials · GitHub</a:t>
            </a:r>
            <a:endParaRPr lang="en-US" dirty="0"/>
          </a:p>
          <a:p>
            <a:pPr lvl="1" fontAlgn="base"/>
            <a:r>
              <a:rPr lang="en-US" dirty="0"/>
              <a:t>I will keep adding new examples over the coming weeks and will start zoom tutorials next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examples from UNC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path needs to be changed in the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IBAMR_SRC_DIR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/0.7.1/include/IBAMR</a:t>
            </a:r>
          </a:p>
          <a:p>
            <a:pPr lvl="1"/>
            <a:r>
              <a:rPr lang="en-US" dirty="0"/>
              <a:t>IBAMR_BUILD_DIR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/IBAMR-0.7.1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There is a small change needed in the main file for IBFE examples.</a:t>
            </a:r>
          </a:p>
          <a:p>
            <a:pPr lvl="1" fontAlgn="base"/>
            <a:r>
              <a:rPr lang="en-US" dirty="0"/>
              <a:t>Comment out the </a:t>
            </a:r>
            <a:r>
              <a:rPr lang="en-US" dirty="0" err="1"/>
              <a:t>AutoPtr</a:t>
            </a:r>
            <a:r>
              <a:rPr lang="en-US" dirty="0"/>
              <a:t> below and replace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	//</a:t>
            </a:r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fontAlgn="base"/>
            <a:r>
              <a:rPr lang="en-US" dirty="0"/>
              <a:t>There may be other changes needed, but this is the only one I’ve encountered so far.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for IBAMR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353"/>
              </p:ext>
            </p:extLst>
          </p:nvPr>
        </p:nvGraphicFramePr>
        <p:xfrm>
          <a:off x="920750" y="1365176"/>
          <a:ext cx="2860955" cy="2707835"/>
        </p:xfrm>
        <a:graphic>
          <a:graphicData uri="http://schemas.openxmlformats.org/drawingml/2006/table">
            <a:tbl>
              <a:tblPr/>
              <a:tblGrid>
                <a:gridCol w="2860955">
                  <a:extLst>
                    <a:ext uri="{9D8B030D-6E8A-4147-A177-3AD203B41FA5}">
                      <a16:colId xmlns:a16="http://schemas.microsoft.com/office/drawing/2014/main" val="2875247411"/>
                    </a:ext>
                  </a:extLst>
                </a:gridCol>
              </a:tblGrid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#!bin/bash</a:t>
                      </a:r>
                    </a:p>
                    <a:p>
                      <a:pPr fontAlgn="t"/>
                      <a:endParaRPr lang="en-US" sz="1300" dirty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--job-name=IBAMR-test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42256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--ntasks-per-node=16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00067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--nodes=1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397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--time=04:00:00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7359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--partition=windfall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398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--output IBAMR2D.out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6574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75085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  <a:latin typeface="+mj-lt"/>
                        </a:rPr>
                        <a:t>mpirun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 ./main2d input2d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6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7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IB data is large, and I have created a new temporary space.</a:t>
            </a:r>
          </a:p>
          <a:p>
            <a:pPr lvl="1" fontAlgn="base"/>
            <a:r>
              <a:rPr lang="en-US" dirty="0"/>
              <a:t>The path to this folder is /</a:t>
            </a:r>
            <a:r>
              <a:rPr lang="en-US" dirty="0" err="1"/>
              <a:t>xdisk</a:t>
            </a:r>
            <a:r>
              <a:rPr lang="en-US" dirty="0"/>
              <a:t>/lauram9</a:t>
            </a:r>
          </a:p>
          <a:p>
            <a:pPr fontAlgn="base"/>
            <a:r>
              <a:rPr lang="en-US" dirty="0"/>
              <a:t>I suggest that you put your ib2d and IBAMR simulation folders here.</a:t>
            </a:r>
          </a:p>
          <a:p>
            <a:pPr lvl="1" fontAlgn="base"/>
            <a:r>
              <a:rPr lang="en-US" dirty="0"/>
              <a:t>Update the paths for ib2d or </a:t>
            </a:r>
            <a:r>
              <a:rPr lang="en-US" dirty="0" err="1"/>
              <a:t>ibamr</a:t>
            </a:r>
            <a:r>
              <a:rPr lang="en-US" dirty="0"/>
              <a:t> in main2d /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Run your simulation from these folders / write </a:t>
            </a:r>
            <a:r>
              <a:rPr lang="en-US" dirty="0" err="1"/>
              <a:t>viz</a:t>
            </a:r>
            <a:r>
              <a:rPr lang="en-US" dirty="0"/>
              <a:t> data here.</a:t>
            </a:r>
          </a:p>
          <a:p>
            <a:pPr lvl="1" fontAlgn="base"/>
            <a:r>
              <a:rPr lang="en-US" dirty="0"/>
              <a:t>Download your data in a timely manner.</a:t>
            </a:r>
          </a:p>
          <a:p>
            <a:pPr lvl="1" fontAlgn="base"/>
            <a:r>
              <a:rPr lang="en-US" dirty="0"/>
              <a:t>Delete files regularly</a:t>
            </a:r>
          </a:p>
          <a:p>
            <a:pPr lvl="2" fontAlgn="base"/>
            <a:r>
              <a:rPr lang="en-US" dirty="0" err="1"/>
              <a:t>rm</a:t>
            </a:r>
            <a:r>
              <a:rPr lang="en-US" dirty="0"/>
              <a:t> –r </a:t>
            </a:r>
            <a:r>
              <a:rPr lang="en-US" dirty="0" err="1"/>
              <a:t>my_ib_sim_folder</a:t>
            </a:r>
            <a:endParaRPr lang="en-US" dirty="0"/>
          </a:p>
          <a:p>
            <a:pPr marL="10541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available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UA offers a variety of services, including a Unix environment and an HPC account.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https://account.arizona.edu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00" y="2076225"/>
            <a:ext cx="5467214" cy="2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Request the High Performance Computing Service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must have an HPC account to use the Research Data Center services.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Log in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https://account.arizona.edu</a:t>
            </a:r>
            <a:r>
              <a:rPr lang="en" dirty="0">
                <a:solidFill>
                  <a:schemeClr val="dk1"/>
                </a:solidFill>
              </a:rPr>
              <a:t>, go to </a:t>
            </a:r>
            <a:r>
              <a:rPr lang="en" b="1" dirty="0">
                <a:solidFill>
                  <a:schemeClr val="dk1"/>
                </a:solidFill>
              </a:rPr>
              <a:t>Manage your Accounts</a:t>
            </a:r>
            <a:r>
              <a:rPr lang="en" dirty="0">
                <a:solidFill>
                  <a:schemeClr val="dk1"/>
                </a:solidFill>
              </a:rPr>
              <a:t>, and choose </a:t>
            </a:r>
            <a:r>
              <a:rPr lang="en" b="1" dirty="0">
                <a:solidFill>
                  <a:schemeClr val="dk1"/>
                </a:solidFill>
              </a:rPr>
              <a:t>High Performance Computing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 will need to add you to my group.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You can find more information about getting started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HPC Documentation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Note that there is a charge for simulations – please use the windfall partition unless you have permission for standard.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at UA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can use Jupyter notebooks, MATLAB, and other software through a web interface using Puma and ElGato.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log into the web interface, go to </a:t>
            </a:r>
            <a:r>
              <a:rPr lang="en-US" u="sng" dirty="0">
                <a:solidFill>
                  <a:schemeClr val="accent5"/>
                </a:solidFill>
                <a:hlinkClick r:id="rId3"/>
              </a:rPr>
              <a:t>https://OnDemand.hpc.arizona.edu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- often needed to log into UA remotely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a vpn session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Use the Cisco client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server is vpn.arizona.edu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Logging in requires 2-step authentication. For the second password, type push (push notification) or phone (phone notification).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More information is here: </a:t>
            </a:r>
            <a:r>
              <a:rPr lang="en" sz="1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UA Virtual Private Network (VPN) | Information Technology | University of Arizona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 FileZilla, select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Site Manager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 an existing site or 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New Site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 to create a new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Enter the following information in the General tab: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Protocol: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SFTP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Host: enter the server name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filexfer.hpc.arizona.edu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Logon Type: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Interactive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B2B2B"/>
                </a:solidFill>
                <a:latin typeface="Helvetica Neue"/>
              </a:rPr>
              <a:t>User: </a:t>
            </a:r>
            <a:r>
              <a:rPr lang="en-US" altLang="en-US" b="1" dirty="0">
                <a:solidFill>
                  <a:srgbClr val="2B2B2B"/>
                </a:solidFill>
                <a:latin typeface="Helvetica Neue"/>
              </a:rPr>
              <a:t>Your NetID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77C24-5BB9-424F-BEA7-54421491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62" y="2189110"/>
            <a:ext cx="5368803" cy="28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5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15377" cy="3416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the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Transfer Settings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tab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"Limit number of simultaneous connections"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Set simultaneous connections to: 1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Click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Connect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first password box, enter your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NetID password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second password box, type a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1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for Duo push </a:t>
            </a:r>
            <a:r>
              <a:rPr lang="en-US" b="0" i="0" u="sng" dirty="0">
                <a:solidFill>
                  <a:srgbClr val="2B2B2B"/>
                </a:solidFill>
                <a:effectLst/>
                <a:latin typeface="Helvetica Neue"/>
              </a:rPr>
              <a:t>or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enter a passcode from your Duo device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You can now use FileZilla to transfer files to and from the shell server.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5551F-4799-48FF-B8B2-12C4DAEA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7" y="1275512"/>
            <a:ext cx="3235962" cy="22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6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files through the terminal - Using sftp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Open a terminal. You may want to cd to the directory where files you want to upload/download live. For example, cd Desktop if the files are on your Desktop. Otherwise, you need to know the path so that you can use that when you upload/download. For example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C:/Users/lam9/Desktop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Host Name netid@filexfer.</a:t>
            </a:r>
            <a:r>
              <a:rPr lang="en" b="1" dirty="0">
                <a:solidFill>
                  <a:schemeClr val="dk1"/>
                </a:solidFill>
              </a:rPr>
              <a:t>hpc.arizona.edu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Port Number: </a:t>
            </a:r>
            <a:r>
              <a:rPr lang="en" b="1" dirty="0">
                <a:solidFill>
                  <a:schemeClr val="dk1"/>
                </a:solidFill>
              </a:rPr>
              <a:t>22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Select </a:t>
            </a:r>
            <a:r>
              <a:rPr lang="en" b="1" dirty="0">
                <a:solidFill>
                  <a:schemeClr val="dk1"/>
                </a:solidFill>
              </a:rPr>
              <a:t>SFTP.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Alternatively, in a terminal type </a:t>
            </a:r>
            <a:r>
              <a:rPr lang="en" i="1" dirty="0">
                <a:solidFill>
                  <a:srgbClr val="0000FF"/>
                </a:solidFill>
              </a:rPr>
              <a:t>sftp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netid@filexfer.hpc.arizona.edu</a:t>
            </a:r>
            <a:endParaRPr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2099</Words>
  <Application>Microsoft Office PowerPoint</Application>
  <PresentationFormat>On-screen Show (16:9)</PresentationFormat>
  <Paragraphs>205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Helvetica Neue</vt:lpstr>
      <vt:lpstr>Roboto Mono</vt:lpstr>
      <vt:lpstr>Slack-Lato</vt:lpstr>
      <vt:lpstr>Simple Light</vt:lpstr>
      <vt:lpstr>HPC @ UA, running ib2d and IBAMR</vt:lpstr>
      <vt:lpstr>Resources</vt:lpstr>
      <vt:lpstr>Services available</vt:lpstr>
      <vt:lpstr>Request the High Performance Computing Service</vt:lpstr>
      <vt:lpstr>HPC at UA</vt:lpstr>
      <vt:lpstr>Vpn - often needed to log into UA remotely</vt:lpstr>
      <vt:lpstr>Moving files with Filezilla</vt:lpstr>
      <vt:lpstr>Moving files with Filezilla</vt:lpstr>
      <vt:lpstr>Moving files through the terminal - Using sftp</vt:lpstr>
      <vt:lpstr>Terminal - transferring files and folders</vt:lpstr>
      <vt:lpstr>GUI - Moving files</vt:lpstr>
      <vt:lpstr>You may now upload/download through the web interface</vt:lpstr>
      <vt:lpstr>Running ib2d on Puma / Ocelot</vt:lpstr>
      <vt:lpstr>Better Option: Use git on your HPC account to get and update ib2d</vt:lpstr>
      <vt:lpstr>A separate folder for your ib2d simulations</vt:lpstr>
      <vt:lpstr>Running ib2d</vt:lpstr>
      <vt:lpstr>SLURM submission script</vt:lpstr>
      <vt:lpstr>SLURM submission script continued</vt:lpstr>
      <vt:lpstr>myscript.sh</vt:lpstr>
      <vt:lpstr>Download data and book keeping</vt:lpstr>
      <vt:lpstr>Running IBAMR</vt:lpstr>
      <vt:lpstr>IBAMR Tutorials</vt:lpstr>
      <vt:lpstr>Updating examples from UNC</vt:lpstr>
      <vt:lpstr>SLURM submission script for IBAMR</vt:lpstr>
      <vt:lpstr>Data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@ UA, running ib2d and IBAMR</dc:title>
  <dc:creator>Laura</dc:creator>
  <cp:lastModifiedBy>Miller, Laura - (lauram9)</cp:lastModifiedBy>
  <cp:revision>24</cp:revision>
  <dcterms:modified xsi:type="dcterms:W3CDTF">2022-01-20T23:03:39Z</dcterms:modified>
</cp:coreProperties>
</file>