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3AD53-3A9A-47FA-86F6-335B88E59AC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909-C122-4E90-A058-D79CFBF6F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4a7745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4a7745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98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4a7745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4a7745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39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4a7745b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4a7745b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9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49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msoft.com/boltoverview" TargetMode="External"/><Relationship Id="rId2" Type="http://schemas.openxmlformats.org/officeDocument/2006/relationships/hyperlink" Target="https://csimsoft.com/educa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bit.sandi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hyperlink" Target="http://www.meshmix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nowledge.autodesk.com/customer-service/account-management/education-program/free-education-access/licenses-for-educational-institut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04G0vw4uKhLYiBbcgHqW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MR/IBAMR/tree/master/examples/IBFE/explicit/ex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MR/IBAMR/tree/master/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042" y="1940510"/>
            <a:ext cx="9144000" cy="2387600"/>
          </a:xfrm>
        </p:spPr>
        <p:txBody>
          <a:bodyPr/>
          <a:lstStyle/>
          <a:p>
            <a:r>
              <a:rPr lang="en-US" b="1" dirty="0" smtClean="0"/>
              <a:t>5-IBFE Lecture – Plans for June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4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coming this month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Rotating and possibly flapping IBFE wing in 3D.</a:t>
            </a:r>
          </a:p>
          <a:p>
            <a:r>
              <a:rPr lang="en-US" dirty="0" smtClean="0"/>
              <a:t>Pulsing coral in 3D (already given to coral team, let me know if you would like to see this).</a:t>
            </a:r>
          </a:p>
          <a:p>
            <a:r>
              <a:rPr lang="en-US" dirty="0" smtClean="0"/>
              <a:t>Swimming 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things to do this month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the various meshing programs.</a:t>
            </a:r>
          </a:p>
          <a:p>
            <a:r>
              <a:rPr lang="en-US" dirty="0" smtClean="0"/>
              <a:t>Consider getting your own mesh software.</a:t>
            </a:r>
          </a:p>
          <a:p>
            <a:pPr lvl="1"/>
            <a:r>
              <a:rPr lang="en-US" dirty="0" smtClean="0"/>
              <a:t>Trellis: </a:t>
            </a:r>
            <a:r>
              <a:rPr lang="en-US" dirty="0" smtClean="0">
                <a:hlinkClick r:id="rId2"/>
              </a:rPr>
              <a:t>https://csimsoft.com/educational</a:t>
            </a:r>
            <a:endParaRPr lang="en-US" dirty="0" smtClean="0"/>
          </a:p>
          <a:p>
            <a:pPr lvl="1"/>
            <a:r>
              <a:rPr lang="en-US" dirty="0" smtClean="0"/>
              <a:t>Bolt (better hex meshing): </a:t>
            </a:r>
            <a:r>
              <a:rPr lang="en-US" dirty="0" smtClean="0">
                <a:hlinkClick r:id="rId3"/>
              </a:rPr>
              <a:t>https://csimsoft.com/boltoverview</a:t>
            </a:r>
            <a:endParaRPr lang="en-US" dirty="0" smtClean="0"/>
          </a:p>
          <a:p>
            <a:r>
              <a:rPr lang="en-US" dirty="0" smtClean="0"/>
              <a:t>Cubit from Sandia National Labs (I haven’t used this)</a:t>
            </a:r>
          </a:p>
          <a:p>
            <a:pPr lvl="1"/>
            <a:r>
              <a:rPr lang="en-US" dirty="0" smtClean="0">
                <a:hlinkClick r:id="rId4"/>
              </a:rPr>
              <a:t>https://cubit.sandia.gov/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Also, learn 3D CAD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mesh </a:t>
            </a:r>
            <a:r>
              <a:rPr lang="en-US" dirty="0" err="1" smtClean="0"/>
              <a:t>stl</a:t>
            </a:r>
            <a:r>
              <a:rPr lang="en-US" dirty="0" smtClean="0"/>
              <a:t> files (as well as others). </a:t>
            </a:r>
          </a:p>
          <a:p>
            <a:r>
              <a:rPr lang="en-US" dirty="0" smtClean="0"/>
              <a:t>There are many </a:t>
            </a:r>
            <a:r>
              <a:rPr lang="en-US" dirty="0" err="1" smtClean="0"/>
              <a:t>stl</a:t>
            </a:r>
            <a:r>
              <a:rPr lang="en-US" dirty="0"/>
              <a:t> </a:t>
            </a:r>
            <a:r>
              <a:rPr lang="en-US" dirty="0" smtClean="0"/>
              <a:t>files available online.</a:t>
            </a:r>
          </a:p>
          <a:p>
            <a:pPr lvl="1"/>
            <a:r>
              <a:rPr lang="en-US" dirty="0" smtClean="0"/>
              <a:t>You may need to smooth them to mesh them though.</a:t>
            </a:r>
          </a:p>
          <a:p>
            <a:pPr lvl="1"/>
            <a:r>
              <a:rPr lang="en-US" dirty="0" smtClean="0"/>
              <a:t>I recommend </a:t>
            </a:r>
            <a:r>
              <a:rPr lang="en-US" dirty="0" err="1" smtClean="0"/>
              <a:t>meshmixer</a:t>
            </a:r>
            <a:r>
              <a:rPr lang="en-US" dirty="0" smtClean="0"/>
              <a:t> (free for academics): </a:t>
            </a:r>
            <a:r>
              <a:rPr lang="en-US" dirty="0" smtClean="0">
                <a:hlinkClick r:id="rId2"/>
              </a:rPr>
              <a:t>http://www.meshmixer.com/</a:t>
            </a:r>
            <a:endParaRPr lang="en-US" dirty="0" smtClean="0"/>
          </a:p>
          <a:p>
            <a:r>
              <a:rPr lang="en-US" dirty="0" smtClean="0"/>
              <a:t>You can make your own </a:t>
            </a:r>
            <a:r>
              <a:rPr lang="en-US" dirty="0" err="1" smtClean="0"/>
              <a:t>stl</a:t>
            </a:r>
            <a:r>
              <a:rPr lang="en-US" dirty="0" smtClean="0"/>
              <a:t> files as well. </a:t>
            </a:r>
          </a:p>
          <a:p>
            <a:pPr lvl="1"/>
            <a:r>
              <a:rPr lang="en-US" dirty="0" smtClean="0"/>
              <a:t>I recommend to start using </a:t>
            </a:r>
            <a:r>
              <a:rPr lang="en-US" dirty="0" err="1" smtClean="0"/>
              <a:t>Tinkercad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https://www.tinkercad.com/</a:t>
            </a:r>
            <a:endParaRPr lang="en-US" dirty="0" smtClean="0"/>
          </a:p>
          <a:p>
            <a:pPr lvl="1"/>
            <a:r>
              <a:rPr lang="en-US" dirty="0" smtClean="0"/>
              <a:t>And then move to </a:t>
            </a:r>
            <a:r>
              <a:rPr lang="en-US" dirty="0" smtClean="0"/>
              <a:t>Autodesk Fusion </a:t>
            </a:r>
            <a:r>
              <a:rPr lang="en-US" dirty="0" smtClean="0"/>
              <a:t>(free for academics): </a:t>
            </a:r>
            <a:r>
              <a:rPr lang="en-US" dirty="0" smtClean="0">
                <a:hlinkClick r:id="rId4"/>
              </a:rPr>
              <a:t>https://knowledge.autodesk.com/customer-service/account-management/education-program/free-education-access/licenses-for-educational-institutions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3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Shannon Jones’s </a:t>
            </a:r>
            <a:r>
              <a:rPr lang="en-US" b="1" dirty="0" err="1" smtClean="0"/>
              <a:t>youtube</a:t>
            </a:r>
            <a:r>
              <a:rPr lang="en-US" b="1" dirty="0" smtClean="0"/>
              <a:t> channe</a:t>
            </a:r>
            <a:r>
              <a:rPr lang="en-US" b="1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www.youtube.com/channel/UC04G0vw4uKhLYiBbcgHqWrg</a:t>
            </a:r>
            <a:endParaRPr lang="en-US" dirty="0" smtClean="0"/>
          </a:p>
          <a:p>
            <a:r>
              <a:rPr lang="en-US" dirty="0" smtClean="0"/>
              <a:t>Watch plotting a FE mesh.</a:t>
            </a:r>
          </a:p>
          <a:p>
            <a:r>
              <a:rPr lang="en-US" dirty="0" smtClean="0"/>
              <a:t>Also look at 1, 2, and 3 for recording </a:t>
            </a:r>
            <a:r>
              <a:rPr lang="en-US" smtClean="0"/>
              <a:t>to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3D flow past a plate code from lecture 3 is now working. The example is available on </a:t>
            </a:r>
            <a:r>
              <a:rPr lang="en-US" dirty="0" err="1" smtClean="0"/>
              <a:t>github</a:t>
            </a:r>
            <a:r>
              <a:rPr lang="en-US" dirty="0" smtClean="0"/>
              <a:t>, along with the flow past the horseshoe crab.</a:t>
            </a:r>
          </a:p>
          <a:p>
            <a:r>
              <a:rPr lang="en-US" dirty="0" smtClean="0"/>
              <a:t>There is now a new </a:t>
            </a:r>
            <a:r>
              <a:rPr lang="en-US" dirty="0" err="1" smtClean="0"/>
              <a:t>ibamr</a:t>
            </a:r>
            <a:r>
              <a:rPr lang="en-US" dirty="0" smtClean="0"/>
              <a:t> install on dogwood (as of this morning). I will update all of the examples for that install over the next month.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WARNING: I have not tested this yet!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9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load the old module: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add </a:t>
            </a:r>
            <a:r>
              <a:rPr lang="en-US" dirty="0" err="1" smtClean="0"/>
              <a:t>ibamr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odule list</a:t>
            </a:r>
          </a:p>
          <a:p>
            <a:pPr marL="914400" lvl="2" indent="0">
              <a:buNone/>
            </a:pPr>
            <a:r>
              <a:rPr lang="en-US" dirty="0" smtClean="0"/>
              <a:t>Currently Loaded Modules:</a:t>
            </a:r>
          </a:p>
          <a:p>
            <a:pPr marL="914400" lvl="2" indent="0">
              <a:buNone/>
            </a:pPr>
            <a:r>
              <a:rPr lang="en-US" dirty="0" smtClean="0"/>
              <a:t> 1) openmpi_2.0.3/gcc_4.8.5   2) </a:t>
            </a:r>
            <a:r>
              <a:rPr lang="en-US" dirty="0" err="1" smtClean="0"/>
              <a:t>ibamr</a:t>
            </a:r>
            <a:r>
              <a:rPr lang="en-US" dirty="0" smtClean="0"/>
              <a:t>/2018-03</a:t>
            </a:r>
          </a:p>
          <a:p>
            <a:r>
              <a:rPr lang="en-US" dirty="0" smtClean="0"/>
              <a:t>To load the new module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add </a:t>
            </a:r>
            <a:r>
              <a:rPr lang="en-US" dirty="0" err="1" smtClean="0"/>
              <a:t>ibamr</a:t>
            </a:r>
            <a:r>
              <a:rPr lang="en-US" dirty="0" smtClean="0"/>
              <a:t>/0.6.0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list</a:t>
            </a:r>
          </a:p>
          <a:p>
            <a:pPr marL="914400" lvl="2" indent="0">
              <a:buNone/>
            </a:pPr>
            <a:r>
              <a:rPr lang="en-US" dirty="0" smtClean="0"/>
              <a:t>Currently Loaded Modules:</a:t>
            </a:r>
          </a:p>
          <a:p>
            <a:pPr marL="914400" lvl="2" indent="0">
              <a:buNone/>
            </a:pPr>
            <a:r>
              <a:rPr lang="en-US" dirty="0" smtClean="0"/>
              <a:t>  1) openmpi_2.0.3/gcc_4.8.5   2) </a:t>
            </a:r>
            <a:r>
              <a:rPr lang="en-US" dirty="0" err="1" smtClean="0"/>
              <a:t>ibamr</a:t>
            </a:r>
            <a:r>
              <a:rPr lang="en-US" dirty="0" smtClean="0"/>
              <a:t>/0.6.0</a:t>
            </a:r>
          </a:p>
          <a:p>
            <a:r>
              <a:rPr lang="en-US" dirty="0" smtClean="0"/>
              <a:t>To remove a module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ibamr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Updating to the new </a:t>
            </a:r>
            <a:r>
              <a:rPr lang="en-US" b="1" dirty="0" err="1" smtClean="0"/>
              <a:t>ibamr</a:t>
            </a:r>
            <a:r>
              <a:rPr lang="en-US" b="1" dirty="0" smtClean="0"/>
              <a:t> install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recommend installing your own updated version of </a:t>
            </a:r>
            <a:r>
              <a:rPr lang="en-US" dirty="0" err="1" smtClean="0"/>
              <a:t>ibamr</a:t>
            </a:r>
            <a:r>
              <a:rPr lang="en-US" dirty="0" smtClean="0"/>
              <a:t> as well.</a:t>
            </a:r>
          </a:p>
          <a:p>
            <a:r>
              <a:rPr lang="en-US" dirty="0" smtClean="0"/>
              <a:t>I will work on updating the examples, and leave the old versions in a folder called ibamr-examples-2018-03.</a:t>
            </a:r>
          </a:p>
          <a:p>
            <a:r>
              <a:rPr lang="en-US" dirty="0" smtClean="0"/>
              <a:t>Why move to the new install?</a:t>
            </a:r>
          </a:p>
          <a:p>
            <a:pPr lvl="1"/>
            <a:r>
              <a:rPr lang="en-US" dirty="0" smtClean="0"/>
              <a:t>There are some issues with two boundaries in the older IBAMR. How they are handled has changed since my last examples (ca. 2016), but 2018 is also different from 2020.</a:t>
            </a:r>
          </a:p>
          <a:p>
            <a:pPr lvl="1"/>
            <a:r>
              <a:rPr lang="en-US" dirty="0" smtClean="0"/>
              <a:t>There are numerous updates such as constraint-IB, sharp interface (e.g. immersed interface), that are not on this old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boundaries – work in 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upplying </a:t>
            </a:r>
            <a:r>
              <a:rPr lang="en-US" dirty="0"/>
              <a:t>an array of </a:t>
            </a:r>
            <a:r>
              <a:rPr lang="en-US" dirty="0" smtClean="0"/>
              <a:t>meshes.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parts to the registered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 example from Boyce, but it only works on the newest install (I think).</a:t>
            </a:r>
          </a:p>
          <a:p>
            <a:pPr lvl="1"/>
            <a:r>
              <a:rPr lang="en-US" dirty="0"/>
              <a:t>IBFE/examples/explicit/ex6 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https://github.com/IBAMR/IBAMR/tree/master/examples/IBFE/explicit/ex6</a:t>
            </a:r>
            <a:endParaRPr lang="en-US" dirty="0" smtClean="0"/>
          </a:p>
          <a:p>
            <a:pPr lvl="1"/>
            <a:r>
              <a:rPr lang="en-US" dirty="0" smtClean="0"/>
              <a:t>This example has a sphere and a beam in 2D, but I have not run it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5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09600" y="274635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</a:t>
            </a:r>
            <a:endParaRPr sz="3200" b="1"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09600" y="1052233"/>
            <a:ext cx="109728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333" dirty="0" smtClean="0"/>
              <a:t>// </a:t>
            </a:r>
            <a:r>
              <a:rPr lang="en" sz="1333" dirty="0"/>
              <a:t>Get various standard options set in the input file.	</a:t>
            </a:r>
          </a:p>
          <a:p>
            <a:pPr marL="0" indent="0">
              <a:buNone/>
            </a:pPr>
            <a:r>
              <a:rPr lang="en" sz="1333" dirty="0" smtClean="0"/>
              <a:t>const </a:t>
            </a:r>
            <a:r>
              <a:rPr lang="en" sz="1333" dirty="0"/>
              <a:t>string mesh1_exodus_filename = app_initializer-&gt;getExodusIIFilename("mesh1");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const </a:t>
            </a:r>
            <a:r>
              <a:rPr lang="en" sz="1333" dirty="0"/>
              <a:t>string mesh2_exodus_filename = app_initializer-&gt;getExodusIIFilename("mesh2");</a:t>
            </a:r>
            <a:endParaRPr sz="1333" dirty="0"/>
          </a:p>
          <a:p>
            <a:pPr marL="0" indent="609585">
              <a:buClr>
                <a:schemeClr val="dk1"/>
              </a:buClr>
              <a:buSzPts val="1100"/>
              <a:buNone/>
            </a:pPr>
            <a:endParaRPr lang="en" sz="1333" dirty="0"/>
          </a:p>
          <a:p>
            <a:pPr marL="0" indent="609585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// </a:t>
            </a:r>
            <a:r>
              <a:rPr lang="en" sz="1333" dirty="0"/>
              <a:t>Note that boundary condition data must be registered with each FE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// </a:t>
            </a:r>
            <a:r>
              <a:rPr lang="en" sz="1333" dirty="0"/>
              <a:t>system before calling IBFEMethod::initializeFEData().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/>
              <a:t>	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 </a:t>
            </a:r>
            <a:r>
              <a:rPr lang="en" sz="1333" dirty="0"/>
              <a:t>mesh1(NDIM);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Mesh </a:t>
            </a:r>
            <a:r>
              <a:rPr lang="en" sz="1333" dirty="0"/>
              <a:t>mesh2(NDIM);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mesh1.read</a:t>
            </a:r>
            <a:r>
              <a:rPr lang="en" sz="1333" dirty="0"/>
              <a:t>("IBFE_Mesh2D_128.mat");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mesh1.prepare_for_use</a:t>
            </a:r>
            <a:r>
              <a:rPr lang="en" sz="1333" dirty="0"/>
              <a:t>();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mesh2.read</a:t>
            </a:r>
            <a:r>
              <a:rPr lang="en" sz="1333" dirty="0"/>
              <a:t>("IBFE_Mesh2D_128.mat");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mesh2.prepare_for_use</a:t>
            </a:r>
            <a:r>
              <a:rPr lang="en" sz="1333" dirty="0"/>
              <a:t>();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vector&lt;Mesh</a:t>
            </a:r>
            <a:r>
              <a:rPr lang="en" sz="1333" dirty="0"/>
              <a:t>*&gt; meshes(2);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meshes[0</a:t>
            </a:r>
            <a:r>
              <a:rPr lang="en" sz="1333" dirty="0"/>
              <a:t>] = &amp;mesh1;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meshes[1</a:t>
            </a:r>
            <a:r>
              <a:rPr lang="en" sz="1333" dirty="0"/>
              <a:t>] = &amp;mesh2;</a:t>
            </a:r>
            <a:endParaRPr sz="1333" dirty="0"/>
          </a:p>
        </p:txBody>
      </p:sp>
      <p:sp>
        <p:nvSpPr>
          <p:cNvPr id="2" name="TextBox 1"/>
          <p:cNvSpPr txBox="1"/>
          <p:nvPr/>
        </p:nvSpPr>
        <p:spPr>
          <a:xfrm>
            <a:off x="5839326" y="4219074"/>
            <a:ext cx="467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a. 2016 approach for 2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09600" y="643601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4400" y="1421201"/>
            <a:ext cx="120832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333" dirty="0"/>
              <a:t>	//Configure the IBFE Solver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IBFEMethod::LagBodyForceFcnData target1_force_data(target1_force_function);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IBFEMethod::LagBodyForceFcnData target2_force_data(target2_force_function);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ib_method_ops-&gt;registerInitialCoordinateMappingFunction(coordinate1_mapping_function,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ib_method_ops-&gt;registerInitialCoordinateMappingFunction(coordinate2_mapping_function, 1);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ib_method_ops-&gt;registerLagBodyForceFunction(target1_force_data,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ib_method_ops-&gt;registerLagBodyForceFunction(target2_force_data, 1);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ib_method_ops-&gt;registerPK1StressFunction(PK1_dev_stress_data,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ib_method_ops-&gt;registerPK1StressFunction(PK1_dev_stress_data, 1);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ib_method_ops-&gt;registerPK1StressFunction(PK1_dil_stress_data,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ib_method_ops-&gt;registerPK1StressFunction(PK1_dil_stress_data, 1);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r>
              <a:rPr lang="en" sz="1333" dirty="0"/>
              <a:t>	EquationSystems* mesh1_equation_systems = ib_method_ops-&gt;getFEDataManager(0)-&gt;getEquationSystems();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EquationSystems* mesh2_equation_systems = ib_method_ops-&gt;getFEDataManager(1)-&gt;getEquationSystems();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endParaRPr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7202905" y="3905001"/>
            <a:ext cx="467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a. 2016 approach for 2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09600" y="662524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54400" y="1675201"/>
            <a:ext cx="120832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333" dirty="0"/>
              <a:t>	//Setup visualization plot file writers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AutoPtr&lt;ExodusII_IO&gt; mesh1_exodus_io(uses_exodus ? new ExodusII_IO(mesh1) : NULL);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AutoPtr&lt;ExodusII_IO&gt; mesh2_exodus_io(uses_exodus ? new ExodusII_IO(mesh2) : NULL);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r>
              <a:rPr lang="en" sz="1333" dirty="0"/>
              <a:t>	//Write out initial visualization data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if (uses_exodus) {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	mesh1_exodus_io-&gt;write_timestep(mesh1_exodus_filename, *mesh1_equation_systems,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	mesh2_exodus_io-&gt;write_timestep(mesh2_exodus_filename, *mesh2_equation_systems,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  	}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//In main time-loop (write visualization data)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	if (uses_exodus){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	 mesh1_exodus_io-&gt;write_timestep(mesh1_exodus_filename, *mesh1_equation_systems,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	 mesh2_exodus_io-&gt;write_timestep(mesh2_exodus_filename, *mesh2_equation_systems,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       	 }</a:t>
            </a:r>
            <a:endParaRPr sz="1333" dirty="0"/>
          </a:p>
          <a:p>
            <a:pPr marL="0" indent="0">
              <a:buNone/>
            </a:pPr>
            <a:endParaRPr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7026442" y="1209291"/>
            <a:ext cx="467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a. 2016 approach for 2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next month, I think it will be worth while for everyone to look at Boyce’s other examples:</a:t>
            </a:r>
          </a:p>
          <a:p>
            <a:pPr lvl="1"/>
            <a:r>
              <a:rPr lang="en-US" dirty="0" smtClean="0">
                <a:hlinkClick r:id="rId2"/>
              </a:rPr>
              <a:t>https://github.com/IBAMR/IBAMR/tree/master/examples/</a:t>
            </a:r>
            <a:endParaRPr lang="en-US" dirty="0" smtClean="0"/>
          </a:p>
          <a:p>
            <a:r>
              <a:rPr lang="en-US" dirty="0" smtClean="0"/>
              <a:t>As far as I know, there is no write up on what these examples are. So I would just try to run them and see what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909</Words>
  <Application>Microsoft Office PowerPoint</Application>
  <PresentationFormat>Widescreen</PresentationFormat>
  <Paragraphs>113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5-IBFE Lecture – Plans for June</vt:lpstr>
      <vt:lpstr>Updates</vt:lpstr>
      <vt:lpstr>Loading modules</vt:lpstr>
      <vt:lpstr>Updating to the new ibamr install</vt:lpstr>
      <vt:lpstr>Two boundaries – work in progress</vt:lpstr>
      <vt:lpstr>Things to change in main.C (under force declarations)</vt:lpstr>
      <vt:lpstr>Things to change in main.C (under force declarations) (continued…)</vt:lpstr>
      <vt:lpstr>Things to change in main.C (under force declarations) (continued…)</vt:lpstr>
      <vt:lpstr>Other examples</vt:lpstr>
      <vt:lpstr>Examples coming this month</vt:lpstr>
      <vt:lpstr>Other things to do this month</vt:lpstr>
      <vt:lpstr>Also, learn 3D CAD</vt:lpstr>
      <vt:lpstr>Shannon Jones’s youtube channel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5-IBFE Lecture – Plans for June</dc:title>
  <dc:creator>Miller, Laura Ann</dc:creator>
  <cp:lastModifiedBy>Miller, Laura Ann</cp:lastModifiedBy>
  <cp:revision>8</cp:revision>
  <dcterms:created xsi:type="dcterms:W3CDTF">2020-06-01T14:13:42Z</dcterms:created>
  <dcterms:modified xsi:type="dcterms:W3CDTF">2020-06-01T17:37:59Z</dcterms:modified>
</cp:coreProperties>
</file>