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0" r:id="rId3"/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75" r:id="rId17"/>
    <p:sldId id="272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9F84-DF69-4920-9E11-8E0A70538B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291-60FC-4294-8BB4-12C5EA8F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4a7745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4a7745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30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9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8BFE-537E-441E-9571-C55B631BDD5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11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7-IBFE – Two Boundaries: Flapping wings and beam hits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PK1 stress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425" y="18428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PK1_dev_stress_function(</a:t>
            </a:r>
          </a:p>
          <a:p>
            <a:r>
              <a:rPr lang="en-US" dirty="0"/>
              <a:t>    </a:t>
            </a:r>
            <a:r>
              <a:rPr lang="en-US" dirty="0" err="1"/>
              <a:t>TensorValue</a:t>
            </a:r>
            <a:r>
              <a:rPr lang="en-US" dirty="0"/>
              <a:t>&lt;double&gt;&amp; PP,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/*X*/,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/*s*/,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/*time*/,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6713" y="198135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PK1_dil_stress_function(</a:t>
            </a:r>
          </a:p>
          <a:p>
            <a:r>
              <a:rPr lang="en-US" dirty="0"/>
              <a:t>    </a:t>
            </a:r>
            <a:r>
              <a:rPr lang="en-US" dirty="0" err="1"/>
              <a:t>TensorValue</a:t>
            </a:r>
            <a:r>
              <a:rPr lang="en-US" dirty="0"/>
              <a:t>&lt;double&gt;&amp; PP,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/*X*/,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/*s*/,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/*time*/,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525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206864"/>
            <a:ext cx="10515600" cy="1325563"/>
          </a:xfrm>
        </p:spPr>
        <p:txBody>
          <a:bodyPr/>
          <a:lstStyle/>
          <a:p>
            <a:r>
              <a:rPr lang="en-US" dirty="0" err="1" smtClean="0"/>
              <a:t>Main.C</a:t>
            </a:r>
            <a:r>
              <a:rPr lang="en-US" dirty="0" smtClean="0"/>
              <a:t> code for two boundaries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476" y="1378808"/>
            <a:ext cx="107719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various standard options set in the input file.	</a:t>
            </a:r>
          </a:p>
          <a:p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string mesh1_exodus_filename = </a:t>
            </a:r>
            <a:r>
              <a:rPr lang="en-US" dirty="0" err="1"/>
              <a:t>app_initializer</a:t>
            </a:r>
            <a:r>
              <a:rPr lang="en-US" dirty="0"/>
              <a:t>-&gt;</a:t>
            </a:r>
            <a:r>
              <a:rPr lang="en-US" dirty="0" err="1"/>
              <a:t>getExodusIIFilename</a:t>
            </a:r>
            <a:r>
              <a:rPr lang="en-US" dirty="0"/>
              <a:t>("mesh1");</a:t>
            </a:r>
          </a:p>
          <a:p>
            <a:r>
              <a:rPr lang="en-US" dirty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string mesh2_exodus_filename = </a:t>
            </a:r>
            <a:r>
              <a:rPr lang="en-US" dirty="0" err="1"/>
              <a:t>app_initializer</a:t>
            </a:r>
            <a:r>
              <a:rPr lang="en-US" dirty="0"/>
              <a:t>-&gt;</a:t>
            </a:r>
            <a:r>
              <a:rPr lang="en-US" dirty="0" err="1"/>
              <a:t>getExodusIIFilename</a:t>
            </a:r>
            <a:r>
              <a:rPr lang="en-US" dirty="0"/>
              <a:t>("mesh2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en-US" dirty="0"/>
              <a:t>Note that boundary condition data must be registered with each FE</a:t>
            </a:r>
          </a:p>
          <a:p>
            <a:r>
              <a:rPr lang="en-US" dirty="0"/>
              <a:t>// system before calling </a:t>
            </a:r>
            <a:r>
              <a:rPr lang="en-US" dirty="0" err="1"/>
              <a:t>IBFEMethod</a:t>
            </a:r>
            <a:r>
              <a:rPr lang="en-US" dirty="0"/>
              <a:t>::</a:t>
            </a:r>
            <a:r>
              <a:rPr lang="en-US" dirty="0" err="1"/>
              <a:t>initializeFEData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/>
              <a:t>Mesh mesh1(</a:t>
            </a:r>
            <a:r>
              <a:rPr lang="en-US" dirty="0" err="1"/>
              <a:t>init.comm</a:t>
            </a:r>
            <a:r>
              <a:rPr lang="en-US" dirty="0"/>
              <a:t>(), NDIM);</a:t>
            </a:r>
          </a:p>
          <a:p>
            <a:r>
              <a:rPr lang="en-US" dirty="0" smtClean="0"/>
              <a:t>Mesh </a:t>
            </a:r>
            <a:r>
              <a:rPr lang="en-US" dirty="0"/>
              <a:t>mesh2(</a:t>
            </a:r>
            <a:r>
              <a:rPr lang="en-US" dirty="0" err="1"/>
              <a:t>init.comm</a:t>
            </a:r>
            <a:r>
              <a:rPr lang="en-US" dirty="0"/>
              <a:t>(), NDIM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mesh1.read("</a:t>
            </a:r>
            <a:r>
              <a:rPr lang="en-US" dirty="0" err="1"/>
              <a:t>pos_wing.e</a:t>
            </a:r>
            <a:r>
              <a:rPr lang="en-US" dirty="0"/>
              <a:t>");</a:t>
            </a:r>
          </a:p>
          <a:p>
            <a:r>
              <a:rPr lang="en-US" dirty="0" smtClean="0"/>
              <a:t>mesh1.prepare_for_use</a:t>
            </a:r>
            <a:r>
              <a:rPr lang="en-US" dirty="0"/>
              <a:t>();</a:t>
            </a:r>
          </a:p>
          <a:p>
            <a:r>
              <a:rPr lang="en-US" dirty="0" smtClean="0"/>
              <a:t>mesh2.read</a:t>
            </a:r>
            <a:r>
              <a:rPr lang="en-US" dirty="0"/>
              <a:t>("</a:t>
            </a:r>
            <a:r>
              <a:rPr lang="en-US" dirty="0" err="1"/>
              <a:t>neg_wing.e</a:t>
            </a:r>
            <a:r>
              <a:rPr lang="en-US" dirty="0"/>
              <a:t>");</a:t>
            </a:r>
          </a:p>
          <a:p>
            <a:r>
              <a:rPr lang="en-US" dirty="0" smtClean="0"/>
              <a:t>mesh2.prepare_for_use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vector&lt;</a:t>
            </a:r>
            <a:r>
              <a:rPr lang="en-US" dirty="0" err="1" smtClean="0">
                <a:solidFill>
                  <a:srgbClr val="FF0000"/>
                </a:solidFill>
              </a:rPr>
              <a:t>MeshBase</a:t>
            </a:r>
            <a:r>
              <a:rPr lang="en-US" dirty="0">
                <a:solidFill>
                  <a:srgbClr val="FF0000"/>
                </a:solidFill>
              </a:rPr>
              <a:t>*&gt; meshes(2);</a:t>
            </a:r>
          </a:p>
          <a:p>
            <a:r>
              <a:rPr lang="en-US" dirty="0" smtClean="0"/>
              <a:t>meshes[0</a:t>
            </a:r>
            <a:r>
              <a:rPr lang="en-US" dirty="0"/>
              <a:t>] = &amp;mesh1;</a:t>
            </a:r>
          </a:p>
          <a:p>
            <a:r>
              <a:rPr lang="en-US" dirty="0" smtClean="0"/>
              <a:t>meshes[1</a:t>
            </a:r>
            <a:r>
              <a:rPr lang="en-US" dirty="0"/>
              <a:t>] = &amp;mesh2;</a:t>
            </a:r>
          </a:p>
        </p:txBody>
      </p:sp>
    </p:spTree>
    <p:extLst>
      <p:ext uri="{BB962C8B-B14F-4D97-AF65-F5344CB8AC3E}">
        <p14:creationId xmlns:p14="http://schemas.microsoft.com/office/powerpoint/2010/main" val="26866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09600" y="643601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49179" y="1748057"/>
            <a:ext cx="11293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IBFEMethod</a:t>
            </a:r>
            <a:r>
              <a:rPr lang="en-US" dirty="0"/>
              <a:t>::</a:t>
            </a:r>
            <a:r>
              <a:rPr lang="en-US" dirty="0" err="1"/>
              <a:t>LagBodyForceFcnData</a:t>
            </a:r>
            <a:r>
              <a:rPr lang="en-US" dirty="0"/>
              <a:t> target1_force_data(target1_force_function);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registerLagBodyForceFunction</a:t>
            </a:r>
            <a:r>
              <a:rPr lang="en-US" dirty="0"/>
              <a:t>(target1_force_data, 0);</a:t>
            </a:r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</a:t>
            </a:r>
            <a:r>
              <a:rPr lang="en-US" dirty="0" err="1"/>
              <a:t>LagBodyForceFcnData</a:t>
            </a:r>
            <a:r>
              <a:rPr lang="en-US" dirty="0"/>
              <a:t> target2_force_data(target2_force_function);  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registerLagBodyForceFunction</a:t>
            </a:r>
            <a:r>
              <a:rPr lang="en-US" dirty="0"/>
              <a:t>(target2_force_data, 1);		</a:t>
            </a:r>
          </a:p>
          <a:p>
            <a:r>
              <a:rPr lang="en-US" dirty="0"/>
              <a:t>        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::PK1StressFcnData PK1_dev_stress_data(PK1_dev_stress_function);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::PK1StressFcnData PK1_dil_stress_data(PK1_dil_stress_function);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&gt;registerPK1StressFunction(PK1_dev_stress_data, 0);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&gt;registerPK1StressFunction(PK1_dev_stress_data, 1);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&gt;registerPK1StressFunction(PK1_dil_stress_data, 0);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&gt;registerPK1StressFunction(PK1_dil_stress_data, 1);		</a:t>
            </a:r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initializeFEEquationSystems</a:t>
            </a:r>
            <a:r>
              <a:rPr lang="en-US" dirty="0"/>
              <a:t>();</a:t>
            </a:r>
          </a:p>
          <a:p>
            <a:r>
              <a:rPr lang="en-US" dirty="0" err="1" smtClean="0"/>
              <a:t>EquationSystems</a:t>
            </a:r>
            <a:r>
              <a:rPr lang="en-US" dirty="0"/>
              <a:t>* mesh1_equation_systems = </a:t>
            </a:r>
            <a:r>
              <a:rPr lang="en-US" dirty="0" err="1"/>
              <a:t>ib_method_ops</a:t>
            </a:r>
            <a:r>
              <a:rPr lang="en-US" dirty="0"/>
              <a:t>-&gt;</a:t>
            </a:r>
            <a:r>
              <a:rPr lang="en-US" dirty="0" err="1"/>
              <a:t>getFEDataManager</a:t>
            </a:r>
            <a:r>
              <a:rPr lang="en-US" dirty="0"/>
              <a:t>(0)-&gt;</a:t>
            </a:r>
            <a:r>
              <a:rPr lang="en-US" dirty="0" err="1"/>
              <a:t>getEquationSystems</a:t>
            </a:r>
            <a:r>
              <a:rPr lang="en-US" dirty="0"/>
              <a:t>();</a:t>
            </a:r>
          </a:p>
          <a:p>
            <a:r>
              <a:rPr lang="en-US" dirty="0" err="1" smtClean="0"/>
              <a:t>EquationSystems</a:t>
            </a:r>
            <a:r>
              <a:rPr lang="en-US" dirty="0"/>
              <a:t>* mesh2_equation_systems = </a:t>
            </a:r>
            <a:r>
              <a:rPr lang="en-US" dirty="0" err="1"/>
              <a:t>ib_method_ops</a:t>
            </a:r>
            <a:r>
              <a:rPr lang="en-US" dirty="0"/>
              <a:t>-&gt;</a:t>
            </a:r>
            <a:r>
              <a:rPr lang="en-US" dirty="0" err="1"/>
              <a:t>getFEDataManager</a:t>
            </a:r>
            <a:r>
              <a:rPr lang="en-US" dirty="0"/>
              <a:t>(1)-&gt;</a:t>
            </a:r>
            <a:r>
              <a:rPr lang="en-US" dirty="0" err="1"/>
              <a:t>getEquationSystems</a:t>
            </a:r>
            <a:r>
              <a:rPr lang="en-US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9831" y="1748057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mesh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9831" y="2590268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mesh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831" y="3825548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both meshes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ExodusII_IO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599" y="2274838"/>
            <a:ext cx="111011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These lines</a:t>
            </a:r>
          </a:p>
          <a:p>
            <a:r>
              <a:rPr lang="en-US" sz="2200" dirty="0" err="1" smtClean="0"/>
              <a:t>AutoPtr</a:t>
            </a:r>
            <a:r>
              <a:rPr lang="en-US" sz="2200" dirty="0" smtClean="0"/>
              <a:t>&lt;</a:t>
            </a:r>
            <a:r>
              <a:rPr lang="en-US" sz="2200" dirty="0" err="1" smtClean="0"/>
              <a:t>ExodusII_IO</a:t>
            </a:r>
            <a:r>
              <a:rPr lang="en-US" sz="2200" dirty="0"/>
              <a:t>&gt; mesh1_exodus_io(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(mesh1) : NULL);    </a:t>
            </a:r>
            <a:endParaRPr lang="en-US" sz="2200" dirty="0" smtClean="0"/>
          </a:p>
          <a:p>
            <a:r>
              <a:rPr lang="en-US" sz="2200" dirty="0" err="1" smtClean="0"/>
              <a:t>AutoPtr</a:t>
            </a:r>
            <a:r>
              <a:rPr lang="en-US" sz="2200" dirty="0" smtClean="0"/>
              <a:t>&lt;</a:t>
            </a:r>
            <a:r>
              <a:rPr lang="en-US" sz="2200" dirty="0" err="1" smtClean="0"/>
              <a:t>ExodusII_IO</a:t>
            </a:r>
            <a:r>
              <a:rPr lang="en-US" sz="2200" dirty="0"/>
              <a:t>&gt; mesh2_exodus_io(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(mesh2) : NULL);	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Should be changed to these lines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err="1" smtClean="0"/>
              <a:t>std</a:t>
            </a:r>
            <a:r>
              <a:rPr lang="en-US" sz="2200" dirty="0"/>
              <a:t>::</a:t>
            </a:r>
            <a:r>
              <a:rPr lang="en-US" sz="2200" dirty="0" err="1"/>
              <a:t>unique_ptr</a:t>
            </a:r>
            <a:r>
              <a:rPr lang="en-US" sz="2200" dirty="0"/>
              <a:t>&lt;</a:t>
            </a:r>
            <a:r>
              <a:rPr lang="en-US" sz="2200" dirty="0" err="1"/>
              <a:t>ExodusII_IO</a:t>
            </a:r>
            <a:r>
              <a:rPr lang="en-US" sz="2200" dirty="0"/>
              <a:t>&gt; mesh1_exodus_io(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(mesh1) : NULL</a:t>
            </a:r>
            <a:r>
              <a:rPr lang="en-US" sz="2200" dirty="0" smtClean="0"/>
              <a:t>); </a:t>
            </a:r>
            <a:r>
              <a:rPr lang="en-US" sz="2200" dirty="0" err="1" smtClean="0"/>
              <a:t>std</a:t>
            </a:r>
            <a:r>
              <a:rPr lang="en-US" sz="2200" dirty="0"/>
              <a:t>::</a:t>
            </a:r>
            <a:r>
              <a:rPr lang="en-US" sz="2200" dirty="0" err="1"/>
              <a:t>unique_ptr</a:t>
            </a:r>
            <a:r>
              <a:rPr lang="en-US" sz="2200" dirty="0"/>
              <a:t>&lt;</a:t>
            </a:r>
            <a:r>
              <a:rPr lang="en-US" sz="2200" dirty="0" err="1"/>
              <a:t>ExodusII_IO</a:t>
            </a:r>
            <a:r>
              <a:rPr lang="en-US" sz="2200" dirty="0"/>
              <a:t>&gt; mesh2_exodus_io(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(mesh2) : NULL);</a:t>
            </a:r>
          </a:p>
        </p:txBody>
      </p:sp>
    </p:spTree>
    <p:extLst>
      <p:ext uri="{BB962C8B-B14F-4D97-AF65-F5344CB8AC3E}">
        <p14:creationId xmlns:p14="http://schemas.microsoft.com/office/powerpoint/2010/main" val="38801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Postprocess_data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631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postprocess_data</a:t>
            </a:r>
            <a:r>
              <a:rPr lang="en-US" dirty="0"/>
              <a:t>(Pointer&lt;</a:t>
            </a:r>
            <a:r>
              <a:rPr lang="en-US" dirty="0" err="1"/>
              <a:t>PatchHierarchy</a:t>
            </a:r>
            <a:r>
              <a:rPr lang="en-US" dirty="0"/>
              <a:t>&lt;NDIM&gt; &gt; /*</a:t>
            </a:r>
            <a:r>
              <a:rPr lang="en-US" dirty="0" err="1"/>
              <a:t>patch_hierarchy</a:t>
            </a:r>
            <a:r>
              <a:rPr lang="en-US" dirty="0"/>
              <a:t>*/,</a:t>
            </a:r>
          </a:p>
          <a:p>
            <a:r>
              <a:rPr lang="en-US" dirty="0"/>
              <a:t>                      Pointer&lt;</a:t>
            </a:r>
            <a:r>
              <a:rPr lang="en-US" dirty="0" err="1"/>
              <a:t>INSHierarchyIntegrator</a:t>
            </a:r>
            <a:r>
              <a:rPr lang="en-US" dirty="0"/>
              <a:t>&gt; /*</a:t>
            </a:r>
            <a:r>
              <a:rPr lang="en-US" dirty="0" err="1"/>
              <a:t>navier_stokes_integrator</a:t>
            </a:r>
            <a:r>
              <a:rPr lang="en-US" dirty="0"/>
              <a:t>*/,</a:t>
            </a:r>
          </a:p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Mesh&amp; mesh,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EquationSystems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equation_systems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iteration_num</a:t>
            </a:r>
            <a:r>
              <a:rPr lang="en-US" dirty="0"/>
              <a:t>*/,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double </a:t>
            </a:r>
            <a:r>
              <a:rPr lang="en-US" dirty="0" err="1"/>
              <a:t>loop_time</a:t>
            </a:r>
            <a:r>
              <a:rPr lang="en-US" dirty="0"/>
              <a:t>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string&amp; /*</a:t>
            </a:r>
            <a:r>
              <a:rPr lang="en-US" dirty="0" err="1"/>
              <a:t>data_dump_dirname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6747" y="486291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function you may need to update the </a:t>
            </a:r>
            <a:r>
              <a:rPr lang="en-US" dirty="0" err="1" smtClean="0"/>
              <a:t>FEBase</a:t>
            </a:r>
            <a:r>
              <a:rPr lang="en-US" dirty="0" smtClean="0"/>
              <a:t> and </a:t>
            </a:r>
            <a:r>
              <a:rPr lang="en-US" dirty="0" err="1" smtClean="0"/>
              <a:t>Qbase</a:t>
            </a:r>
            <a:r>
              <a:rPr lang="en-US" dirty="0" smtClean="0"/>
              <a:t> lines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FEBase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fe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FEBase</a:t>
            </a:r>
            <a:r>
              <a:rPr lang="en-US" dirty="0">
                <a:solidFill>
                  <a:srgbClr val="FF0000"/>
                </a:solidFill>
              </a:rPr>
              <a:t>::build(dim, </a:t>
            </a:r>
            <a:r>
              <a:rPr lang="en-US" dirty="0" err="1">
                <a:solidFill>
                  <a:srgbClr val="FF0000"/>
                </a:solidFill>
              </a:rPr>
              <a:t>F_dof_map.variable_type</a:t>
            </a:r>
            <a:r>
              <a:rPr lang="en-US" dirty="0">
                <a:solidFill>
                  <a:srgbClr val="FF0000"/>
                </a:solidFill>
              </a:rPr>
              <a:t>(0)));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QBase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qrule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QBase</a:t>
            </a:r>
            <a:r>
              <a:rPr lang="en-US" dirty="0">
                <a:solidFill>
                  <a:srgbClr val="FF0000"/>
                </a:solidFill>
              </a:rPr>
              <a:t>::build(QGAUSS, dim, FIFTH);</a:t>
            </a:r>
          </a:p>
        </p:txBody>
      </p:sp>
    </p:spTree>
    <p:extLst>
      <p:ext uri="{BB962C8B-B14F-4D97-AF65-F5344CB8AC3E}">
        <p14:creationId xmlns:p14="http://schemas.microsoft.com/office/powerpoint/2010/main" val="32356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7-IBFE-Plate-Circle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3" y="1997808"/>
            <a:ext cx="5434263" cy="4351338"/>
          </a:xfrm>
        </p:spPr>
        <p:txBody>
          <a:bodyPr/>
          <a:lstStyle/>
          <a:p>
            <a:r>
              <a:rPr lang="en-US" dirty="0" smtClean="0"/>
              <a:t>In this example, a 2D beam is propelled towards a 2D circle.</a:t>
            </a:r>
          </a:p>
          <a:p>
            <a:r>
              <a:rPr lang="en-US" dirty="0" smtClean="0"/>
              <a:t>Target points drive the beam for the first 1 second, and then the beam is free to coast.</a:t>
            </a:r>
          </a:p>
          <a:p>
            <a:r>
              <a:rPr lang="en-US" dirty="0" smtClean="0"/>
              <a:t>The circle is untethered and moves due to the approaching beam.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43550" cy="49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boundaries in Trellis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do a little extra work to make a 2D boundary in Trellis, which can be done through the GUI with some tinkering….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5243" y="2749132"/>
            <a:ext cx="9127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Trelis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also provides the capability of writing two-dimensional Genesis databases similar to FASTQ. The user must first assign the appropriate surfaces in the model to an element block. Then a Quad* type element may be specified for the element block. For example</a:t>
            </a: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Block 1 Surface 1 To 4</a:t>
            </a:r>
            <a:b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Block 1 Element Type Quad4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this case, it is important for users to note that a two-dimensional Genesis database will result. In writing a two-dimensional Genesis database,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Trelis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ignores all z-coordinate data. Therefore, the user must ensure that the Element Block is assigned to a planar surface lying in a plane parallel to the x-y plane. Currently, the Quad* element types are the only supported two-dimensional elements. Two-dimensional shell elements will be added in the near future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4333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1325563"/>
          </a:xfrm>
        </p:spPr>
        <p:txBody>
          <a:bodyPr/>
          <a:lstStyle/>
          <a:p>
            <a:r>
              <a:rPr lang="en-US" dirty="0" smtClean="0"/>
              <a:t>Target force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68" y="1164134"/>
            <a:ext cx="114540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oid</a:t>
            </a:r>
          </a:p>
          <a:p>
            <a:r>
              <a:rPr lang="en-US" sz="1400" dirty="0" smtClean="0"/>
              <a:t>target1_force_function(</a:t>
            </a:r>
          </a:p>
          <a:p>
            <a:r>
              <a:rPr lang="en-US" sz="1400" dirty="0" smtClean="0"/>
              <a:t>    	</a:t>
            </a:r>
            <a:r>
              <a:rPr lang="en-US" sz="1400" dirty="0" err="1" smtClean="0"/>
              <a:t>VectorValue</a:t>
            </a:r>
            <a:r>
              <a:rPr lang="en-US" sz="1400" dirty="0" smtClean="0"/>
              <a:t>&lt;double</a:t>
            </a:r>
            <a:r>
              <a:rPr lang="en-US" sz="1400" dirty="0"/>
              <a:t>&gt;&amp; </a:t>
            </a:r>
            <a:r>
              <a:rPr lang="en-US" sz="1400" dirty="0" smtClean="0"/>
              <a:t>F,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	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double time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	void</a:t>
            </a:r>
            <a:r>
              <a:rPr lang="en-US" sz="1400" dirty="0"/>
              <a:t>* /*</a:t>
            </a:r>
            <a:r>
              <a:rPr lang="en-US" sz="1400" dirty="0" err="1"/>
              <a:t>ctx</a:t>
            </a:r>
            <a:r>
              <a:rPr lang="en-US" sz="1400" dirty="0" smtClean="0"/>
              <a:t>*/)</a:t>
            </a:r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</a:t>
            </a:r>
            <a:r>
              <a:rPr lang="en-US" sz="1400" dirty="0" err="1"/>
              <a:t>libMesh</a:t>
            </a:r>
            <a:r>
              <a:rPr lang="en-US" sz="1400" dirty="0"/>
              <a:t>::Point </a:t>
            </a:r>
            <a:r>
              <a:rPr lang="en-US" sz="1400" dirty="0" err="1"/>
              <a:t>s_dump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if(time&lt;1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(0)=s(0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(1)=s(1)+.25*time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</a:t>
            </a:r>
            <a:r>
              <a:rPr lang="en-US" sz="1400" dirty="0"/>
              <a:t>} </a:t>
            </a:r>
            <a:endParaRPr lang="en-US" sz="1400" dirty="0" smtClean="0"/>
          </a:p>
          <a:p>
            <a:r>
              <a:rPr lang="en-US" sz="1400" dirty="0" smtClean="0"/>
              <a:t>   else</a:t>
            </a:r>
          </a:p>
          <a:p>
            <a:r>
              <a:rPr lang="en-US" sz="1400" dirty="0" smtClean="0"/>
              <a:t>    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(1)=X(1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(0)=X(0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</a:t>
            </a:r>
            <a:r>
              <a:rPr lang="en-US" sz="1400" dirty="0"/>
              <a:t>} </a:t>
            </a:r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/>
              <a:t>F 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return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7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;p10"/>
          <p:cNvSpPr txBox="1">
            <a:spLocks noGrp="1"/>
          </p:cNvSpPr>
          <p:nvPr>
            <p:ph type="title"/>
          </p:nvPr>
        </p:nvSpPr>
        <p:spPr>
          <a:xfrm>
            <a:off x="609600" y="274635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 smtClean="0"/>
              <a:t>Relevant lines in main.C</a:t>
            </a:r>
            <a:endParaRPr sz="3200" b="1" dirty="0"/>
          </a:p>
        </p:txBody>
      </p:sp>
      <p:sp>
        <p:nvSpPr>
          <p:cNvPr id="5" name="Google Shape;47;p10"/>
          <p:cNvSpPr txBox="1">
            <a:spLocks/>
          </p:cNvSpPr>
          <p:nvPr/>
        </p:nvSpPr>
        <p:spPr>
          <a:xfrm>
            <a:off x="609600" y="1308906"/>
            <a:ext cx="10972800" cy="65517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Get various standard options set in the input file.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string mesh1_exodus_filename = </a:t>
            </a:r>
            <a:r>
              <a:rPr lang="en-US" sz="1600" dirty="0" err="1" smtClean="0"/>
              <a:t>app_initializer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getExodusIIFilename</a:t>
            </a:r>
            <a:r>
              <a:rPr lang="en-US" sz="1600" dirty="0" smtClean="0"/>
              <a:t>("mesh1");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string mesh2_exodus_filename = </a:t>
            </a:r>
            <a:r>
              <a:rPr lang="en-US" sz="1600" dirty="0" err="1" smtClean="0"/>
              <a:t>app_initializer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getExodusIIFilename</a:t>
            </a:r>
            <a:r>
              <a:rPr lang="en-US" sz="1600" dirty="0" smtClean="0"/>
              <a:t>("mesh2");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Note that boundary condition data must be registered with each FE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system before calling </a:t>
            </a:r>
            <a:r>
              <a:rPr lang="en-US" sz="1600" dirty="0" err="1" smtClean="0"/>
              <a:t>IBFEMethod</a:t>
            </a:r>
            <a:r>
              <a:rPr lang="en-US" sz="1600" dirty="0" smtClean="0"/>
              <a:t>::</a:t>
            </a:r>
            <a:r>
              <a:rPr lang="en-US" sz="1600" dirty="0" err="1" smtClean="0"/>
              <a:t>initializeFEData</a:t>
            </a:r>
            <a:r>
              <a:rPr lang="en-US" sz="1600" dirty="0" smtClean="0"/>
              <a:t>().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mesh1(</a:t>
            </a:r>
            <a:r>
              <a:rPr lang="en-US" sz="1600" dirty="0" err="1"/>
              <a:t>init.comm</a:t>
            </a:r>
            <a:r>
              <a:rPr lang="en-US" sz="1600" dirty="0"/>
              <a:t>(), NDIM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mesh2(</a:t>
            </a:r>
            <a:r>
              <a:rPr lang="en-US" sz="1600" dirty="0" err="1"/>
              <a:t>init.comm</a:t>
            </a:r>
            <a:r>
              <a:rPr lang="en-US" sz="1600" dirty="0"/>
              <a:t>(), NDIM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mesh1.read</a:t>
            </a:r>
            <a:r>
              <a:rPr lang="en-US" sz="1600" dirty="0"/>
              <a:t>("</a:t>
            </a:r>
            <a:r>
              <a:rPr lang="en-US" sz="1600" dirty="0" err="1"/>
              <a:t>beam.e</a:t>
            </a:r>
            <a:r>
              <a:rPr lang="en-US" sz="16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mesh1.prepare_for_use();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mesh2.read</a:t>
            </a:r>
            <a:r>
              <a:rPr lang="en-US" sz="1600" dirty="0"/>
              <a:t>("</a:t>
            </a:r>
            <a:r>
              <a:rPr lang="en-US" sz="1600" dirty="0" err="1"/>
              <a:t>circle.e</a:t>
            </a:r>
            <a:r>
              <a:rPr lang="en-US" sz="16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mesh2.prepare_for_use();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vector&lt;</a:t>
            </a:r>
            <a:r>
              <a:rPr lang="en-US" sz="1600" dirty="0" err="1" smtClean="0">
                <a:solidFill>
                  <a:srgbClr val="FF0000"/>
                </a:solidFill>
              </a:rPr>
              <a:t>MeshBase</a:t>
            </a:r>
            <a:r>
              <a:rPr lang="en-US" sz="1600" dirty="0">
                <a:solidFill>
                  <a:srgbClr val="FF0000"/>
                </a:solidFill>
              </a:rPr>
              <a:t>*&gt; meshes(2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meshes[0</a:t>
            </a:r>
            <a:r>
              <a:rPr lang="en-US" sz="1600" dirty="0"/>
              <a:t>] = &amp;mesh1</a:t>
            </a:r>
            <a:r>
              <a:rPr lang="en-US" sz="16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meshes[1</a:t>
            </a:r>
            <a:r>
              <a:rPr lang="en-US" sz="1600" dirty="0"/>
              <a:t>] = &amp;mesh2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70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32" y="284915"/>
            <a:ext cx="10515600" cy="1325563"/>
          </a:xfrm>
        </p:spPr>
        <p:txBody>
          <a:bodyPr/>
          <a:lstStyle/>
          <a:p>
            <a:r>
              <a:rPr lang="en" b="1" dirty="0"/>
              <a:t>Relevant lines in main.C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032" y="1491384"/>
            <a:ext cx="1090462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 // Configure the IBFE solver.	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</a:t>
            </a:r>
            <a:r>
              <a:rPr lang="en-US" sz="1700" dirty="0" err="1"/>
              <a:t>initializeFEEquationSystems</a:t>
            </a:r>
            <a:r>
              <a:rPr lang="en-US" sz="1700" dirty="0"/>
              <a:t>();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</a:t>
            </a:r>
            <a:r>
              <a:rPr lang="en-US" sz="1700" dirty="0" err="1"/>
              <a:t>LagBodyForceFcnData</a:t>
            </a:r>
            <a:r>
              <a:rPr lang="en-US" sz="1700" dirty="0"/>
              <a:t> target1_force_data(target1_force_function);   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::PK1StressFcnData PK1_dev_stress_data(PK1_dev_stress_function);   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::PK1StressFcnData PK1_dil_stress_data(PK1_dil_stress_function);  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PK1_dev_stress_data.quad_order </a:t>
            </a:r>
            <a:r>
              <a:rPr lang="en-US" sz="1700" dirty="0"/>
              <a:t>= Utility::</a:t>
            </a:r>
            <a:r>
              <a:rPr lang="en-US" sz="1700" dirty="0" err="1"/>
              <a:t>string_to_enum</a:t>
            </a:r>
            <a:r>
              <a:rPr lang="en-US" sz="1700" dirty="0"/>
              <a:t>&lt;</a:t>
            </a:r>
            <a:r>
              <a:rPr lang="en-US" sz="1700" dirty="0" err="1"/>
              <a:t>libMeshEnums</a:t>
            </a:r>
            <a:r>
              <a:rPr lang="en-US" sz="1700" dirty="0"/>
              <a:t>::Order&gt;(</a:t>
            </a:r>
            <a:r>
              <a:rPr lang="en-US" sz="1700" dirty="0" err="1"/>
              <a:t>input_db</a:t>
            </a:r>
            <a:r>
              <a:rPr lang="en-US" sz="1700" dirty="0"/>
              <a:t>-&gt;</a:t>
            </a:r>
            <a:r>
              <a:rPr lang="en-US" sz="1700" dirty="0" err="1"/>
              <a:t>getStringWithDefault</a:t>
            </a:r>
            <a:r>
              <a:rPr lang="en-US" sz="1700" dirty="0"/>
              <a:t>("PK1_DEV_QUAD_ORDER","THIRD"));    </a:t>
            </a:r>
            <a:endParaRPr lang="en-US" sz="1700" dirty="0" smtClean="0"/>
          </a:p>
          <a:p>
            <a:r>
              <a:rPr lang="en-US" sz="1700" dirty="0" smtClean="0"/>
              <a:t>PK1_dil_stress_data.quad_order </a:t>
            </a:r>
            <a:r>
              <a:rPr lang="en-US" sz="1700" dirty="0"/>
              <a:t>= Utility::</a:t>
            </a:r>
            <a:r>
              <a:rPr lang="en-US" sz="1700" dirty="0" err="1"/>
              <a:t>string_to_enum</a:t>
            </a:r>
            <a:r>
              <a:rPr lang="en-US" sz="1700" dirty="0"/>
              <a:t>&lt;</a:t>
            </a:r>
            <a:r>
              <a:rPr lang="en-US" sz="1700" dirty="0" err="1"/>
              <a:t>libMeshEnums</a:t>
            </a:r>
            <a:r>
              <a:rPr lang="en-US" sz="1700" dirty="0"/>
              <a:t>::Order&gt;(</a:t>
            </a:r>
            <a:r>
              <a:rPr lang="en-US" sz="1700" dirty="0" err="1"/>
              <a:t>input_db</a:t>
            </a:r>
            <a:r>
              <a:rPr lang="en-US" sz="1700" dirty="0"/>
              <a:t>-&gt;</a:t>
            </a:r>
            <a:r>
              <a:rPr lang="en-US" sz="1700" dirty="0" err="1"/>
              <a:t>getStringWithDefault</a:t>
            </a:r>
            <a:r>
              <a:rPr lang="en-US" sz="1700" dirty="0"/>
              <a:t>("PK1_DIL_QUAD_ORDER","FIRST"));  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</a:t>
            </a:r>
            <a:r>
              <a:rPr lang="en-US" sz="1700" dirty="0" err="1"/>
              <a:t>registerLagBodyForceFunction</a:t>
            </a:r>
            <a:r>
              <a:rPr lang="en-US" sz="1700" dirty="0"/>
              <a:t>(target1_force_data, 0);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&gt;registerPK1StressFunction(PK1_dev_stress_data, 0);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&gt;registerPK1StressFunction(PK1_dev_stress_data, 1);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&gt;registerPK1StressFunction(PK1_dil_stress_data, 0);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&gt;registerPK1StressFunction(PK1_dil_stress_data, 1);        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dirty="0" err="1" smtClean="0"/>
              <a:t>EquationSystems</a:t>
            </a:r>
            <a:r>
              <a:rPr lang="en-US" sz="1700" dirty="0"/>
              <a:t>* mesh1_equation_systems = </a:t>
            </a:r>
            <a:r>
              <a:rPr lang="en-US" sz="1700" dirty="0" err="1"/>
              <a:t>ib_method_ops</a:t>
            </a:r>
            <a:r>
              <a:rPr lang="en-US" sz="1700" dirty="0"/>
              <a:t>-&gt;</a:t>
            </a:r>
            <a:r>
              <a:rPr lang="en-US" sz="1700" dirty="0" err="1"/>
              <a:t>getFEDataManager</a:t>
            </a:r>
            <a:r>
              <a:rPr lang="en-US" sz="1700" dirty="0"/>
              <a:t>(0)-&gt;</a:t>
            </a:r>
            <a:r>
              <a:rPr lang="en-US" sz="1700" dirty="0" err="1"/>
              <a:t>getEquationSystems</a:t>
            </a:r>
            <a:r>
              <a:rPr lang="en-US" sz="1700" dirty="0"/>
              <a:t>();        </a:t>
            </a:r>
            <a:r>
              <a:rPr lang="en-US" sz="1700" dirty="0" err="1"/>
              <a:t>EquationSystems</a:t>
            </a:r>
            <a:r>
              <a:rPr lang="en-US" sz="1700" dirty="0"/>
              <a:t>* mesh2_equation_systems = </a:t>
            </a:r>
            <a:r>
              <a:rPr lang="en-US" sz="1700" dirty="0" err="1"/>
              <a:t>ib_method_ops</a:t>
            </a:r>
            <a:r>
              <a:rPr lang="en-US" sz="1700" dirty="0"/>
              <a:t>-&gt;</a:t>
            </a:r>
            <a:r>
              <a:rPr lang="en-US" sz="1700" dirty="0" err="1"/>
              <a:t>getFEDataManager</a:t>
            </a:r>
            <a:r>
              <a:rPr lang="en-US" sz="1700" dirty="0"/>
              <a:t>(1)-&gt;</a:t>
            </a:r>
            <a:r>
              <a:rPr lang="en-US" sz="1700" dirty="0" err="1"/>
              <a:t>getEquationSystems</a:t>
            </a:r>
            <a:r>
              <a:rPr lang="en-US" sz="17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13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79" y="170405"/>
            <a:ext cx="10515600" cy="1325563"/>
          </a:xfrm>
        </p:spPr>
        <p:txBody>
          <a:bodyPr/>
          <a:lstStyle/>
          <a:p>
            <a:r>
              <a:rPr lang="en-US" dirty="0" smtClean="0"/>
              <a:t>3D flapping 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example shows two elliptical wings performing a simple clap and fling motion.</a:t>
            </a:r>
          </a:p>
          <a:p>
            <a:r>
              <a:rPr lang="en-US" dirty="0" smtClean="0"/>
              <a:t>Two separate meshes are uploaded and moved by target forces with different motions.</a:t>
            </a:r>
          </a:p>
          <a:p>
            <a:r>
              <a:rPr lang="en-US" dirty="0" smtClean="0"/>
              <a:t>The wings were created using Trellis.</a:t>
            </a:r>
          </a:p>
          <a:p>
            <a:r>
              <a:rPr lang="en-US" dirty="0" smtClean="0"/>
              <a:t>This simulation takes a long time to run and generates a lot of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311"/>
            <a:ext cx="5983151" cy="53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 from earlier versions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853" y="2449704"/>
            <a:ext cx="10647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lines</a:t>
            </a:r>
          </a:p>
          <a:p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mesh1_exodus_io(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(mesh1) : NULL);    </a:t>
            </a:r>
          </a:p>
          <a:p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mesh2_exodus_io(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(mesh2) : NULL);	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Should be changed to these </a:t>
            </a:r>
            <a:r>
              <a:rPr lang="en-US" dirty="0" smtClean="0">
                <a:solidFill>
                  <a:srgbClr val="FF0000"/>
                </a:solidFill>
              </a:rPr>
              <a:t>lines</a:t>
            </a:r>
            <a:endParaRPr lang="en-US" dirty="0"/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mesh1_exodus_io(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(mesh1) : NULL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mesh2_exodus_io(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(mesh2) : NULL);</a:t>
            </a:r>
          </a:p>
        </p:txBody>
      </p:sp>
    </p:spTree>
    <p:extLst>
      <p:ext uri="{BB962C8B-B14F-4D97-AF65-F5344CB8AC3E}">
        <p14:creationId xmlns:p14="http://schemas.microsoft.com/office/powerpoint/2010/main" val="1589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2610465"/>
            <a:ext cx="3067665" cy="15780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126361" y="1873045"/>
            <a:ext cx="29497" cy="2920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68695" y="1863214"/>
            <a:ext cx="29497" cy="2920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65573" y="1297858"/>
            <a:ext cx="44245" cy="4336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8517194" y="1541208"/>
            <a:ext cx="329378" cy="3441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9818" y="988142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dirty="0" err="1" smtClean="0"/>
              <a:t>_offset</a:t>
            </a:r>
            <a:r>
              <a:rPr lang="en-US" dirty="0" smtClean="0"/>
              <a:t> =0.008 </a:t>
            </a:r>
            <a:endParaRPr lang="en-US" dirty="0"/>
          </a:p>
        </p:txBody>
      </p:sp>
      <p:cxnSp>
        <p:nvCxnSpPr>
          <p:cNvPr id="12" name="Straight Connector 11"/>
          <p:cNvCxnSpPr>
            <a:stCxn id="16" idx="1"/>
          </p:cNvCxnSpPr>
          <p:nvPr/>
        </p:nvCxnSpPr>
        <p:spPr>
          <a:xfrm flipH="1">
            <a:off x="1017639" y="3399502"/>
            <a:ext cx="54189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539" y="32148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5644" y="56403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454244" y="5633884"/>
            <a:ext cx="559911" cy="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454244" y="5029200"/>
            <a:ext cx="0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6225" y="4659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9809" y="54851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41367" y="6304005"/>
            <a:ext cx="559911" cy="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41367" y="5711587"/>
            <a:ext cx="0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348" y="53299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6932" y="61552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93425" y="1121786"/>
            <a:ext cx="44245" cy="4336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021" y="54492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1254870" y="2825573"/>
            <a:ext cx="371476" cy="7763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021" y="251486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_offset</a:t>
            </a:r>
            <a:r>
              <a:rPr lang="en-US" dirty="0" smtClean="0"/>
              <a:t> = 0.01 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3244338" y="2916836"/>
            <a:ext cx="236591" cy="30676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46671" y="465831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ing_span</a:t>
            </a:r>
            <a:r>
              <a:rPr lang="en-US" dirty="0" smtClean="0"/>
              <a:t> = 0.08 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10800000">
            <a:off x="5020442" y="2610463"/>
            <a:ext cx="371476" cy="15780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686564" y="3281205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wing_chord</a:t>
            </a:r>
            <a:r>
              <a:rPr lang="en-US" dirty="0" smtClean="0"/>
              <a:t> =0.04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87467" y="376084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Wing set up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06179" y="600966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x = 1/528 = 0.00189</a:t>
            </a:r>
          </a:p>
          <a:p>
            <a:r>
              <a:rPr lang="en-US" dirty="0" err="1" smtClean="0"/>
              <a:t>wing_width</a:t>
            </a:r>
            <a:r>
              <a:rPr lang="en-US" dirty="0" smtClean="0"/>
              <a:t> = 0.00379 (2dx)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two wings in trellis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the trial version of trellis to make 2 elliptical wings with the right dimensions. </a:t>
            </a:r>
          </a:p>
          <a:p>
            <a:r>
              <a:rPr lang="en-US" dirty="0" smtClean="0"/>
              <a:t>I rotated them and translated them to the correct initial positions.</a:t>
            </a:r>
          </a:p>
          <a:p>
            <a:r>
              <a:rPr lang="en-US" dirty="0" smtClean="0"/>
              <a:t>The getting started tutorial was all I needed to learn enough to make the wings in under an hour. </a:t>
            </a:r>
          </a:p>
          <a:p>
            <a:r>
              <a:rPr lang="en-US" dirty="0" smtClean="0"/>
              <a:t>I exported the meshes as exodus .e files, which are in the example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48" y="1738132"/>
            <a:ext cx="10225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B=pi/4;		</a:t>
            </a:r>
          </a:p>
          <a:p>
            <a:r>
              <a:rPr lang="en-US" dirty="0" err="1" smtClean="0"/>
              <a:t>sweep_angle</a:t>
            </a:r>
            <a:r>
              <a:rPr lang="en-US" dirty="0" smtClean="0"/>
              <a:t>=2.0*pi/3.0;	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req</a:t>
            </a:r>
            <a:r>
              <a:rPr lang="en-US" dirty="0" smtClean="0"/>
              <a:t> = 1.0;</a:t>
            </a:r>
          </a:p>
          <a:p>
            <a:r>
              <a:rPr lang="en-US" dirty="0" err="1" smtClean="0"/>
              <a:t>aoa_not</a:t>
            </a:r>
            <a:r>
              <a:rPr lang="en-US" dirty="0" smtClean="0"/>
              <a:t>=pi/2;</a:t>
            </a:r>
          </a:p>
          <a:p>
            <a:endParaRPr lang="en-US" dirty="0" smtClean="0"/>
          </a:p>
          <a:p>
            <a:r>
              <a:rPr lang="en-US" dirty="0" err="1" smtClean="0"/>
              <a:t>sweep_angle_pos</a:t>
            </a:r>
            <a:r>
              <a:rPr lang="en-US" dirty="0" smtClean="0"/>
              <a:t> =0.5*</a:t>
            </a:r>
            <a:r>
              <a:rPr lang="en-US" dirty="0" err="1" smtClean="0"/>
              <a:t>sweep_angle</a:t>
            </a:r>
            <a:r>
              <a:rPr lang="en-US" dirty="0" smtClean="0"/>
              <a:t>*(1-cos(2*pi*</a:t>
            </a:r>
            <a:r>
              <a:rPr lang="en-US" dirty="0" err="1" smtClean="0"/>
              <a:t>freq</a:t>
            </a:r>
            <a:r>
              <a:rPr lang="en-US" dirty="0" smtClean="0"/>
              <a:t>*time)); </a:t>
            </a:r>
          </a:p>
          <a:p>
            <a:r>
              <a:rPr lang="en-US" dirty="0" err="1" smtClean="0"/>
              <a:t>sweep_angle_neg</a:t>
            </a:r>
            <a:r>
              <a:rPr lang="en-US" dirty="0" smtClean="0"/>
              <a:t> = -0.5*</a:t>
            </a:r>
            <a:r>
              <a:rPr lang="en-US" dirty="0" err="1" smtClean="0"/>
              <a:t>sweep_angle</a:t>
            </a:r>
            <a:r>
              <a:rPr lang="en-US" dirty="0" smtClean="0"/>
              <a:t>*(1-cos(2*pi*</a:t>
            </a:r>
            <a:r>
              <a:rPr lang="en-US" dirty="0" err="1" smtClean="0"/>
              <a:t>freq</a:t>
            </a:r>
            <a:r>
              <a:rPr lang="en-US" dirty="0" smtClean="0"/>
              <a:t>*time));	</a:t>
            </a:r>
          </a:p>
          <a:p>
            <a:endParaRPr lang="en-US" dirty="0" smtClean="0"/>
          </a:p>
          <a:p>
            <a:r>
              <a:rPr lang="en-US" dirty="0" err="1" smtClean="0"/>
              <a:t>aoa_pos</a:t>
            </a:r>
            <a:r>
              <a:rPr lang="en-US" dirty="0" smtClean="0"/>
              <a:t>=</a:t>
            </a:r>
            <a:r>
              <a:rPr lang="en-US" dirty="0" err="1" smtClean="0"/>
              <a:t>aoa_not</a:t>
            </a:r>
            <a:r>
              <a:rPr lang="en-US" dirty="0" smtClean="0"/>
              <a:t>-B*sin(2*pi*</a:t>
            </a:r>
            <a:r>
              <a:rPr lang="en-US" dirty="0" err="1" smtClean="0"/>
              <a:t>freq</a:t>
            </a:r>
            <a:r>
              <a:rPr lang="en-US" dirty="0" smtClean="0"/>
              <a:t>*time);	</a:t>
            </a:r>
          </a:p>
          <a:p>
            <a:r>
              <a:rPr lang="en-US" dirty="0" err="1" smtClean="0"/>
              <a:t>aoa_neg</a:t>
            </a:r>
            <a:r>
              <a:rPr lang="en-US" dirty="0" smtClean="0"/>
              <a:t>=</a:t>
            </a:r>
            <a:r>
              <a:rPr lang="en-US" dirty="0" err="1" smtClean="0"/>
              <a:t>aoa_not+B</a:t>
            </a:r>
            <a:r>
              <a:rPr lang="en-US" dirty="0" smtClean="0"/>
              <a:t>*sin(2*pi*</a:t>
            </a:r>
            <a:r>
              <a:rPr lang="en-US" dirty="0" err="1" smtClean="0"/>
              <a:t>freq</a:t>
            </a:r>
            <a:r>
              <a:rPr lang="en-US" dirty="0" smtClean="0"/>
              <a:t>*time);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048" y="405581"/>
            <a:ext cx="979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Kinematics of positive wing, sweep angle and angle of attack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92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419" y="231602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Downstroke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7419" y="46654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Upstroke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48067" y="2835343"/>
            <a:ext cx="11995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s_dump</a:t>
            </a:r>
            <a:r>
              <a:rPr lang="en-US" dirty="0" smtClean="0"/>
              <a:t>(0</a:t>
            </a:r>
            <a:r>
              <a:rPr lang="en-US" dirty="0"/>
              <a:t>)</a:t>
            </a:r>
            <a:r>
              <a:rPr lang="en-US" dirty="0" smtClean="0"/>
              <a:t> = s(0)*cos(</a:t>
            </a:r>
            <a:r>
              <a:rPr lang="en-US" dirty="0" err="1" smtClean="0"/>
              <a:t>sweep_angle_pos</a:t>
            </a:r>
            <a:r>
              <a:rPr lang="en-US" dirty="0" smtClean="0"/>
              <a:t>)+((s(2)+0.5*</a:t>
            </a:r>
            <a:r>
              <a:rPr lang="en-US" dirty="0" err="1" smtClean="0"/>
              <a:t>chord_length</a:t>
            </a:r>
            <a:r>
              <a:rPr lang="en-US" dirty="0" smtClean="0"/>
              <a:t>)*cos(</a:t>
            </a:r>
            <a:r>
              <a:rPr lang="en-US" dirty="0" err="1" smtClean="0"/>
              <a:t>aoa_pos</a:t>
            </a:r>
            <a:r>
              <a:rPr lang="en-US" dirty="0" smtClean="0"/>
              <a:t>)+s(1))*-sin(</a:t>
            </a:r>
            <a:r>
              <a:rPr lang="en-US" dirty="0" err="1" smtClean="0"/>
              <a:t>sweep_angle_pos</a:t>
            </a:r>
            <a:r>
              <a:rPr lang="en-US" dirty="0" smtClean="0"/>
              <a:t>) 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s_dump</a:t>
            </a:r>
            <a:r>
              <a:rPr lang="en-US" dirty="0"/>
              <a:t>(</a:t>
            </a:r>
            <a:r>
              <a:rPr lang="en-US" dirty="0" smtClean="0"/>
              <a:t>1) = ((s(2)+0.5*</a:t>
            </a:r>
            <a:r>
              <a:rPr lang="en-US" dirty="0" err="1" smtClean="0"/>
              <a:t>chord_length</a:t>
            </a:r>
            <a:r>
              <a:rPr lang="en-US" dirty="0" smtClean="0"/>
              <a:t>)*cos(</a:t>
            </a:r>
            <a:r>
              <a:rPr lang="en-US" dirty="0" err="1" smtClean="0"/>
              <a:t>aoa_pos</a:t>
            </a:r>
            <a:r>
              <a:rPr lang="en-US" dirty="0" smtClean="0"/>
              <a:t>)+s(1))*cos(</a:t>
            </a:r>
            <a:r>
              <a:rPr lang="en-US" dirty="0" err="1" smtClean="0"/>
              <a:t>sweep_angle_pos</a:t>
            </a:r>
            <a:r>
              <a:rPr lang="en-US" dirty="0" smtClean="0"/>
              <a:t>)+s(0)*sin(</a:t>
            </a:r>
            <a:r>
              <a:rPr lang="en-US" dirty="0" err="1" smtClean="0"/>
              <a:t>sweep_angle_pos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s_dump</a:t>
            </a:r>
            <a:r>
              <a:rPr lang="en-US" dirty="0" smtClean="0"/>
              <a:t>(2</a:t>
            </a:r>
            <a:r>
              <a:rPr lang="en-US" dirty="0"/>
              <a:t>)</a:t>
            </a:r>
            <a:r>
              <a:rPr lang="en-US" dirty="0" smtClean="0"/>
              <a:t> = s(2)*sin(</a:t>
            </a:r>
            <a:r>
              <a:rPr lang="en-US" dirty="0" err="1" smtClean="0"/>
              <a:t>aoa_pos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067" y="1045922"/>
            <a:ext cx="1129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s(2) be position along chord and s(0) be position along span in initial configuration</a:t>
            </a:r>
          </a:p>
          <a:p>
            <a:r>
              <a:rPr lang="en-US" dirty="0" smtClean="0"/>
              <a:t>Note s(2)=0 in middle of wing and is along the z-plane, s(0) is along the x-plane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*Note, these equations work for an infinitely thin wing, but shear a wing that has some thickness. Corrected equations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Forthcoming.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067" y="5042155"/>
            <a:ext cx="11808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s_dump</a:t>
            </a:r>
            <a:r>
              <a:rPr lang="en-US" dirty="0" smtClean="0"/>
              <a:t>(0</a:t>
            </a:r>
            <a:r>
              <a:rPr lang="en-US" dirty="0"/>
              <a:t>)</a:t>
            </a:r>
            <a:r>
              <a:rPr lang="en-US" dirty="0" smtClean="0"/>
              <a:t> = s(0)*cos(</a:t>
            </a:r>
            <a:r>
              <a:rPr lang="en-US" dirty="0" err="1" smtClean="0"/>
              <a:t>sweep_angle_pos</a:t>
            </a:r>
            <a:r>
              <a:rPr lang="en-US" dirty="0" smtClean="0"/>
              <a:t>)+(s(2)*cos(</a:t>
            </a:r>
            <a:r>
              <a:rPr lang="en-US" dirty="0" err="1" smtClean="0"/>
              <a:t>aoa_pos</a:t>
            </a:r>
            <a:r>
              <a:rPr lang="en-US" dirty="0" smtClean="0"/>
              <a:t>)+s(1))*-sin(</a:t>
            </a:r>
            <a:r>
              <a:rPr lang="en-US" dirty="0" err="1" smtClean="0"/>
              <a:t>sweep_angle_pos</a:t>
            </a:r>
            <a:r>
              <a:rPr lang="en-US" dirty="0" smtClean="0"/>
              <a:t>) ;	</a:t>
            </a:r>
          </a:p>
          <a:p>
            <a:r>
              <a:rPr lang="en-US" dirty="0" smtClean="0"/>
              <a:t>		</a:t>
            </a:r>
          </a:p>
          <a:p>
            <a:r>
              <a:rPr lang="en-US" dirty="0" err="1" smtClean="0"/>
              <a:t>s_dump</a:t>
            </a:r>
            <a:r>
              <a:rPr lang="en-US" dirty="0"/>
              <a:t>(</a:t>
            </a:r>
            <a:r>
              <a:rPr lang="en-US" dirty="0" smtClean="0"/>
              <a:t>1) = (s(2)*cos(</a:t>
            </a:r>
            <a:r>
              <a:rPr lang="en-US" dirty="0" err="1" smtClean="0"/>
              <a:t>aoa_pos</a:t>
            </a:r>
            <a:r>
              <a:rPr lang="en-US" dirty="0" smtClean="0"/>
              <a:t>)+s(1))*cos(</a:t>
            </a:r>
            <a:r>
              <a:rPr lang="en-US" dirty="0" err="1" smtClean="0"/>
              <a:t>sweep_angle_pos</a:t>
            </a:r>
            <a:r>
              <a:rPr lang="en-US" dirty="0" smtClean="0"/>
              <a:t>)+s(0)*sin(</a:t>
            </a:r>
            <a:r>
              <a:rPr lang="en-US" dirty="0" err="1" smtClean="0"/>
              <a:t>sweep_angle_pos</a:t>
            </a:r>
            <a:r>
              <a:rPr lang="en-US" dirty="0" smtClean="0"/>
              <a:t>) ;	</a:t>
            </a:r>
          </a:p>
          <a:p>
            <a:r>
              <a:rPr lang="en-US" dirty="0" smtClean="0"/>
              <a:t>		</a:t>
            </a:r>
          </a:p>
          <a:p>
            <a:r>
              <a:rPr lang="en-US" dirty="0" err="1" smtClean="0"/>
              <a:t>s_dump</a:t>
            </a:r>
            <a:r>
              <a:rPr lang="en-US" dirty="0" smtClean="0"/>
              <a:t>(2</a:t>
            </a:r>
            <a:r>
              <a:rPr lang="en-US" dirty="0"/>
              <a:t>)</a:t>
            </a:r>
            <a:r>
              <a:rPr lang="en-US" dirty="0" smtClean="0"/>
              <a:t> = s(2)*sin(</a:t>
            </a:r>
            <a:r>
              <a:rPr lang="en-US" dirty="0" err="1" smtClean="0"/>
              <a:t>aoa_pos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419" y="321175"/>
            <a:ext cx="97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Kinematics of positive wing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1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257" y="1493172"/>
            <a:ext cx="11390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 = 1.0                                   			// length of the computational (fluid) domain (m)</a:t>
            </a:r>
          </a:p>
          <a:p>
            <a:r>
              <a:rPr lang="en-US" dirty="0" smtClean="0"/>
              <a:t>WSPAN = 0.08                              		// Span of the wing</a:t>
            </a:r>
          </a:p>
          <a:p>
            <a:r>
              <a:rPr lang="en-US" dirty="0" smtClean="0"/>
              <a:t>RHO = 1000.0                                		// fluid mass density (kg / m^3)</a:t>
            </a:r>
          </a:p>
          <a:p>
            <a:r>
              <a:rPr lang="en-US" dirty="0" smtClean="0"/>
              <a:t>FREQUENCY = 1.0                             		//Note this is also set in </a:t>
            </a:r>
            <a:r>
              <a:rPr lang="en-US" dirty="0" err="1" smtClean="0"/>
              <a:t>update_target_positions</a:t>
            </a:r>
            <a:endParaRPr lang="en-US" dirty="0" smtClean="0"/>
          </a:p>
          <a:p>
            <a:r>
              <a:rPr lang="en-US" dirty="0" smtClean="0"/>
              <a:t>RE = 4.0                                  			 //Target Re, MU is changed to get the desired RE</a:t>
            </a:r>
          </a:p>
          <a:p>
            <a:r>
              <a:rPr lang="en-US" dirty="0" smtClean="0"/>
              <a:t>MU = RHO*(WSPAN/2.0)*((2.0/3.0)*2.0*3.14*WSPAN*FREQUENCY)/RE         // fluid dynamic viscosity (N s / m^2)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8257" y="3530993"/>
            <a:ext cx="10712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CartesianGeometry</a:t>
            </a:r>
            <a:r>
              <a:rPr lang="en-US" dirty="0" smtClean="0"/>
              <a:t> {                			//   </a:t>
            </a:r>
          </a:p>
          <a:p>
            <a:r>
              <a:rPr lang="en-US" dirty="0" err="1" smtClean="0"/>
              <a:t>domain_boxes</a:t>
            </a:r>
            <a:r>
              <a:rPr lang="en-US" dirty="0" smtClean="0"/>
              <a:t> = [ (0,0,0) , (N - 1,N - 1,N - 1) ]		//   </a:t>
            </a:r>
          </a:p>
          <a:p>
            <a:r>
              <a:rPr lang="en-US" dirty="0" err="1" smtClean="0"/>
              <a:t>x_lo</a:t>
            </a:r>
            <a:r>
              <a:rPr lang="en-US" dirty="0" smtClean="0"/>
              <a:t> = -L/2, -L/2, -L/2   				// lower end of computational domain.   </a:t>
            </a:r>
          </a:p>
          <a:p>
            <a:r>
              <a:rPr lang="en-US" dirty="0" err="1" smtClean="0"/>
              <a:t>x_up</a:t>
            </a:r>
            <a:r>
              <a:rPr lang="en-US" dirty="0" smtClean="0"/>
              <a:t> =  L/2,  L/2, L/2 				// upper end of computational domain.   </a:t>
            </a:r>
          </a:p>
          <a:p>
            <a:r>
              <a:rPr lang="en-US" dirty="0" err="1" smtClean="0"/>
              <a:t>periodic_dimension</a:t>
            </a:r>
            <a:r>
              <a:rPr lang="en-US" dirty="0" smtClean="0"/>
              <a:t> = 0, 0, 0              			//</a:t>
            </a:r>
          </a:p>
          <a:p>
            <a:r>
              <a:rPr lang="en-US" dirty="0" smtClean="0"/>
              <a:t>} //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0048" y="405581"/>
            <a:ext cx="97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input3d parameters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4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135181"/>
            <a:ext cx="10515600" cy="1325563"/>
          </a:xfrm>
        </p:spPr>
        <p:txBody>
          <a:bodyPr/>
          <a:lstStyle/>
          <a:p>
            <a:r>
              <a:rPr lang="en-US" dirty="0" smtClean="0"/>
              <a:t>Create a target force function for each 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596" y="1460744"/>
            <a:ext cx="112388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target1_force_function(</a:t>
            </a:r>
          </a:p>
          <a:p>
            <a:r>
              <a:rPr lang="en-US" dirty="0"/>
              <a:t>    </a:t>
            </a:r>
            <a:r>
              <a:rPr lang="en-US" dirty="0" err="1"/>
              <a:t>VectorValue</a:t>
            </a:r>
            <a:r>
              <a:rPr lang="en-US" dirty="0"/>
              <a:t>&lt;double&gt;&amp; 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/*FF*/,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X,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time,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r>
              <a:rPr lang="en-US" dirty="0"/>
              <a:t>  double kappa;</a:t>
            </a:r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s_dump</a:t>
            </a:r>
            <a:r>
              <a:rPr lang="en-US" dirty="0"/>
              <a:t> is the target point position </a:t>
            </a:r>
          </a:p>
          <a:p>
            <a:r>
              <a:rPr lang="en-US" dirty="0"/>
              <a:t>  // s is the reference configuration. </a:t>
            </a:r>
          </a:p>
          <a:p>
            <a:r>
              <a:rPr lang="en-US" dirty="0"/>
              <a:t>  // The current position is X</a:t>
            </a:r>
          </a:p>
        </p:txBody>
      </p:sp>
    </p:spTree>
    <p:extLst>
      <p:ext uri="{BB962C8B-B14F-4D97-AF65-F5344CB8AC3E}">
        <p14:creationId xmlns:p14="http://schemas.microsoft.com/office/powerpoint/2010/main" val="2730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135181"/>
            <a:ext cx="10515600" cy="1325563"/>
          </a:xfrm>
        </p:spPr>
        <p:txBody>
          <a:bodyPr/>
          <a:lstStyle/>
          <a:p>
            <a:r>
              <a:rPr lang="en-US" dirty="0" smtClean="0"/>
              <a:t>Create a target force function for each 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596" y="1460744"/>
            <a:ext cx="112388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target2_force_function(</a:t>
            </a:r>
          </a:p>
          <a:p>
            <a:r>
              <a:rPr lang="en-US" dirty="0"/>
              <a:t>    </a:t>
            </a:r>
            <a:r>
              <a:rPr lang="en-US" dirty="0" err="1"/>
              <a:t>VectorValue</a:t>
            </a:r>
            <a:r>
              <a:rPr lang="en-US" dirty="0"/>
              <a:t>&lt;double&gt;&amp; 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/*FF*/,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X,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time,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r>
              <a:rPr lang="en-US" dirty="0"/>
              <a:t>  double kappa;</a:t>
            </a:r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s_dump</a:t>
            </a:r>
            <a:r>
              <a:rPr lang="en-US" dirty="0"/>
              <a:t> is the target point position </a:t>
            </a:r>
          </a:p>
          <a:p>
            <a:r>
              <a:rPr lang="en-US" dirty="0"/>
              <a:t>  // s is the reference configuration. </a:t>
            </a:r>
          </a:p>
          <a:p>
            <a:r>
              <a:rPr lang="en-US" dirty="0"/>
              <a:t>  // The current position is X</a:t>
            </a:r>
          </a:p>
        </p:txBody>
      </p:sp>
    </p:spTree>
    <p:extLst>
      <p:ext uri="{BB962C8B-B14F-4D97-AF65-F5344CB8AC3E}">
        <p14:creationId xmlns:p14="http://schemas.microsoft.com/office/powerpoint/2010/main" val="3486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1898</Words>
  <Application>Microsoft Office PowerPoint</Application>
  <PresentationFormat>Widescreen</PresentationFormat>
  <Paragraphs>266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7-IBFE – Two Boundaries: Flapping wings and beam hits circle</vt:lpstr>
      <vt:lpstr>3D flapping wing example</vt:lpstr>
      <vt:lpstr>PowerPoint Presentation</vt:lpstr>
      <vt:lpstr>Make two wings in trellis</vt:lpstr>
      <vt:lpstr>PowerPoint Presentation</vt:lpstr>
      <vt:lpstr>PowerPoint Presentation</vt:lpstr>
      <vt:lpstr>PowerPoint Presentation</vt:lpstr>
      <vt:lpstr>Create a target force function for each wing</vt:lpstr>
      <vt:lpstr>Create a target force function for each wing</vt:lpstr>
      <vt:lpstr>Use the same PK1 stress functions</vt:lpstr>
      <vt:lpstr>Main.C code for two boundaries</vt:lpstr>
      <vt:lpstr>Things to change in main.C (under force declarations) (continued…)</vt:lpstr>
      <vt:lpstr>ExodusII_IO</vt:lpstr>
      <vt:lpstr>Postprocess_data function</vt:lpstr>
      <vt:lpstr>7-IBFE-Plate-Circle</vt:lpstr>
      <vt:lpstr>Making the boundaries in Trellis</vt:lpstr>
      <vt:lpstr>Target force function</vt:lpstr>
      <vt:lpstr>Relevant lines in main.C</vt:lpstr>
      <vt:lpstr>Relevant lines in main.C</vt:lpstr>
      <vt:lpstr>Other changes from earlier versions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Laura Ann</dc:creator>
  <cp:lastModifiedBy>Miller, Laura Ann</cp:lastModifiedBy>
  <cp:revision>22</cp:revision>
  <dcterms:created xsi:type="dcterms:W3CDTF">2020-07-27T21:38:49Z</dcterms:created>
  <dcterms:modified xsi:type="dcterms:W3CDTF">2020-08-06T22:40:31Z</dcterms:modified>
</cp:coreProperties>
</file>