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2" r:id="rId4"/>
    <p:sldId id="257" r:id="rId5"/>
    <p:sldId id="258" r:id="rId6"/>
    <p:sldId id="266" r:id="rId7"/>
    <p:sldId id="259" r:id="rId8"/>
    <p:sldId id="260" r:id="rId9"/>
    <p:sldId id="261" r:id="rId10"/>
    <p:sldId id="273" r:id="rId11"/>
    <p:sldId id="267" r:id="rId12"/>
    <p:sldId id="262" r:id="rId13"/>
    <p:sldId id="263" r:id="rId14"/>
    <p:sldId id="264" r:id="rId15"/>
    <p:sldId id="268" r:id="rId16"/>
    <p:sldId id="269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6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1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3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33EDE-A370-4618-9F55-8848D141D181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AB4B-2130-41DB-AEDF-86CBF3BEC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1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242" y="2261050"/>
            <a:ext cx="9144000" cy="2387600"/>
          </a:xfrm>
        </p:spPr>
        <p:txBody>
          <a:bodyPr/>
          <a:lstStyle/>
          <a:p>
            <a:r>
              <a:rPr lang="en-US" dirty="0" smtClean="0"/>
              <a:t>6 – IBFE – What do Boyce’s examples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06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ex4 cont’d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845963"/>
            <a:ext cx="103818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example only runs for two data visualization writes. You can increase the </a:t>
            </a:r>
            <a:r>
              <a:rPr lang="en-US" sz="2400" dirty="0" err="1" smtClean="0">
                <a:latin typeface="STIX-Regular"/>
              </a:rPr>
              <a:t>endtime</a:t>
            </a:r>
            <a:r>
              <a:rPr lang="en-US" sz="2400" dirty="0" smtClean="0">
                <a:latin typeface="STIX-Regular"/>
              </a:rPr>
              <a:t> to run for longer.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are </a:t>
            </a:r>
            <a:r>
              <a:rPr lang="en-US" sz="2400" dirty="0" err="1" smtClean="0">
                <a:latin typeface="STIX-Regular"/>
              </a:rPr>
              <a:t>convergence_tester</a:t>
            </a:r>
            <a:r>
              <a:rPr lang="en-US" sz="2400" dirty="0" smtClean="0">
                <a:latin typeface="STIX-Regular"/>
              </a:rPr>
              <a:t> files you want to remove or rename to run with our </a:t>
            </a:r>
            <a:r>
              <a:rPr lang="en-US" sz="2400" dirty="0" err="1" smtClean="0">
                <a:latin typeface="STIX-Regular"/>
              </a:rPr>
              <a:t>Makefile</a:t>
            </a:r>
            <a:r>
              <a:rPr lang="en-US" sz="2400" dirty="0" smtClean="0">
                <a:latin typeface="STIX-Regular"/>
              </a:rPr>
              <a:t>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A 3D version is also available with input3d.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615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355" y="365125"/>
            <a:ext cx="6252951" cy="25387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176" y="1690688"/>
            <a:ext cx="48961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From Figure 12, Griffith and Luo</a:t>
            </a:r>
          </a:p>
          <a:p>
            <a:endParaRPr lang="en-US" sz="2400" dirty="0" smtClean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Vortices </a:t>
            </a:r>
            <a:r>
              <a:rPr lang="en-US" sz="2400" dirty="0">
                <a:latin typeface="STIX-Regular"/>
              </a:rPr>
              <a:t>shed from a stationary circular cylinder at </a:t>
            </a:r>
            <a:r>
              <a:rPr lang="en-US" sz="2400" i="1" dirty="0">
                <a:latin typeface="STIX-Italic"/>
              </a:rPr>
              <a:t>Re </a:t>
            </a:r>
            <a:r>
              <a:rPr lang="en-US" sz="2400" dirty="0">
                <a:latin typeface="STIXMath-Regular"/>
              </a:rPr>
              <a:t>= </a:t>
            </a:r>
            <a:r>
              <a:rPr lang="en-US" sz="2400" dirty="0">
                <a:latin typeface="STIX-Regular"/>
              </a:rPr>
              <a:t>200. 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314176" y="3444650"/>
            <a:ext cx="107793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I had some issues reading the .ex2 file for this. It looks like ex11 is a very similar example which does run well.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is also a 3D case, use the input3d.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Lift and drag coefficients are written to .curve files.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342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527" y="43805"/>
            <a:ext cx="6326473" cy="6326473"/>
          </a:xfrm>
        </p:spPr>
      </p:pic>
      <p:sp>
        <p:nvSpPr>
          <p:cNvPr id="5" name="Rectangle 4"/>
          <p:cNvSpPr/>
          <p:nvPr/>
        </p:nvSpPr>
        <p:spPr>
          <a:xfrm>
            <a:off x="493143" y="1690688"/>
            <a:ext cx="5165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example only runs for two data visualization writes. You can increase the </a:t>
            </a:r>
            <a:r>
              <a:rPr lang="en-US" sz="2400" dirty="0" err="1" smtClean="0">
                <a:latin typeface="STIX-Regular"/>
              </a:rPr>
              <a:t>endtime</a:t>
            </a:r>
            <a:r>
              <a:rPr lang="en-US" sz="2400" dirty="0" smtClean="0">
                <a:latin typeface="STIX-Regular"/>
              </a:rPr>
              <a:t> to run for longer.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This is a standard example of a relatively rigid circle attached to a flexible plate that bends as vortices or shed.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I believe it comes from a paper by Boyce, but I have not found it yet.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738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3" y="94242"/>
            <a:ext cx="6530258" cy="6530258"/>
          </a:xfrm>
        </p:spPr>
      </p:pic>
      <p:sp>
        <p:nvSpPr>
          <p:cNvPr id="5" name="Rectangle 4"/>
          <p:cNvSpPr/>
          <p:nvPr/>
        </p:nvSpPr>
        <p:spPr>
          <a:xfrm>
            <a:off x="493143" y="1690688"/>
            <a:ext cx="516578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example only runs for two data visualization writes. You can increase the </a:t>
            </a:r>
            <a:r>
              <a:rPr lang="en-US" sz="2400" dirty="0" err="1" smtClean="0">
                <a:latin typeface="STIX-Regular"/>
              </a:rPr>
              <a:t>endtime</a:t>
            </a:r>
            <a:r>
              <a:rPr lang="en-US" sz="2400" dirty="0" smtClean="0">
                <a:latin typeface="STIX-Regular"/>
              </a:rPr>
              <a:t> to run for longer.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I believe this is an example of peristaltic transport.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are input files for </a:t>
            </a:r>
            <a:r>
              <a:rPr lang="en-US" sz="2400" dirty="0" err="1" smtClean="0">
                <a:latin typeface="STIX-Regular"/>
              </a:rPr>
              <a:t>caseC</a:t>
            </a:r>
            <a:r>
              <a:rPr lang="en-US" sz="2400" dirty="0" smtClean="0">
                <a:latin typeface="STIX-Regular"/>
              </a:rPr>
              <a:t>, caseS2, and </a:t>
            </a:r>
            <a:r>
              <a:rPr lang="en-US" sz="2400" dirty="0" err="1" smtClean="0">
                <a:latin typeface="STIX-Regular"/>
              </a:rPr>
              <a:t>caseSP</a:t>
            </a:r>
            <a:r>
              <a:rPr lang="en-US" sz="2400" dirty="0" smtClean="0">
                <a:latin typeface="STIX-Regular"/>
              </a:rPr>
              <a:t>. It would be worth running each for longer to see what they do.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77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155" y="365125"/>
            <a:ext cx="6121939" cy="6121939"/>
          </a:xfrm>
        </p:spPr>
      </p:pic>
      <p:sp>
        <p:nvSpPr>
          <p:cNvPr id="5" name="Rectangle 4"/>
          <p:cNvSpPr/>
          <p:nvPr/>
        </p:nvSpPr>
        <p:spPr>
          <a:xfrm>
            <a:off x="608163" y="1690688"/>
            <a:ext cx="4858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the second example of possible porous boundaries in IBAMR.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example consists of two solid blocks with a rigid, porous plate on top.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Flow is driven from the bottom of the domain through the porous plate.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8750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5246496" cy="5436068"/>
          </a:xfrm>
        </p:spPr>
      </p:pic>
      <p:sp>
        <p:nvSpPr>
          <p:cNvPr id="5" name="Rectangle 4"/>
          <p:cNvSpPr/>
          <p:nvPr/>
        </p:nvSpPr>
        <p:spPr>
          <a:xfrm>
            <a:off x="493143" y="1690688"/>
            <a:ext cx="516578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an example of an elastic circle freely moving in shear flow in 2D.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This is a long simulation with many file writes.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position and velocity of the center of the ball are written to .curve files.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5444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68" y="239499"/>
            <a:ext cx="6387694" cy="6618501"/>
          </a:xfrm>
        </p:spPr>
      </p:pic>
      <p:sp>
        <p:nvSpPr>
          <p:cNvPr id="6" name="Rectangle 5"/>
          <p:cNvSpPr/>
          <p:nvPr/>
        </p:nvSpPr>
        <p:spPr>
          <a:xfrm>
            <a:off x="546343" y="1816314"/>
            <a:ext cx="487392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another example of flow past a cylinder.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It is a long simulation with many file writes.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lift and drag coefficients are written to .curve files. There is a MATLAB file for calculating the </a:t>
            </a:r>
            <a:r>
              <a:rPr lang="en-US" sz="2400" dirty="0" err="1" smtClean="0">
                <a:latin typeface="STIX-Regular"/>
              </a:rPr>
              <a:t>Strouhal</a:t>
            </a:r>
            <a:r>
              <a:rPr lang="en-US" sz="2400" dirty="0" smtClean="0">
                <a:latin typeface="STIX-Regular"/>
              </a:rPr>
              <a:t> number.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3071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fluid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examples come from Aaron Barrett’s dissertation (on the google drive).</a:t>
            </a:r>
          </a:p>
          <a:p>
            <a:r>
              <a:rPr lang="en-US" dirty="0" smtClean="0"/>
              <a:t>They are all 2D examples of complex fluids modeled using </a:t>
            </a:r>
            <a:r>
              <a:rPr lang="en-US" dirty="0" err="1" smtClean="0"/>
              <a:t>Oldroyd</a:t>
            </a:r>
            <a:r>
              <a:rPr lang="en-US" dirty="0" smtClean="0"/>
              <a:t>-B (I think).</a:t>
            </a:r>
          </a:p>
          <a:p>
            <a:r>
              <a:rPr lang="en-US" dirty="0" smtClean="0"/>
              <a:t>I could not get the examples with immersed boundaries to work (yet).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30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Complex_fluids</a:t>
            </a:r>
            <a:r>
              <a:rPr lang="en-US" dirty="0" smtClean="0"/>
              <a:t> ex0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594" y="365125"/>
            <a:ext cx="6099009" cy="6099009"/>
          </a:xfrm>
        </p:spPr>
      </p:pic>
      <p:sp>
        <p:nvSpPr>
          <p:cNvPr id="6" name="Rectangle 5"/>
          <p:cNvSpPr/>
          <p:nvPr/>
        </p:nvSpPr>
        <p:spPr>
          <a:xfrm>
            <a:off x="631166" y="2120992"/>
            <a:ext cx="4441166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This example sets up pipe flow.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There exists an exact solution for this problem.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 smtClean="0"/>
              <a:t>Error norms are printed out for the components of the conformation tensor and for the velocity.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7441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Complex_fluids</a:t>
            </a:r>
            <a:r>
              <a:rPr lang="en-US" dirty="0" smtClean="0"/>
              <a:t> ex1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8696"/>
            <a:ext cx="5748368" cy="5748368"/>
          </a:xfrm>
        </p:spPr>
      </p:pic>
      <p:sp>
        <p:nvSpPr>
          <p:cNvPr id="5" name="Rectangle 4"/>
          <p:cNvSpPr/>
          <p:nvPr/>
        </p:nvSpPr>
        <p:spPr>
          <a:xfrm>
            <a:off x="598098" y="1872884"/>
            <a:ext cx="50090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This example sets up a four roll mill geometry where the rollers are modelled with a background periodic force.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As the </a:t>
            </a:r>
            <a:r>
              <a:rPr lang="en-US" sz="2400" dirty="0" err="1" smtClean="0"/>
              <a:t>Weissenberg</a:t>
            </a:r>
            <a:r>
              <a:rPr lang="en-US" sz="2400" dirty="0" smtClean="0"/>
              <a:t> number increases, singularities in the trace form at extensional points.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190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see Griffith and Luo, 2017 (google drive folder)</a:t>
            </a:r>
          </a:p>
          <a:p>
            <a:pPr lvl="1"/>
            <a:r>
              <a:rPr lang="en-US" dirty="0" smtClean="0"/>
              <a:t>Hybrid finite difference/finite element immersed boundary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51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running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to move a </a:t>
            </a:r>
            <a:r>
              <a:rPr lang="en-US" dirty="0" err="1" smtClean="0"/>
              <a:t>Makefile</a:t>
            </a:r>
            <a:r>
              <a:rPr lang="en-US" dirty="0" smtClean="0"/>
              <a:t> and script.sh to each folder.</a:t>
            </a:r>
          </a:p>
          <a:p>
            <a:r>
              <a:rPr lang="en-US" dirty="0" smtClean="0"/>
              <a:t>Make sure the </a:t>
            </a:r>
            <a:r>
              <a:rPr lang="en-US" dirty="0" err="1" smtClean="0"/>
              <a:t>Makefile</a:t>
            </a:r>
            <a:r>
              <a:rPr lang="en-US" dirty="0" smtClean="0"/>
              <a:t> has the right dimensions, make sure the script.sh uses the right input file.</a:t>
            </a:r>
          </a:p>
          <a:p>
            <a:r>
              <a:rPr lang="en-US" dirty="0" smtClean="0"/>
              <a:t>Some of the examples go unstable (</a:t>
            </a:r>
            <a:r>
              <a:rPr lang="en-US" dirty="0" err="1" smtClean="0"/>
              <a:t>timestep</a:t>
            </a:r>
            <a:r>
              <a:rPr lang="en-US" dirty="0" smtClean="0"/>
              <a:t> size change encountered). Just reduce DT in the input file and rerun.</a:t>
            </a:r>
          </a:p>
          <a:p>
            <a:r>
              <a:rPr lang="en-US" dirty="0" smtClean="0"/>
              <a:t>Some of the examples have other .C or .</a:t>
            </a:r>
            <a:r>
              <a:rPr lang="en-US" dirty="0" err="1" smtClean="0"/>
              <a:t>cpp</a:t>
            </a:r>
            <a:r>
              <a:rPr lang="en-US" dirty="0" smtClean="0"/>
              <a:t> files for convergence tests, etc.. The </a:t>
            </a:r>
            <a:r>
              <a:rPr lang="en-US" dirty="0" err="1" smtClean="0"/>
              <a:t>Makefile</a:t>
            </a:r>
            <a:r>
              <a:rPr lang="en-US" dirty="0" smtClean="0"/>
              <a:t> we use compiles all .C files in the folder. Drop the .C / .</a:t>
            </a:r>
            <a:r>
              <a:rPr lang="en-US" dirty="0" err="1" smtClean="0"/>
              <a:t>cpp</a:t>
            </a:r>
            <a:r>
              <a:rPr lang="en-US" dirty="0" smtClean="0"/>
              <a:t> and then make.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2" y="365125"/>
            <a:ext cx="6110044" cy="6151813"/>
          </a:xfrm>
        </p:spPr>
      </p:pic>
      <p:sp>
        <p:nvSpPr>
          <p:cNvPr id="5" name="Rectangle 4"/>
          <p:cNvSpPr/>
          <p:nvPr/>
        </p:nvSpPr>
        <p:spPr>
          <a:xfrm>
            <a:off x="608163" y="1690688"/>
            <a:ext cx="4858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a pressurized shell, the </a:t>
            </a:r>
            <a:r>
              <a:rPr lang="en-US" sz="2400" dirty="0" err="1" smtClean="0">
                <a:latin typeface="STIX-Regular"/>
              </a:rPr>
              <a:t>colormap</a:t>
            </a:r>
            <a:r>
              <a:rPr lang="en-US" sz="2400" dirty="0" smtClean="0">
                <a:latin typeface="STIX-Regular"/>
              </a:rPr>
              <a:t> shows the pressure.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is no significant fluid motion.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I believe that this tests the conservation of volume in the shell. The </a:t>
            </a:r>
            <a:r>
              <a:rPr lang="en-US" sz="2400" dirty="0" err="1" smtClean="0">
                <a:latin typeface="STIX-Regular"/>
              </a:rPr>
              <a:t>volume.curve</a:t>
            </a:r>
            <a:r>
              <a:rPr lang="en-US" sz="2400" dirty="0" smtClean="0">
                <a:latin typeface="STIX-Regular"/>
              </a:rPr>
              <a:t> output file shows volume over 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089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153" y="1394302"/>
            <a:ext cx="5085647" cy="5085647"/>
          </a:xfrm>
        </p:spPr>
      </p:pic>
      <p:sp>
        <p:nvSpPr>
          <p:cNvPr id="5" name="Rectangle 4"/>
          <p:cNvSpPr/>
          <p:nvPr/>
        </p:nvSpPr>
        <p:spPr>
          <a:xfrm>
            <a:off x="608163" y="1690688"/>
            <a:ext cx="48583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a shell that is initialized as an ellipse.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</a:t>
            </a:r>
            <a:r>
              <a:rPr lang="en-US" sz="2400" dirty="0" err="1" smtClean="0">
                <a:latin typeface="STIX-Regular"/>
              </a:rPr>
              <a:t>colormap</a:t>
            </a:r>
            <a:r>
              <a:rPr lang="en-US" sz="2400" dirty="0" smtClean="0">
                <a:latin typeface="STIX-Regular"/>
              </a:rPr>
              <a:t> shows vorticity, and the arrows show the velocity.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are </a:t>
            </a:r>
            <a:r>
              <a:rPr lang="en-US" sz="2400" dirty="0" err="1" smtClean="0">
                <a:latin typeface="STIX-Regular"/>
              </a:rPr>
              <a:t>convergence_tester</a:t>
            </a:r>
            <a:r>
              <a:rPr lang="en-US" sz="2400" dirty="0" smtClean="0">
                <a:latin typeface="STIX-Regular"/>
              </a:rPr>
              <a:t> files you want to remove or rename to run with our </a:t>
            </a:r>
            <a:r>
              <a:rPr lang="en-US" sz="2400" dirty="0" err="1" smtClean="0">
                <a:latin typeface="STIX-Regular"/>
              </a:rPr>
              <a:t>Makefile</a:t>
            </a:r>
            <a:r>
              <a:rPr lang="en-US" sz="2400" dirty="0" smtClean="0">
                <a:latin typeface="STIX-Regular"/>
              </a:rPr>
              <a:t>.</a:t>
            </a:r>
          </a:p>
          <a:p>
            <a:endParaRPr lang="en-US" sz="2400" dirty="0">
              <a:latin typeface="STIX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5958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ex1, continued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389" y="1539882"/>
            <a:ext cx="5453332" cy="49903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593" y="2000700"/>
            <a:ext cx="41464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This example comes from Figure 4, Griffith and Luo</a:t>
            </a:r>
          </a:p>
          <a:p>
            <a:endParaRPr lang="en-US" sz="2200" dirty="0" smtClean="0">
              <a:latin typeface="STIX-Regular"/>
            </a:endParaRPr>
          </a:p>
          <a:p>
            <a:r>
              <a:rPr lang="en-US" sz="2200" dirty="0" smtClean="0">
                <a:latin typeface="STIX-Regular"/>
              </a:rPr>
              <a:t>“Representative </a:t>
            </a:r>
            <a:r>
              <a:rPr lang="en-US" sz="2200" dirty="0">
                <a:latin typeface="STIX-Regular"/>
              </a:rPr>
              <a:t>results from the dynamic (</a:t>
            </a:r>
            <a:r>
              <a:rPr lang="en-US" sz="2200" i="1" dirty="0">
                <a:latin typeface="STIXMath-Italic"/>
              </a:rPr>
              <a:t>𝛾 </a:t>
            </a:r>
            <a:r>
              <a:rPr lang="en-US" sz="2200" dirty="0">
                <a:latin typeface="STIXMath-Regular"/>
              </a:rPr>
              <a:t>= </a:t>
            </a:r>
            <a:r>
              <a:rPr lang="en-US" sz="2200" dirty="0">
                <a:latin typeface="STIX-Regular"/>
              </a:rPr>
              <a:t>0</a:t>
            </a:r>
            <a:r>
              <a:rPr lang="en-US" sz="2200" i="1" dirty="0">
                <a:latin typeface="STIXMath-Italic"/>
              </a:rPr>
              <a:t>.</a:t>
            </a:r>
            <a:r>
              <a:rPr lang="en-US" sz="2200" dirty="0">
                <a:latin typeface="STIX-Regular"/>
              </a:rPr>
              <a:t>15) version of the idealized anisotropic shell model of Section 5.1.1 for </a:t>
            </a:r>
            <a:r>
              <a:rPr lang="en-US" sz="2200" i="1" dirty="0">
                <a:latin typeface="STIX-Italic"/>
              </a:rPr>
              <a:t>N </a:t>
            </a:r>
            <a:r>
              <a:rPr lang="en-US" sz="2200" dirty="0">
                <a:latin typeface="STIXMath-Regular"/>
              </a:rPr>
              <a:t>= </a:t>
            </a:r>
            <a:r>
              <a:rPr lang="en-US" sz="2200" dirty="0">
                <a:latin typeface="STIX-Regular"/>
              </a:rPr>
              <a:t>128 </a:t>
            </a:r>
            <a:r>
              <a:rPr lang="en-US" sz="2200" dirty="0" smtClean="0">
                <a:latin typeface="STIX-Regular"/>
              </a:rPr>
              <a:t>over the </a:t>
            </a:r>
            <a:r>
              <a:rPr lang="en-US" sz="2200" dirty="0">
                <a:latin typeface="STIX-Regular"/>
              </a:rPr>
              <a:t>time interval 0 </a:t>
            </a:r>
            <a:r>
              <a:rPr lang="en-US" sz="2200" dirty="0">
                <a:latin typeface="STIXMathBlackboard-Regular"/>
              </a:rPr>
              <a:t>⩽ </a:t>
            </a:r>
            <a:r>
              <a:rPr lang="en-US" sz="2200" i="1" dirty="0">
                <a:latin typeface="STIX-Italic"/>
              </a:rPr>
              <a:t>t </a:t>
            </a:r>
            <a:r>
              <a:rPr lang="en-US" sz="2200" dirty="0">
                <a:latin typeface="STIXMathBlackboard-Regular"/>
              </a:rPr>
              <a:t>⩽ </a:t>
            </a:r>
            <a:r>
              <a:rPr lang="en-US" sz="2200" dirty="0">
                <a:latin typeface="STIX-Regular"/>
              </a:rPr>
              <a:t>0</a:t>
            </a:r>
            <a:r>
              <a:rPr lang="en-US" sz="2200" i="1" dirty="0">
                <a:latin typeface="STIXMath-Italic"/>
              </a:rPr>
              <a:t>.</a:t>
            </a:r>
            <a:r>
              <a:rPr lang="en-US" sz="2200" dirty="0">
                <a:latin typeface="STIX-Regular"/>
              </a:rPr>
              <a:t>75</a:t>
            </a:r>
            <a:r>
              <a:rPr lang="en-US" sz="2200" dirty="0" smtClean="0">
                <a:latin typeface="STIX-Regular"/>
              </a:rPr>
              <a:t>.”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94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2" y="201473"/>
            <a:ext cx="6320096" cy="6320096"/>
          </a:xfrm>
        </p:spPr>
      </p:pic>
      <p:sp>
        <p:nvSpPr>
          <p:cNvPr id="5" name="Rectangle 4"/>
          <p:cNvSpPr/>
          <p:nvPr/>
        </p:nvSpPr>
        <p:spPr>
          <a:xfrm>
            <a:off x="608163" y="1690688"/>
            <a:ext cx="48583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I believe that there are now porous FE boundaries in IBAMR, and this is the first example.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porous plate takes up the entire channel, and flow is driven through it using the boundary conditions.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A 3D version is also available with input3d.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083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IBFE ex3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519" y="1345632"/>
            <a:ext cx="4999382" cy="4999382"/>
          </a:xfrm>
        </p:spPr>
      </p:pic>
      <p:sp>
        <p:nvSpPr>
          <p:cNvPr id="5" name="Rectangle 4"/>
          <p:cNvSpPr/>
          <p:nvPr/>
        </p:nvSpPr>
        <p:spPr>
          <a:xfrm>
            <a:off x="320240" y="1595021"/>
            <a:ext cx="603417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This is an example of cavity driven flow with a flexible material on the bottom.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boundary conditions of the fluid domain are such that on the top, u = U, and on the sides and bottom, u = 0.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 </a:t>
            </a:r>
            <a:r>
              <a:rPr lang="en-US" sz="2400" dirty="0" err="1" smtClean="0">
                <a:latin typeface="STIX-Regular"/>
              </a:rPr>
              <a:t>colormap</a:t>
            </a:r>
            <a:r>
              <a:rPr lang="en-US" sz="2400" dirty="0" smtClean="0">
                <a:latin typeface="STIX-Regular"/>
              </a:rPr>
              <a:t> shows vorticity, and the arrows show the velocity.</a:t>
            </a:r>
          </a:p>
          <a:p>
            <a:endParaRPr lang="en-US" sz="2400" dirty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There are </a:t>
            </a:r>
            <a:r>
              <a:rPr lang="en-US" sz="2400" dirty="0" err="1" smtClean="0">
                <a:latin typeface="STIX-Regular"/>
              </a:rPr>
              <a:t>convergence_tester</a:t>
            </a:r>
            <a:r>
              <a:rPr lang="en-US" sz="2400" dirty="0" smtClean="0">
                <a:latin typeface="STIX-Regular"/>
              </a:rPr>
              <a:t> files you want to remove or rename to run with our </a:t>
            </a:r>
            <a:r>
              <a:rPr lang="en-US" sz="2400" dirty="0" err="1" smtClean="0">
                <a:latin typeface="STIX-Regular"/>
              </a:rPr>
              <a:t>Makefile</a:t>
            </a:r>
            <a:r>
              <a:rPr lang="en-US" sz="2400" dirty="0" smtClean="0">
                <a:latin typeface="STIX-Regular"/>
              </a:rPr>
              <a:t>.</a:t>
            </a:r>
          </a:p>
          <a:p>
            <a:endParaRPr lang="en-US" sz="2400" dirty="0">
              <a:latin typeface="STIX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9673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162" y="365125"/>
            <a:ext cx="10515600" cy="1325563"/>
          </a:xfrm>
        </p:spPr>
        <p:txBody>
          <a:bodyPr/>
          <a:lstStyle/>
          <a:p>
            <a:r>
              <a:rPr lang="en-US" dirty="0" smtClean="0"/>
              <a:t>IBFE ex4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13" y="365125"/>
            <a:ext cx="5367068" cy="53670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84" y="4770577"/>
            <a:ext cx="6324600" cy="1171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162" y="1690688"/>
            <a:ext cx="511330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STIX-Regular"/>
              </a:rPr>
              <a:t>See Figure 10, Griffith and Luo.</a:t>
            </a:r>
          </a:p>
          <a:p>
            <a:endParaRPr lang="en-US" sz="2400" dirty="0" smtClean="0">
              <a:latin typeface="STIX-Regular"/>
            </a:endParaRPr>
          </a:p>
          <a:p>
            <a:r>
              <a:rPr lang="en-US" sz="2400" dirty="0" smtClean="0">
                <a:latin typeface="STIX-Regular"/>
              </a:rPr>
              <a:t>“A </a:t>
            </a:r>
            <a:r>
              <a:rPr lang="en-US" sz="2400" dirty="0">
                <a:latin typeface="STIX-Regular"/>
              </a:rPr>
              <a:t>soft neo-</a:t>
            </a:r>
            <a:r>
              <a:rPr lang="en-US" sz="2400" dirty="0" err="1">
                <a:latin typeface="STIX-Regular"/>
              </a:rPr>
              <a:t>Hookean</a:t>
            </a:r>
            <a:r>
              <a:rPr lang="en-US" sz="2400" dirty="0">
                <a:latin typeface="STIX-Regular"/>
              </a:rPr>
              <a:t> disc in a lid-driven cavity flow using the partitioned (split) weak formulation with </a:t>
            </a:r>
            <a:r>
              <a:rPr lang="en-US" sz="2400" i="1" dirty="0">
                <a:latin typeface="STIX-Italic"/>
              </a:rPr>
              <a:t>N </a:t>
            </a:r>
            <a:r>
              <a:rPr lang="en-US" sz="2400" dirty="0">
                <a:latin typeface="STIXMath-Regular"/>
              </a:rPr>
              <a:t>= </a:t>
            </a:r>
            <a:r>
              <a:rPr lang="en-US" sz="2400" dirty="0">
                <a:latin typeface="STIX-Regular"/>
              </a:rPr>
              <a:t>128 and </a:t>
            </a:r>
            <a:r>
              <a:rPr lang="en-US" sz="2400" i="1" dirty="0" err="1">
                <a:latin typeface="STIX-Italic"/>
              </a:rPr>
              <a:t>M</a:t>
            </a:r>
            <a:r>
              <a:rPr lang="en-US" sz="2400" b="0" i="0" u="none" strike="noStrike" baseline="0" dirty="0" err="1" smtClean="0">
                <a:latin typeface="STIX-Regular"/>
              </a:rPr>
              <a:t>fac</a:t>
            </a:r>
            <a:r>
              <a:rPr lang="en-US" sz="2400" b="0" i="0" u="none" strike="noStrike" baseline="0" dirty="0" smtClean="0">
                <a:latin typeface="STIX-Regular"/>
              </a:rPr>
              <a:t> </a:t>
            </a:r>
            <a:r>
              <a:rPr lang="en-US" sz="2400" dirty="0">
                <a:latin typeface="STIXMath-Regular"/>
              </a:rPr>
              <a:t>= </a:t>
            </a:r>
            <a:r>
              <a:rPr lang="en-US" sz="2400" dirty="0">
                <a:latin typeface="STIX-Regular"/>
              </a:rPr>
              <a:t>4 over</a:t>
            </a:r>
          </a:p>
          <a:p>
            <a:r>
              <a:rPr lang="en-US" sz="2400" dirty="0">
                <a:latin typeface="STIX-Regular"/>
              </a:rPr>
              <a:t>the time interval 3 </a:t>
            </a:r>
            <a:r>
              <a:rPr lang="en-US" sz="2400" dirty="0">
                <a:latin typeface="STIXMathBlackboard-Regular"/>
              </a:rPr>
              <a:t>⩽ </a:t>
            </a:r>
            <a:r>
              <a:rPr lang="en-US" sz="2400" i="1" dirty="0">
                <a:latin typeface="STIX-Italic"/>
              </a:rPr>
              <a:t>t </a:t>
            </a:r>
            <a:r>
              <a:rPr lang="en-US" sz="2400" dirty="0">
                <a:latin typeface="STIXMathBlackboard-Regular"/>
              </a:rPr>
              <a:t>⩽ </a:t>
            </a:r>
            <a:r>
              <a:rPr lang="en-US" sz="2400" dirty="0" smtClean="0">
                <a:latin typeface="STIX-Regular"/>
              </a:rPr>
              <a:t>7”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921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STIX-Italic</vt:lpstr>
      <vt:lpstr>STIXMathBlackboard-Regular</vt:lpstr>
      <vt:lpstr>STIXMath-Italic</vt:lpstr>
      <vt:lpstr>STIXMath-Regular</vt:lpstr>
      <vt:lpstr>STIX-Regular</vt:lpstr>
      <vt:lpstr>Office Theme</vt:lpstr>
      <vt:lpstr>6 – IBFE – What do Boyce’s examples do?</vt:lpstr>
      <vt:lpstr>IBFE examples</vt:lpstr>
      <vt:lpstr>Tips for running examples</vt:lpstr>
      <vt:lpstr>IBFE ex0</vt:lpstr>
      <vt:lpstr>IBFE ex1</vt:lpstr>
      <vt:lpstr>IBFE ex1, continued</vt:lpstr>
      <vt:lpstr>IBFE ex2</vt:lpstr>
      <vt:lpstr>IBFE ex3</vt:lpstr>
      <vt:lpstr>IBFE ex4</vt:lpstr>
      <vt:lpstr>IBFE ex4 cont’d</vt:lpstr>
      <vt:lpstr>IBFE ex5</vt:lpstr>
      <vt:lpstr>IBFE ex6</vt:lpstr>
      <vt:lpstr>IBFE ex7</vt:lpstr>
      <vt:lpstr>IBFE ex8</vt:lpstr>
      <vt:lpstr>IBFE ex10</vt:lpstr>
      <vt:lpstr>IBFE ex11</vt:lpstr>
      <vt:lpstr>Complex fluid examples</vt:lpstr>
      <vt:lpstr>Complex_fluids ex0</vt:lpstr>
      <vt:lpstr>Complex_fluids ex1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Laura Ann</dc:creator>
  <cp:lastModifiedBy>Miller, Laura Ann</cp:lastModifiedBy>
  <cp:revision>17</cp:revision>
  <dcterms:created xsi:type="dcterms:W3CDTF">2020-07-26T20:31:41Z</dcterms:created>
  <dcterms:modified xsi:type="dcterms:W3CDTF">2020-07-27T19:16:02Z</dcterms:modified>
</cp:coreProperties>
</file>