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42"/>
  </p:notesMasterIdLst>
  <p:sldIdLst>
    <p:sldId id="256" r:id="rId4"/>
    <p:sldId id="285" r:id="rId5"/>
    <p:sldId id="286" r:id="rId6"/>
    <p:sldId id="258" r:id="rId7"/>
    <p:sldId id="259" r:id="rId8"/>
    <p:sldId id="260" r:id="rId9"/>
    <p:sldId id="275" r:id="rId10"/>
    <p:sldId id="274" r:id="rId11"/>
    <p:sldId id="263" r:id="rId12"/>
    <p:sldId id="261" r:id="rId13"/>
    <p:sldId id="272" r:id="rId14"/>
    <p:sldId id="276" r:id="rId15"/>
    <p:sldId id="278" r:id="rId16"/>
    <p:sldId id="277" r:id="rId17"/>
    <p:sldId id="262" r:id="rId18"/>
    <p:sldId id="279" r:id="rId19"/>
    <p:sldId id="264" r:id="rId20"/>
    <p:sldId id="273" r:id="rId21"/>
    <p:sldId id="280" r:id="rId22"/>
    <p:sldId id="292" r:id="rId23"/>
    <p:sldId id="293" r:id="rId24"/>
    <p:sldId id="271" r:id="rId25"/>
    <p:sldId id="283" r:id="rId26"/>
    <p:sldId id="284" r:id="rId27"/>
    <p:sldId id="266" r:id="rId28"/>
    <p:sldId id="267" r:id="rId29"/>
    <p:sldId id="268" r:id="rId30"/>
    <p:sldId id="282" r:id="rId31"/>
    <p:sldId id="269" r:id="rId32"/>
    <p:sldId id="281" r:id="rId33"/>
    <p:sldId id="270" r:id="rId34"/>
    <p:sldId id="287" r:id="rId35"/>
    <p:sldId id="290" r:id="rId36"/>
    <p:sldId id="288" r:id="rId37"/>
    <p:sldId id="289" r:id="rId38"/>
    <p:sldId id="291" r:id="rId39"/>
    <p:sldId id="265" r:id="rId40"/>
    <p:sldId id="294"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5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a:t>2 – IB2d and IBAMR associated 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292243"/>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sym typeface="Arial"/>
              </a:rPr>
              <a:t>Note:</a:t>
            </a:r>
            <a:endParaRPr sz="1600" b="0" i="0" u="none" strike="noStrike" cap="none" dirty="0">
              <a:solidFill>
                <a:schemeClr val="dk1"/>
              </a:solidFill>
              <a:latin typeface="Calibri"/>
              <a:ea typeface="Calibri"/>
              <a:cs typeface="Calibri"/>
              <a:sym typeface="Calibri"/>
            </a:endParaRPr>
          </a:p>
          <a:p>
            <a:pPr lvl="1">
              <a:buClr>
                <a:schemeClr val="dk1"/>
              </a:buClr>
            </a:pPr>
            <a:r>
              <a:rPr lang="en-US" sz="1600" dirty="0"/>
              <a:t>A list of the master and slave nodes for each linear spring along with their associated spring stiffness, resting-length, and degree of non-linearity. Note that if using only </a:t>
            </a:r>
            <a:r>
              <a:rPr lang="en-US" sz="1600" dirty="0" err="1"/>
              <a:t>Hookean</a:t>
            </a:r>
            <a:r>
              <a:rPr lang="en-US" sz="1600" dirty="0"/>
              <a:t> springs, the degree of non-linearity can be omitted and </a:t>
            </a:r>
            <a:r>
              <a:rPr lang="en-US" sz="1600" i="1" dirty="0"/>
              <a:t>IB2d</a:t>
            </a:r>
            <a:r>
              <a:rPr lang="en-US" sz="1600" dirty="0"/>
              <a:t> will automatically assume linear springs. </a:t>
            </a:r>
          </a:p>
          <a:p>
            <a:pPr lvl="1">
              <a:buClr>
                <a:schemeClr val="dk1"/>
              </a:buClr>
            </a:pPr>
            <a:endParaRPr lang="en" sz="1600" b="0" i="0" u="none" strike="noStrike" cap="none" dirty="0">
              <a:solidFill>
                <a:srgbClr val="000000"/>
              </a:solidFill>
              <a:sym typeface="Arial"/>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sym typeface="Arial"/>
              </a:rPr>
              <a:t>There is no restriction on the number of springs that may be associated with any particular node of the Lagrangian mesh.</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054593"/>
            <a:ext cx="7598310" cy="7700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839392" y="5144757"/>
            <a:ext cx="2868072" cy="1608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a:p>
          <a:p>
            <a:pPr lvl="1">
              <a:buClr>
                <a:schemeClr val="dk1"/>
              </a:buClr>
            </a:pPr>
            <a:r>
              <a:rPr lang="en-US" sz="1800" dirty="0"/>
              <a:t>The 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.beam file (torsional spring) – ib2d</a:t>
            </a:r>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format:</a:t>
            </a:r>
          </a:p>
          <a:p>
            <a:endParaRPr lang="en" sz="1800" dirty="0"/>
          </a:p>
          <a:p>
            <a:endParaRPr lang="en" sz="1800" dirty="0"/>
          </a:p>
          <a:p>
            <a:endParaRPr lang="en" sz="1800" dirty="0"/>
          </a:p>
          <a:p>
            <a:endParaRPr lang="en" sz="1800" dirty="0"/>
          </a:p>
          <a:p>
            <a:endParaRPr lang="en" sz="1800" dirty="0"/>
          </a:p>
          <a:p>
            <a:r>
              <a:rPr lang="en-US" sz="1800" dirty="0">
                <a:solidFill>
                  <a:srgbClr val="333333"/>
                </a:solidFill>
                <a:latin typeface="-apple-system"/>
              </a:rPr>
              <a:t>This gives a 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a:p>
          <a:p>
            <a:endParaRPr lang="en-US" sz="1800" dirty="0"/>
          </a:p>
        </p:txBody>
      </p:sp>
      <p:pic>
        <p:nvPicPr>
          <p:cNvPr id="3" name="Picture 2"/>
          <p:cNvPicPr>
            <a:picLocks noChangeAspect="1"/>
          </p:cNvPicPr>
          <p:nvPr/>
        </p:nvPicPr>
        <p:blipFill>
          <a:blip r:embed="rId3"/>
          <a:stretch>
            <a:fillRect/>
          </a:stretch>
        </p:blipFill>
        <p:spPr>
          <a:xfrm>
            <a:off x="2154272" y="4526021"/>
            <a:ext cx="4855197" cy="1874779"/>
          </a:xfrm>
          <a:prstGeom prst="rect">
            <a:avLst/>
          </a:prstGeom>
        </p:spPr>
      </p:pic>
    </p:spTree>
    <p:extLst>
      <p:ext uri="{BB962C8B-B14F-4D97-AF65-F5344CB8AC3E}">
        <p14:creationId xmlns:p14="http://schemas.microsoft.com/office/powerpoint/2010/main" val="358937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a:t>.beam file (torsional spring) – ib2d</a:t>
            </a:r>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a:t>
            </a:r>
            <a:r>
              <a:rPr lang="en-US" dirty="0" err="1"/>
              <a:t>nonInv_beam</a:t>
            </a:r>
            <a:r>
              <a:rPr lang="en-US" dirty="0"/>
              <a:t> file (beam equation) – ib2d</a:t>
            </a:r>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springs) 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as</a:t>
            </a:r>
          </a:p>
          <a:p>
            <a:endParaRPr lang="en-US" dirty="0"/>
          </a:p>
          <a:p>
            <a:r>
              <a:rPr lang="en-US" dirty="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baseline="30000" dirty="0"/>
              <a:t>4</a:t>
            </a:r>
            <a:r>
              <a:rPr lang="en-US" dirty="0"/>
              <a:t>/∂s</a:t>
            </a:r>
            <a:r>
              <a:rPr lang="en-US" baseline="30000" dirty="0"/>
              <a:t>4</a:t>
            </a:r>
            <a:r>
              <a:rPr lang="en-US" dirty="0"/>
              <a:t> (X(s, t) − </a:t>
            </a:r>
            <a:r>
              <a:rPr lang="en-US" dirty="0" err="1"/>
              <a:t>X</a:t>
            </a:r>
            <a:r>
              <a:rPr lang="en-US" baseline="-25000" dirty="0" err="1"/>
              <a:t>b</a:t>
            </a:r>
            <a:r>
              <a:rPr lang="en-US" dirty="0"/>
              <a:t>(s))</a:t>
            </a:r>
          </a:p>
          <a:p>
            <a:endParaRPr lang="en-US" dirty="0"/>
          </a:p>
          <a:p>
            <a:r>
              <a:rPr lang="en-US" dirty="0"/>
              <a:t>where 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a:t>X</a:t>
            </a:r>
            <a:r>
              <a:rPr lang="en-US" baseline="-25000" dirty="0" err="1"/>
              <a:t>b</a:t>
            </a:r>
            <a:r>
              <a:rPr lang="en-US" dirty="0"/>
              <a:t>(s) is the preferred configuration of the fiber model. </a:t>
            </a:r>
          </a:p>
          <a:p>
            <a:endParaRPr lang="en-US" dirty="0"/>
          </a:p>
          <a:p>
            <a:r>
              <a:rPr lang="en-US" dirty="0"/>
              <a:t>This 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a:t>Note that IBAMR beams are noninvariant beams.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15" y="2052093"/>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7974" y="1177817"/>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711853" y="381187"/>
            <a:ext cx="3956532" cy="430887"/>
          </a:xfrm>
          <a:prstGeom prst="rect">
            <a:avLst/>
          </a:prstGeom>
        </p:spPr>
        <p:txBody>
          <a:bodyPr wrap="none">
            <a:spAutoFit/>
          </a:bodyPr>
          <a:lstStyle/>
          <a:p>
            <a:pPr lvl="0">
              <a:buClr>
                <a:schemeClr val="dk1"/>
              </a:buClr>
            </a:pPr>
            <a:r>
              <a:rPr lang="en-US" sz="2200" b="1" dirty="0"/>
              <a:t>Mass point file format (ib2d)</a:t>
            </a:r>
            <a:endParaRPr lang="en-US" sz="22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359929" y="3871706"/>
            <a:ext cx="6464491" cy="1835758"/>
          </a:xfrm>
          <a:prstGeom prst="rect">
            <a:avLst/>
          </a:prstGeom>
        </p:spPr>
      </p:pic>
    </p:spTree>
    <p:extLst>
      <p:ext uri="{BB962C8B-B14F-4D97-AF65-F5344CB8AC3E}">
        <p14:creationId xmlns:p14="http://schemas.microsoft.com/office/powerpoint/2010/main" val="88582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a:t>Input2d – ib2d</a:t>
            </a:r>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Input2d IBAMR</a:t>
            </a:r>
          </a:p>
        </p:txBody>
      </p:sp>
      <p:sp>
        <p:nvSpPr>
          <p:cNvPr id="3" name="Text Placeholder 2"/>
          <p:cNvSpPr>
            <a:spLocks noGrp="1"/>
          </p:cNvSpPr>
          <p:nvPr>
            <p:ph type="body" idx="1"/>
          </p:nvPr>
        </p:nvSpPr>
        <p:spPr/>
        <p:txBody>
          <a:bodyPr/>
          <a:lstStyle/>
          <a:p>
            <a:r>
              <a:rPr lang="en-US" sz="2800" dirty="0"/>
              <a:t>There are more options in the IBAMR input2d/input3d files, and we will discuss these more in the future.</a:t>
            </a:r>
          </a:p>
          <a:p>
            <a:r>
              <a:rPr lang="en-US" sz="2800" dirty="0"/>
              <a:t>The main features that are relevant to our initial examples will be outlined here.</a:t>
            </a:r>
          </a:p>
        </p:txBody>
      </p:sp>
    </p:spTree>
    <p:extLst>
      <p:ext uri="{BB962C8B-B14F-4D97-AF65-F5344CB8AC3E}">
        <p14:creationId xmlns:p14="http://schemas.microsoft.com/office/powerpoint/2010/main" val="279626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C818-CED4-4D30-9545-76A9615C435F}"/>
              </a:ext>
            </a:extLst>
          </p:cNvPr>
          <p:cNvSpPr>
            <a:spLocks noGrp="1"/>
          </p:cNvSpPr>
          <p:nvPr>
            <p:ph type="title"/>
          </p:nvPr>
        </p:nvSpPr>
        <p:spPr/>
        <p:txBody>
          <a:bodyPr/>
          <a:lstStyle/>
          <a:p>
            <a:pPr indent="0">
              <a:buNone/>
            </a:pPr>
            <a:r>
              <a:rPr lang="en-US" dirty="0"/>
              <a:t>What do the different files do?</a:t>
            </a:r>
          </a:p>
        </p:txBody>
      </p:sp>
      <p:sp>
        <p:nvSpPr>
          <p:cNvPr id="3" name="Text Placeholder 2">
            <a:extLst>
              <a:ext uri="{FF2B5EF4-FFF2-40B4-BE49-F238E27FC236}">
                <a16:creationId xmlns:a16="http://schemas.microsoft.com/office/drawing/2014/main" id="{791ECEA8-6B07-478F-954E-B62CAE1D45B7}"/>
              </a:ext>
            </a:extLst>
          </p:cNvPr>
          <p:cNvSpPr>
            <a:spLocks noGrp="1"/>
          </p:cNvSpPr>
          <p:nvPr>
            <p:ph type="body" idx="1"/>
          </p:nvPr>
        </p:nvSpPr>
        <p:spPr/>
        <p:txBody>
          <a:bodyPr/>
          <a:lstStyle/>
          <a:p>
            <a:r>
              <a:rPr lang="en-US" sz="2400" dirty="0"/>
              <a:t>The main file is used to actually run the immersed boundary simulation. </a:t>
            </a:r>
          </a:p>
          <a:p>
            <a:pPr lvl="1"/>
            <a:r>
              <a:rPr lang="en-US" sz="2000" dirty="0"/>
              <a:t>It uses functions in IBM Blackbox / IBAMR.</a:t>
            </a:r>
          </a:p>
          <a:p>
            <a:pPr lvl="1"/>
            <a:r>
              <a:rPr lang="en-US" sz="2000" dirty="0"/>
              <a:t>You need to make sure that the path points to where these </a:t>
            </a:r>
            <a:r>
              <a:rPr lang="en-US" sz="2000" dirty="0" err="1"/>
              <a:t>ibm</a:t>
            </a:r>
            <a:r>
              <a:rPr lang="en-US" sz="2000" dirty="0"/>
              <a:t> functions live.</a:t>
            </a:r>
          </a:p>
          <a:p>
            <a:r>
              <a:rPr lang="en-US" sz="2400" dirty="0"/>
              <a:t>Other required files are input2d/input3d and .vertex.</a:t>
            </a:r>
          </a:p>
          <a:p>
            <a:r>
              <a:rPr lang="en-US" sz="2400" dirty="0"/>
              <a:t>There are optional files that add more features, such as .spring, .beam, .mass, etc.</a:t>
            </a:r>
          </a:p>
          <a:p>
            <a:endParaRPr lang="en-US" sz="2400" dirty="0"/>
          </a:p>
        </p:txBody>
      </p:sp>
    </p:spTree>
    <p:extLst>
      <p:ext uri="{BB962C8B-B14F-4D97-AF65-F5344CB8AC3E}">
        <p14:creationId xmlns:p14="http://schemas.microsoft.com/office/powerpoint/2010/main" val="131812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CDDF-0B18-49E5-B7BD-B4A5FD57887C}"/>
              </a:ext>
            </a:extLst>
          </p:cNvPr>
          <p:cNvSpPr>
            <a:spLocks noGrp="1"/>
          </p:cNvSpPr>
          <p:nvPr>
            <p:ph type="title"/>
          </p:nvPr>
        </p:nvSpPr>
        <p:spPr/>
        <p:txBody>
          <a:bodyPr/>
          <a:lstStyle/>
          <a:p>
            <a:pPr indent="0">
              <a:buNone/>
            </a:pPr>
            <a:r>
              <a:rPr lang="en-US" dirty="0"/>
              <a:t>Creating geometries</a:t>
            </a:r>
          </a:p>
        </p:txBody>
      </p:sp>
      <p:sp>
        <p:nvSpPr>
          <p:cNvPr id="3" name="Text Placeholder 2">
            <a:extLst>
              <a:ext uri="{FF2B5EF4-FFF2-40B4-BE49-F238E27FC236}">
                <a16:creationId xmlns:a16="http://schemas.microsoft.com/office/drawing/2014/main" id="{91C48ED7-4775-4646-86C8-A27A5531B9A3}"/>
              </a:ext>
            </a:extLst>
          </p:cNvPr>
          <p:cNvSpPr>
            <a:spLocks noGrp="1"/>
          </p:cNvSpPr>
          <p:nvPr>
            <p:ph type="body" idx="1"/>
          </p:nvPr>
        </p:nvSpPr>
        <p:spPr/>
        <p:txBody>
          <a:bodyPr/>
          <a:lstStyle/>
          <a:p>
            <a:r>
              <a:rPr lang="en-US" sz="2400" dirty="0"/>
              <a:t>When you create a new simulation, you want to consider what is the size of your fluid domain, L, and what is the spatial step, dx = L/N.</a:t>
            </a:r>
          </a:p>
          <a:p>
            <a:r>
              <a:rPr lang="en-US" sz="2400" dirty="0"/>
              <a:t>The immersed boundary will have vertices spaced ds = dx/2 apart (ib2d, fiber based IBAMR) or ds = dx (IBFE).</a:t>
            </a:r>
          </a:p>
          <a:p>
            <a:r>
              <a:rPr lang="en-US" sz="2400" dirty="0"/>
              <a:t>You want to make sure your immersed boundary fits in the domain.</a:t>
            </a:r>
          </a:p>
        </p:txBody>
      </p:sp>
    </p:spTree>
    <p:extLst>
      <p:ext uri="{BB962C8B-B14F-4D97-AF65-F5344CB8AC3E}">
        <p14:creationId xmlns:p14="http://schemas.microsoft.com/office/powerpoint/2010/main" val="3196263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D4EF-FD91-4B18-B30A-B0EAF452E863}"/>
              </a:ext>
            </a:extLst>
          </p:cNvPr>
          <p:cNvSpPr>
            <a:spLocks noGrp="1"/>
          </p:cNvSpPr>
          <p:nvPr>
            <p:ph type="title"/>
          </p:nvPr>
        </p:nvSpPr>
        <p:spPr/>
        <p:txBody>
          <a:bodyPr/>
          <a:lstStyle/>
          <a:p>
            <a:pPr indent="0">
              <a:buNone/>
            </a:pPr>
            <a:r>
              <a:rPr lang="en-US" dirty="0"/>
              <a:t>Ib2d and IBAMR fluid domains</a:t>
            </a:r>
          </a:p>
        </p:txBody>
      </p:sp>
      <p:sp>
        <p:nvSpPr>
          <p:cNvPr id="3" name="Text Placeholder 2">
            <a:extLst>
              <a:ext uri="{FF2B5EF4-FFF2-40B4-BE49-F238E27FC236}">
                <a16:creationId xmlns:a16="http://schemas.microsoft.com/office/drawing/2014/main" id="{B80511EE-DF0F-4BFA-8229-D874403EC7B7}"/>
              </a:ext>
            </a:extLst>
          </p:cNvPr>
          <p:cNvSpPr>
            <a:spLocks noGrp="1"/>
          </p:cNvSpPr>
          <p:nvPr>
            <p:ph type="body" idx="1"/>
          </p:nvPr>
        </p:nvSpPr>
        <p:spPr/>
        <p:txBody>
          <a:bodyPr/>
          <a:lstStyle/>
          <a:p>
            <a:r>
              <a:rPr lang="en-US" sz="2400" dirty="0"/>
              <a:t>In Ib2d, the bottom left corner is always at the origin.</a:t>
            </a:r>
          </a:p>
          <a:p>
            <a:r>
              <a:rPr lang="en-US" sz="2400" dirty="0"/>
              <a:t>If the dimensions are </a:t>
            </a:r>
            <a:r>
              <a:rPr lang="en-US" sz="2400" dirty="0" err="1"/>
              <a:t>LxW</a:t>
            </a:r>
            <a:r>
              <a:rPr lang="en-US" sz="2400" dirty="0"/>
              <a:t>, then the corners of the domain are (0,0), (L,0), (L,W), and (0,W). The immersed boundary must fit inside this.</a:t>
            </a:r>
          </a:p>
          <a:p>
            <a:r>
              <a:rPr lang="en-US" sz="2400" dirty="0"/>
              <a:t>The domain for IBAMR can be placed anywhere. In many of the examples, the origin is at the center of the domain.</a:t>
            </a:r>
          </a:p>
        </p:txBody>
      </p:sp>
    </p:spTree>
    <p:extLst>
      <p:ext uri="{BB962C8B-B14F-4D97-AF65-F5344CB8AC3E}">
        <p14:creationId xmlns:p14="http://schemas.microsoft.com/office/powerpoint/2010/main" val="22605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Rubber band example</a:t>
            </a:r>
          </a:p>
        </p:txBody>
      </p:sp>
      <p:sp>
        <p:nvSpPr>
          <p:cNvPr id="3" name="Text Placeholder 2"/>
          <p:cNvSpPr>
            <a:spLocks noGrp="1"/>
          </p:cNvSpPr>
          <p:nvPr>
            <p:ph type="body" idx="1"/>
          </p:nvPr>
        </p:nvSpPr>
        <p:spPr>
          <a:xfrm>
            <a:off x="457200" y="1617784"/>
            <a:ext cx="8229600" cy="4526100"/>
          </a:xfrm>
        </p:spPr>
        <p:txBody>
          <a:bodyPr/>
          <a:lstStyle/>
          <a:p>
            <a:r>
              <a:rPr lang="en-US" sz="2800" dirty="0"/>
              <a:t>Analogous examples for ib2d and IBAMR are available on </a:t>
            </a:r>
            <a:r>
              <a:rPr lang="en-US" sz="2800" dirty="0" err="1"/>
              <a:t>github</a:t>
            </a:r>
            <a:r>
              <a:rPr lang="en-US" sz="2800" dirty="0"/>
              <a:t>:</a:t>
            </a:r>
          </a:p>
          <a:p>
            <a:pPr lvl="1"/>
            <a:r>
              <a:rPr lang="en-US" sz="2400" dirty="0"/>
              <a:t>2-IBAMR-Example_2Drubber_band</a:t>
            </a:r>
          </a:p>
          <a:p>
            <a:pPr lvl="1"/>
            <a:r>
              <a:rPr lang="en-US" sz="2400" dirty="0"/>
              <a:t>2-IB2d-Example_2Drubber_band</a:t>
            </a:r>
          </a:p>
          <a:p>
            <a:r>
              <a:rPr lang="en-US" sz="2800" dirty="0"/>
              <a:t>The MATLAB code creates the .vertex and .spring files for a rubber band that resists stretching. This can be used to create .vertex and .spring files for both ib2d and IBAMR.</a:t>
            </a:r>
          </a:p>
          <a:p>
            <a:endParaRPr lang="en-US" sz="2800" dirty="0"/>
          </a:p>
          <a:p>
            <a:pPr marL="139700" indent="0">
              <a:buNone/>
            </a:pPr>
            <a:endParaRPr lang="en-US" sz="2800" dirty="0"/>
          </a:p>
        </p:txBody>
      </p:sp>
    </p:spTree>
    <p:extLst>
      <p:ext uri="{BB962C8B-B14F-4D97-AF65-F5344CB8AC3E}">
        <p14:creationId xmlns:p14="http://schemas.microsoft.com/office/powerpoint/2010/main" val="373208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7285" y="334923"/>
            <a:ext cx="5097082" cy="4176919"/>
          </a:xfrm>
          <a:prstGeom prst="rect">
            <a:avLst/>
          </a:prstGeom>
        </p:spPr>
      </p:pic>
      <p:sp>
        <p:nvSpPr>
          <p:cNvPr id="5" name="TextBox 4"/>
          <p:cNvSpPr txBox="1"/>
          <p:nvPr/>
        </p:nvSpPr>
        <p:spPr>
          <a:xfrm>
            <a:off x="1041498" y="4964015"/>
            <a:ext cx="7621239"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rubber band is slightly deformed and will wobble as it returns to the shape of a perfect circle.</a:t>
            </a:r>
          </a:p>
          <a:p>
            <a:pPr marL="285750" indent="-285750">
              <a:buFont typeface="Arial" panose="020B0604020202020204" pitchFamily="34" charset="0"/>
              <a:buChar char="•"/>
            </a:pPr>
            <a:r>
              <a:rPr lang="en-US" sz="1800" dirty="0"/>
              <a:t>This is an ib2d simulation where the bottom left corner is the origin, and the domain is 1x1.</a:t>
            </a:r>
          </a:p>
        </p:txBody>
      </p:sp>
    </p:spTree>
    <p:extLst>
      <p:ext uri="{BB962C8B-B14F-4D97-AF65-F5344CB8AC3E}">
        <p14:creationId xmlns:p14="http://schemas.microsoft.com/office/powerpoint/2010/main" val="285732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724" y="521207"/>
            <a:ext cx="7258214" cy="6150900"/>
          </a:xfrm>
          <a:prstGeom prst="rect">
            <a:avLst/>
          </a:prstGeom>
        </p:spPr>
      </p:pic>
    </p:spTree>
    <p:extLst>
      <p:ext uri="{BB962C8B-B14F-4D97-AF65-F5344CB8AC3E}">
        <p14:creationId xmlns:p14="http://schemas.microsoft.com/office/powerpoint/2010/main" val="309932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generate_mesh2d.m - IBAMR</a:t>
            </a:r>
            <a:endParaRPr dirty="0"/>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 rubber band length (m)</a:t>
            </a:r>
            <a:endParaRPr dirty="0"/>
          </a:p>
          <a:p>
            <a:pPr marL="0" lvl="0" indent="0" algn="l" rtl="0">
              <a:spcBef>
                <a:spcPts val="0"/>
              </a:spcBef>
              <a:spcAft>
                <a:spcPts val="0"/>
              </a:spcAft>
              <a:buNone/>
            </a:pPr>
            <a:r>
              <a:rPr lang="en" dirty="0"/>
              <a:t>npts = ceil(2*(band_length/L)*N);   		% number of points along the rubber band</a:t>
            </a:r>
            <a:endParaRPr dirty="0"/>
          </a:p>
          <a:p>
            <a:pPr marL="0" lvl="0" indent="0" algn="l" rtl="0">
              <a:spcBef>
                <a:spcPts val="0"/>
              </a:spcBef>
              <a:spcAft>
                <a:spcPts val="0"/>
              </a:spcAft>
              <a:buNone/>
            </a:pPr>
            <a:r>
              <a:rPr lang="en" dirty="0"/>
              <a:t>ds = band_length/(npts);            		% 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 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 spring constant (Newton)</a:t>
            </a:r>
            <a:endParaRPr dirty="0"/>
          </a:p>
          <a:p>
            <a:pPr marL="0" lvl="0" indent="0" algn="l" rtl="0">
              <a:spcBef>
                <a:spcPts val="0"/>
              </a:spcBef>
              <a:spcAft>
                <a:spcPts val="0"/>
              </a:spcAft>
              <a:buNone/>
            </a:pPr>
            <a:r>
              <a:rPr lang="en" dirty="0"/>
              <a:t>kappa_beam = 5.0e-3;                		% beam stiffness constant (Newton m^2)</a:t>
            </a:r>
            <a:endParaRPr dirty="0"/>
          </a:p>
          <a:p>
            <a:pPr marL="0" lvl="0" indent="0" algn="l" rtl="0">
              <a:spcBef>
                <a:spcPts val="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049467"/>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1:npts-1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a:t>E</a:t>
            </a:r>
            <a:r>
              <a:rPr lang="en" dirty="0"/>
              <a:t>nd</a:t>
            </a:r>
          </a:p>
          <a:p>
            <a:pPr marL="0" lvl="0" indent="0" algn="l" rtl="0">
              <a:spcBef>
                <a:spcPts val="0"/>
              </a:spcBef>
              <a:spcAft>
                <a:spcPts val="0"/>
              </a:spcAft>
              <a:buNone/>
            </a:pPr>
            <a:endParaRPr lang="en" dirty="0"/>
          </a:p>
          <a:p>
            <a:r>
              <a:rPr lang="en-US" dirty="0"/>
              <a:t>if s == </a:t>
            </a:r>
            <a:r>
              <a:rPr lang="en-US" dirty="0" err="1">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a:solidFill>
                  <a:srgbClr val="FF0000"/>
                </a:solidFill>
              </a:rPr>
              <a:t>npts</a:t>
            </a:r>
            <a:r>
              <a:rPr lang="en-US" dirty="0">
                <a:solidFill>
                  <a:srgbClr val="FF0000"/>
                </a:solidFill>
              </a:rPr>
              <a:t>, 1</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a:t>E</a:t>
            </a:r>
            <a:r>
              <a:rPr lang="en" dirty="0"/>
              <a:t>nd</a:t>
            </a:r>
          </a:p>
          <a:p>
            <a:pPr marL="0" lvl="0" indent="0" algn="l" rtl="0">
              <a:spcBef>
                <a:spcPts val="0"/>
              </a:spcBef>
              <a:spcAft>
                <a:spcPts val="0"/>
              </a:spcAft>
              <a:buNone/>
            </a:pPr>
            <a:endParaRPr lang="en" dirty="0"/>
          </a:p>
          <a:p>
            <a:r>
              <a:rPr lang="en-US" dirty="0"/>
              <a:t>if s == </a:t>
            </a:r>
            <a:r>
              <a:rPr lang="en-US" dirty="0">
                <a:solidFill>
                  <a:srgbClr val="FF0000"/>
                </a:solidFill>
              </a:rPr>
              <a:t>npts-1</a:t>
            </a: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1041-636D-4C5E-9A55-F6F049D2B4DF}"/>
              </a:ext>
            </a:extLst>
          </p:cNvPr>
          <p:cNvSpPr>
            <a:spLocks noGrp="1"/>
          </p:cNvSpPr>
          <p:nvPr>
            <p:ph type="title"/>
          </p:nvPr>
        </p:nvSpPr>
        <p:spPr/>
        <p:txBody>
          <a:bodyPr/>
          <a:lstStyle/>
          <a:p>
            <a:pPr indent="0">
              <a:buNone/>
            </a:pPr>
            <a:r>
              <a:rPr lang="en-US" dirty="0" err="1"/>
              <a:t>Generate_mesh</a:t>
            </a:r>
            <a:endParaRPr lang="en-US" dirty="0"/>
          </a:p>
        </p:txBody>
      </p:sp>
      <p:sp>
        <p:nvSpPr>
          <p:cNvPr id="3" name="Text Placeholder 2">
            <a:extLst>
              <a:ext uri="{FF2B5EF4-FFF2-40B4-BE49-F238E27FC236}">
                <a16:creationId xmlns:a16="http://schemas.microsoft.com/office/drawing/2014/main" id="{6F4A1DE5-16CC-4A9B-B6F9-58C812FF1948}"/>
              </a:ext>
            </a:extLst>
          </p:cNvPr>
          <p:cNvSpPr>
            <a:spLocks noGrp="1"/>
          </p:cNvSpPr>
          <p:nvPr>
            <p:ph type="body" idx="1"/>
          </p:nvPr>
        </p:nvSpPr>
        <p:spPr/>
        <p:txBody>
          <a:bodyPr/>
          <a:lstStyle/>
          <a:p>
            <a:r>
              <a:rPr lang="en-US" sz="2800" dirty="0"/>
              <a:t>The MATLAB </a:t>
            </a:r>
            <a:r>
              <a:rPr lang="en-US" sz="2800" dirty="0" err="1"/>
              <a:t>generate_mesh</a:t>
            </a:r>
            <a:r>
              <a:rPr lang="en-US" sz="2800" dirty="0"/>
              <a:t> files are not required. </a:t>
            </a:r>
          </a:p>
          <a:p>
            <a:pPr lvl="1"/>
            <a:r>
              <a:rPr lang="en-US" sz="2400" dirty="0"/>
              <a:t>This file is used to generate the .vertex, .spring, .beam files.</a:t>
            </a:r>
          </a:p>
          <a:p>
            <a:pPr lvl="1"/>
            <a:r>
              <a:rPr lang="en-US" sz="2400" dirty="0"/>
              <a:t>You could generate these files in other ways, such as writing a Python script, using Excel, etc.</a:t>
            </a:r>
          </a:p>
          <a:p>
            <a:pPr lvl="1"/>
            <a:r>
              <a:rPr lang="en-US" sz="2400" dirty="0"/>
              <a:t>If you change the </a:t>
            </a:r>
            <a:r>
              <a:rPr lang="en-US" sz="2400" dirty="0" err="1"/>
              <a:t>generate_mesh</a:t>
            </a:r>
            <a:r>
              <a:rPr lang="en-US" sz="2400" dirty="0"/>
              <a:t> file, you must run it to produce new .vertex, .spring, etc. files before you run the main2d/main3d again.</a:t>
            </a:r>
          </a:p>
        </p:txBody>
      </p:sp>
    </p:spTree>
    <p:extLst>
      <p:ext uri="{BB962C8B-B14F-4D97-AF65-F5344CB8AC3E}">
        <p14:creationId xmlns:p14="http://schemas.microsoft.com/office/powerpoint/2010/main" val="211369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solidFill>
                  <a:srgbClr val="FF0000"/>
                </a:solidFill>
              </a:rPr>
              <a:t>1 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ED9D-87CB-4F37-92B6-FE94EFF2E24B}"/>
              </a:ext>
            </a:extLst>
          </p:cNvPr>
          <p:cNvSpPr>
            <a:spLocks noGrp="1"/>
          </p:cNvSpPr>
          <p:nvPr>
            <p:ph type="title"/>
          </p:nvPr>
        </p:nvSpPr>
        <p:spPr/>
        <p:txBody>
          <a:bodyPr/>
          <a:lstStyle/>
          <a:p>
            <a:pPr indent="0">
              <a:buNone/>
            </a:pPr>
            <a:r>
              <a:rPr lang="en-US" dirty="0"/>
              <a:t>MATLAB files to check geometry</a:t>
            </a:r>
          </a:p>
        </p:txBody>
      </p:sp>
      <p:sp>
        <p:nvSpPr>
          <p:cNvPr id="3" name="Text Placeholder 2">
            <a:extLst>
              <a:ext uri="{FF2B5EF4-FFF2-40B4-BE49-F238E27FC236}">
                <a16:creationId xmlns:a16="http://schemas.microsoft.com/office/drawing/2014/main" id="{0AA98DB2-99FD-4B9E-A6CC-D718DDBC4A60}"/>
              </a:ext>
            </a:extLst>
          </p:cNvPr>
          <p:cNvSpPr>
            <a:spLocks noGrp="1"/>
          </p:cNvSpPr>
          <p:nvPr>
            <p:ph type="body" idx="1"/>
          </p:nvPr>
        </p:nvSpPr>
        <p:spPr/>
        <p:txBody>
          <a:bodyPr/>
          <a:lstStyle/>
          <a:p>
            <a:r>
              <a:rPr lang="en-US" sz="2800" dirty="0"/>
              <a:t>On </a:t>
            </a:r>
            <a:r>
              <a:rPr lang="en-US" sz="2800" dirty="0" err="1"/>
              <a:t>github</a:t>
            </a:r>
            <a:r>
              <a:rPr lang="en-US" sz="2800" dirty="0"/>
              <a:t>, go to IBAMR-Tutorials/MATLAB codes/</a:t>
            </a:r>
          </a:p>
          <a:p>
            <a:pPr lvl="1"/>
            <a:r>
              <a:rPr lang="en-US" b="0" i="0" dirty="0" err="1">
                <a:effectLst/>
                <a:latin typeface="Menlo"/>
              </a:rPr>
              <a:t>read_Vertex_Points_and_Plot_Them.m</a:t>
            </a:r>
            <a:r>
              <a:rPr lang="en-US" b="0" i="0" dirty="0">
                <a:effectLst/>
                <a:latin typeface="Menlo"/>
              </a:rPr>
              <a:t> – reads your .vertex file and plots it</a:t>
            </a:r>
          </a:p>
          <a:p>
            <a:pPr lvl="1"/>
            <a:r>
              <a:rPr lang="en-US" b="0" i="0" dirty="0" err="1">
                <a:effectLst/>
                <a:latin typeface="Menlo"/>
              </a:rPr>
              <a:t>test_IB_Geometry_and_Springs</a:t>
            </a:r>
            <a:r>
              <a:rPr lang="en-US" b="0" i="0" dirty="0">
                <a:effectLst/>
                <a:latin typeface="Menlo"/>
              </a:rPr>
              <a:t> – reads .vertex and .spring files and plots them with index labels</a:t>
            </a:r>
          </a:p>
          <a:p>
            <a:pPr lvl="1"/>
            <a:endParaRPr lang="en-US" dirty="0"/>
          </a:p>
          <a:p>
            <a:endParaRPr lang="en-US" dirty="0"/>
          </a:p>
        </p:txBody>
      </p:sp>
    </p:spTree>
    <p:extLst>
      <p:ext uri="{BB962C8B-B14F-4D97-AF65-F5344CB8AC3E}">
        <p14:creationId xmlns:p14="http://schemas.microsoft.com/office/powerpoint/2010/main" val="68521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538C-3E31-4BE3-A7EB-B8FE07DF3525}"/>
              </a:ext>
            </a:extLst>
          </p:cNvPr>
          <p:cNvSpPr>
            <a:spLocks noGrp="1"/>
          </p:cNvSpPr>
          <p:nvPr>
            <p:ph type="title"/>
          </p:nvPr>
        </p:nvSpPr>
        <p:spPr/>
        <p:txBody>
          <a:bodyPr/>
          <a:lstStyle/>
          <a:p>
            <a:pPr indent="0">
              <a:buNone/>
            </a:pPr>
            <a:r>
              <a:rPr lang="en-US" sz="4000" b="0" i="0" dirty="0" err="1">
                <a:effectLst/>
                <a:latin typeface="Menlo"/>
              </a:rPr>
              <a:t>read_Vertex_Points_and_Plot_Them</a:t>
            </a:r>
            <a:endParaRPr lang="en-US" sz="4000" dirty="0"/>
          </a:p>
        </p:txBody>
      </p:sp>
      <p:pic>
        <p:nvPicPr>
          <p:cNvPr id="5" name="Picture 4">
            <a:extLst>
              <a:ext uri="{FF2B5EF4-FFF2-40B4-BE49-F238E27FC236}">
                <a16:creationId xmlns:a16="http://schemas.microsoft.com/office/drawing/2014/main" id="{FC9D4D84-9BC6-4E5D-8A54-036BDBC0A754}"/>
              </a:ext>
            </a:extLst>
          </p:cNvPr>
          <p:cNvPicPr>
            <a:picLocks noChangeAspect="1"/>
          </p:cNvPicPr>
          <p:nvPr/>
        </p:nvPicPr>
        <p:blipFill>
          <a:blip r:embed="rId2"/>
          <a:stretch>
            <a:fillRect/>
          </a:stretch>
        </p:blipFill>
        <p:spPr>
          <a:xfrm>
            <a:off x="1924050" y="1779921"/>
            <a:ext cx="5295900" cy="3971925"/>
          </a:xfrm>
          <a:prstGeom prst="rect">
            <a:avLst/>
          </a:prstGeom>
        </p:spPr>
      </p:pic>
    </p:spTree>
    <p:extLst>
      <p:ext uri="{BB962C8B-B14F-4D97-AF65-F5344CB8AC3E}">
        <p14:creationId xmlns:p14="http://schemas.microsoft.com/office/powerpoint/2010/main" val="200991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87C9-D206-471C-BFCC-DA5D2D8FB056}"/>
              </a:ext>
            </a:extLst>
          </p:cNvPr>
          <p:cNvSpPr>
            <a:spLocks noGrp="1"/>
          </p:cNvSpPr>
          <p:nvPr>
            <p:ph type="title"/>
          </p:nvPr>
        </p:nvSpPr>
        <p:spPr/>
        <p:txBody>
          <a:bodyPr/>
          <a:lstStyle/>
          <a:p>
            <a:pPr indent="0">
              <a:buNone/>
            </a:pPr>
            <a:r>
              <a:rPr lang="en-US" b="0" i="0" dirty="0" err="1">
                <a:effectLst/>
                <a:latin typeface="Menlo"/>
              </a:rPr>
              <a:t>test_IB_Geometry_and_Springs</a:t>
            </a:r>
            <a:endParaRPr lang="en-US" dirty="0"/>
          </a:p>
        </p:txBody>
      </p:sp>
      <p:pic>
        <p:nvPicPr>
          <p:cNvPr id="7" name="Picture 6">
            <a:extLst>
              <a:ext uri="{FF2B5EF4-FFF2-40B4-BE49-F238E27FC236}">
                <a16:creationId xmlns:a16="http://schemas.microsoft.com/office/drawing/2014/main" id="{2488F7FC-5BFD-478A-82E7-07CBD0B45FFB}"/>
              </a:ext>
            </a:extLst>
          </p:cNvPr>
          <p:cNvPicPr>
            <a:picLocks noChangeAspect="1"/>
          </p:cNvPicPr>
          <p:nvPr/>
        </p:nvPicPr>
        <p:blipFill>
          <a:blip r:embed="rId2"/>
          <a:stretch>
            <a:fillRect/>
          </a:stretch>
        </p:blipFill>
        <p:spPr>
          <a:xfrm>
            <a:off x="1411830" y="1561929"/>
            <a:ext cx="6320339" cy="4484941"/>
          </a:xfrm>
          <a:prstGeom prst="rect">
            <a:avLst/>
          </a:prstGeom>
        </p:spPr>
      </p:pic>
    </p:spTree>
    <p:extLst>
      <p:ext uri="{BB962C8B-B14F-4D97-AF65-F5344CB8AC3E}">
        <p14:creationId xmlns:p14="http://schemas.microsoft.com/office/powerpoint/2010/main" val="368025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87C9-D206-471C-BFCC-DA5D2D8FB056}"/>
              </a:ext>
            </a:extLst>
          </p:cNvPr>
          <p:cNvSpPr>
            <a:spLocks noGrp="1"/>
          </p:cNvSpPr>
          <p:nvPr>
            <p:ph type="title"/>
          </p:nvPr>
        </p:nvSpPr>
        <p:spPr/>
        <p:txBody>
          <a:bodyPr/>
          <a:lstStyle/>
          <a:p>
            <a:pPr indent="0">
              <a:buNone/>
            </a:pPr>
            <a:r>
              <a:rPr lang="en-US" b="0" i="0" dirty="0" err="1">
                <a:effectLst/>
                <a:latin typeface="Menlo"/>
              </a:rPr>
              <a:t>test_IB_Geometry_and_Springs</a:t>
            </a:r>
            <a:endParaRPr lang="en-US" dirty="0"/>
          </a:p>
        </p:txBody>
      </p:sp>
      <p:pic>
        <p:nvPicPr>
          <p:cNvPr id="4" name="Picture 3">
            <a:extLst>
              <a:ext uri="{FF2B5EF4-FFF2-40B4-BE49-F238E27FC236}">
                <a16:creationId xmlns:a16="http://schemas.microsoft.com/office/drawing/2014/main" id="{5F88A737-E286-4F8B-9A1F-52C8E88D71F8}"/>
              </a:ext>
            </a:extLst>
          </p:cNvPr>
          <p:cNvPicPr>
            <a:picLocks noChangeAspect="1"/>
          </p:cNvPicPr>
          <p:nvPr/>
        </p:nvPicPr>
        <p:blipFill>
          <a:blip r:embed="rId2"/>
          <a:stretch>
            <a:fillRect/>
          </a:stretch>
        </p:blipFill>
        <p:spPr>
          <a:xfrm>
            <a:off x="1177089" y="1417637"/>
            <a:ext cx="6789821" cy="4760591"/>
          </a:xfrm>
          <a:prstGeom prst="rect">
            <a:avLst/>
          </a:prstGeom>
        </p:spPr>
      </p:pic>
    </p:spTree>
    <p:extLst>
      <p:ext uri="{BB962C8B-B14F-4D97-AF65-F5344CB8AC3E}">
        <p14:creationId xmlns:p14="http://schemas.microsoft.com/office/powerpoint/2010/main" val="736765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D982-BAC7-459C-8C7B-31841A553E9A}"/>
              </a:ext>
            </a:extLst>
          </p:cNvPr>
          <p:cNvSpPr>
            <a:spLocks noGrp="1"/>
          </p:cNvSpPr>
          <p:nvPr>
            <p:ph type="title"/>
          </p:nvPr>
        </p:nvSpPr>
        <p:spPr/>
        <p:txBody>
          <a:bodyPr/>
          <a:lstStyle/>
          <a:p>
            <a:pPr indent="0">
              <a:buNone/>
            </a:pPr>
            <a:r>
              <a:rPr lang="en-US" dirty="0"/>
              <a:t>Ib2d / IBAMR option</a:t>
            </a:r>
          </a:p>
        </p:txBody>
      </p:sp>
      <p:sp>
        <p:nvSpPr>
          <p:cNvPr id="3" name="Text Placeholder 2">
            <a:extLst>
              <a:ext uri="{FF2B5EF4-FFF2-40B4-BE49-F238E27FC236}">
                <a16:creationId xmlns:a16="http://schemas.microsoft.com/office/drawing/2014/main" id="{B39D50BD-A215-440D-B676-53317A670FF9}"/>
              </a:ext>
            </a:extLst>
          </p:cNvPr>
          <p:cNvSpPr>
            <a:spLocks noGrp="1"/>
          </p:cNvSpPr>
          <p:nvPr>
            <p:ph type="body" idx="1"/>
          </p:nvPr>
        </p:nvSpPr>
        <p:spPr/>
        <p:txBody>
          <a:bodyPr/>
          <a:lstStyle/>
          <a:p>
            <a:r>
              <a:rPr lang="en-US" sz="2400" b="0" i="0" dirty="0">
                <a:effectLst/>
                <a:latin typeface="Menlo"/>
              </a:rPr>
              <a:t>Note that in </a:t>
            </a:r>
            <a:r>
              <a:rPr lang="en-US" sz="2400" b="0" i="0" dirty="0" err="1">
                <a:effectLst/>
                <a:latin typeface="Menlo"/>
              </a:rPr>
              <a:t>test_IB_Geometry_and_Springs</a:t>
            </a:r>
            <a:r>
              <a:rPr lang="en-US" sz="2400" b="0" i="0" dirty="0">
                <a:effectLst/>
                <a:latin typeface="Menlo"/>
              </a:rPr>
              <a:t>, to correctly plot the spring indices, you need to flag if its ib2d (MATLAB indices that start at 1) or IBAMR (C indices that start at 0).</a:t>
            </a:r>
            <a:endParaRPr lang="en-US" sz="2400" dirty="0"/>
          </a:p>
        </p:txBody>
      </p:sp>
      <p:sp>
        <p:nvSpPr>
          <p:cNvPr id="5" name="TextBox 4">
            <a:extLst>
              <a:ext uri="{FF2B5EF4-FFF2-40B4-BE49-F238E27FC236}">
                <a16:creationId xmlns:a16="http://schemas.microsoft.com/office/drawing/2014/main" id="{F2AA158D-2150-454F-A03A-0556F6A0B453}"/>
              </a:ext>
            </a:extLst>
          </p:cNvPr>
          <p:cNvSpPr txBox="1"/>
          <p:nvPr/>
        </p:nvSpPr>
        <p:spPr>
          <a:xfrm>
            <a:off x="2069432" y="3577589"/>
            <a:ext cx="4572000" cy="1323439"/>
          </a:xfrm>
          <a:prstGeom prst="rect">
            <a:avLst/>
          </a:prstGeom>
          <a:noFill/>
        </p:spPr>
        <p:txBody>
          <a:bodyPr wrap="square">
            <a:spAutoFit/>
          </a:bodyPr>
          <a:lstStyle/>
          <a:p>
            <a:r>
              <a:rPr lang="en-US" sz="2000" b="0" i="0" dirty="0">
                <a:solidFill>
                  <a:srgbClr val="028009"/>
                </a:solidFill>
                <a:effectLst/>
                <a:latin typeface="Menlo"/>
              </a:rPr>
              <a:t>%------------------------------------</a:t>
            </a:r>
            <a:endParaRPr lang="en-US" sz="2000" b="0" i="0" dirty="0">
              <a:effectLst/>
              <a:latin typeface="Menlo"/>
            </a:endParaRPr>
          </a:p>
          <a:p>
            <a:r>
              <a:rPr lang="en-US" sz="2000" b="0" i="0" dirty="0">
                <a:solidFill>
                  <a:srgbClr val="028009"/>
                </a:solidFill>
                <a:effectLst/>
                <a:latin typeface="Menlo"/>
              </a:rPr>
              <a:t>% FLAG FOR IB2d or IBAMR</a:t>
            </a:r>
            <a:endParaRPr lang="en-US" sz="2000" b="0" i="0" dirty="0">
              <a:effectLst/>
              <a:latin typeface="Menlo"/>
            </a:endParaRPr>
          </a:p>
          <a:p>
            <a:r>
              <a:rPr lang="en-US" sz="2000" b="0" i="0" dirty="0">
                <a:solidFill>
                  <a:srgbClr val="028009"/>
                </a:solidFill>
                <a:effectLst/>
                <a:latin typeface="Menlo"/>
              </a:rPr>
              <a:t>%------------------------------------</a:t>
            </a:r>
            <a:endParaRPr lang="en-US" sz="2000" b="0" i="0" dirty="0">
              <a:effectLst/>
              <a:latin typeface="Menlo"/>
            </a:endParaRPr>
          </a:p>
          <a:p>
            <a:r>
              <a:rPr lang="en-US" sz="2000" b="0" i="0" dirty="0" err="1">
                <a:effectLst/>
                <a:latin typeface="Menlo"/>
              </a:rPr>
              <a:t>flag_IBAMR</a:t>
            </a:r>
            <a:r>
              <a:rPr lang="en-US" sz="2000" b="0" i="0" dirty="0">
                <a:effectLst/>
                <a:latin typeface="Menlo"/>
              </a:rPr>
              <a:t> = 0; </a:t>
            </a:r>
            <a:r>
              <a:rPr lang="en-US" sz="2000" b="0" i="0" dirty="0">
                <a:solidFill>
                  <a:srgbClr val="028009"/>
                </a:solidFill>
                <a:effectLst/>
                <a:latin typeface="Menlo"/>
              </a:rPr>
              <a:t>% 0 for IB2d, 1 for IBAMR</a:t>
            </a:r>
            <a:endParaRPr lang="en-US" sz="2000" b="0" i="0" dirty="0">
              <a:effectLst/>
              <a:latin typeface="Menlo"/>
            </a:endParaRPr>
          </a:p>
        </p:txBody>
      </p:sp>
    </p:spTree>
    <p:extLst>
      <p:ext uri="{BB962C8B-B14F-4D97-AF65-F5344CB8AC3E}">
        <p14:creationId xmlns:p14="http://schemas.microsoft.com/office/powerpoint/2010/main" val="211850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HW – Create your own geometry</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You can either modify the rubber band example or create your own function from scratch.</a:t>
            </a:r>
          </a:p>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You could write generate_mesh in Python, Julia, MATLAB, etc. </a:t>
            </a:r>
          </a:p>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Be sure to make a sketch of the fluid domain, calculate dx, ds, etc. before writing your code.</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42AE-4B23-4264-A474-47793A6008A1}"/>
              </a:ext>
            </a:extLst>
          </p:cNvPr>
          <p:cNvSpPr>
            <a:spLocks noGrp="1"/>
          </p:cNvSpPr>
          <p:nvPr>
            <p:ph type="title"/>
          </p:nvPr>
        </p:nvSpPr>
        <p:spPr/>
        <p:txBody>
          <a:bodyPr/>
          <a:lstStyle/>
          <a:p>
            <a:pPr indent="0">
              <a:buNone/>
            </a:pPr>
            <a:r>
              <a:rPr lang="en-US" dirty="0"/>
              <a:t>Project Goals</a:t>
            </a:r>
          </a:p>
        </p:txBody>
      </p:sp>
      <p:sp>
        <p:nvSpPr>
          <p:cNvPr id="3" name="Text Placeholder 2">
            <a:extLst>
              <a:ext uri="{FF2B5EF4-FFF2-40B4-BE49-F238E27FC236}">
                <a16:creationId xmlns:a16="http://schemas.microsoft.com/office/drawing/2014/main" id="{A6A78711-9880-4302-972D-68F424FA49E1}"/>
              </a:ext>
            </a:extLst>
          </p:cNvPr>
          <p:cNvSpPr>
            <a:spLocks noGrp="1"/>
          </p:cNvSpPr>
          <p:nvPr>
            <p:ph type="body" idx="1"/>
          </p:nvPr>
        </p:nvSpPr>
        <p:spPr>
          <a:xfrm>
            <a:off x="457200" y="1417637"/>
            <a:ext cx="8229600" cy="4526100"/>
          </a:xfrm>
        </p:spPr>
        <p:txBody>
          <a:bodyPr/>
          <a:lstStyle/>
          <a:p>
            <a:r>
              <a:rPr lang="en-US" sz="2400" dirty="0"/>
              <a:t>Ib2d/IBAMR – 2D moving boundary problem using finite differences.</a:t>
            </a:r>
          </a:p>
          <a:p>
            <a:pPr lvl="1"/>
            <a:r>
              <a:rPr lang="en-US" sz="2000" dirty="0"/>
              <a:t>Challenge – write code that writes out </a:t>
            </a:r>
            <a:r>
              <a:rPr lang="en-US" sz="2000" dirty="0" err="1"/>
              <a:t>x,y</a:t>
            </a:r>
            <a:r>
              <a:rPr lang="en-US" sz="2000" dirty="0"/>
              <a:t> coordinates.</a:t>
            </a:r>
          </a:p>
          <a:p>
            <a:pPr lvl="1"/>
            <a:r>
              <a:rPr lang="en-US" sz="2000" dirty="0"/>
              <a:t>Examples 	</a:t>
            </a:r>
          </a:p>
          <a:p>
            <a:pPr lvl="2"/>
            <a:r>
              <a:rPr lang="en-US" sz="1800" dirty="0"/>
              <a:t>2D barb accelerating towards a circle</a:t>
            </a:r>
          </a:p>
          <a:p>
            <a:pPr lvl="2"/>
            <a:r>
              <a:rPr lang="en-US" sz="1600" dirty="0"/>
              <a:t>2D heart tube that pumps</a:t>
            </a:r>
          </a:p>
          <a:p>
            <a:pPr lvl="2"/>
            <a:r>
              <a:rPr lang="en-US" sz="1600" dirty="0"/>
              <a:t>2D flexible leaf that vibrates in flow</a:t>
            </a:r>
          </a:p>
          <a:p>
            <a:r>
              <a:rPr lang="en-US" sz="2400" dirty="0"/>
              <a:t>ANSYS – 3D problem, no moving boundary.</a:t>
            </a:r>
          </a:p>
          <a:p>
            <a:pPr lvl="1"/>
            <a:r>
              <a:rPr lang="en-US" sz="2000" dirty="0"/>
              <a:t>Challenge – make a 3D object and discretize using finite element mesh.</a:t>
            </a:r>
          </a:p>
          <a:p>
            <a:pPr lvl="1"/>
            <a:r>
              <a:rPr lang="en-US" sz="2000" dirty="0"/>
              <a:t>Examples</a:t>
            </a:r>
          </a:p>
          <a:p>
            <a:pPr lvl="2"/>
            <a:r>
              <a:rPr lang="en-US" sz="1600" dirty="0"/>
              <a:t>3D barb of complex geometry that does not move, but rather flow is driven past it.</a:t>
            </a:r>
          </a:p>
          <a:p>
            <a:pPr lvl="2"/>
            <a:r>
              <a:rPr lang="en-US" sz="1600" dirty="0"/>
              <a:t>3D complex developing heart geometry (trabeculae, ballooning chambers) and flow is driven through it.</a:t>
            </a:r>
          </a:p>
          <a:p>
            <a:pPr lvl="2"/>
            <a:r>
              <a:rPr lang="en-US" sz="1600" dirty="0"/>
              <a:t>3D leaf with complex shape that does not move with flow moving past it.</a:t>
            </a:r>
          </a:p>
          <a:p>
            <a:pPr lvl="2"/>
            <a:endParaRPr lang="en-US" sz="1800" dirty="0"/>
          </a:p>
        </p:txBody>
      </p:sp>
    </p:spTree>
    <p:extLst>
      <p:ext uri="{BB962C8B-B14F-4D97-AF65-F5344CB8AC3E}">
        <p14:creationId xmlns:p14="http://schemas.microsoft.com/office/powerpoint/2010/main" val="17014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input2d and input3d (IBAMR only) 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springs 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".mass" file is used to specify any additional mass associated with the IB points. In IBAMR for such files to have any effect, it is necessary that the IB solver be run in "penalty-IB" mode. </a:t>
            </a:r>
          </a:p>
          <a:p>
            <a:pPr marL="457200" indent="-317500">
              <a:buSzPts val="1400"/>
              <a:buFont typeface="Arial"/>
              <a:buChar char="●"/>
            </a:pPr>
            <a:r>
              <a:rPr lang="en-US" sz="1800" dirty="0">
                <a:latin typeface="Calibri"/>
                <a:ea typeface="Calibri"/>
                <a:cs typeface="Calibri"/>
                <a:sym typeface="Calibri"/>
              </a:rPr>
              <a:t>A ".anchor" file (IBAMR only)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IBAMR / ib2d differences</a:t>
            </a:r>
          </a:p>
        </p:txBody>
      </p:sp>
      <p:sp>
        <p:nvSpPr>
          <p:cNvPr id="3" name="Text Placeholder 2"/>
          <p:cNvSpPr>
            <a:spLocks noGrp="1"/>
          </p:cNvSpPr>
          <p:nvPr>
            <p:ph type="body" idx="1"/>
          </p:nvPr>
        </p:nvSpPr>
        <p:spPr/>
        <p:txBody>
          <a:bodyPr/>
          <a:lstStyle/>
          <a:p>
            <a:r>
              <a:rPr lang="en-US" sz="2800" dirty="0"/>
              <a:t>In IBAMR, you can have multiple .vertex, .beam, etc. files for different boundaries.</a:t>
            </a:r>
          </a:p>
          <a:p>
            <a:r>
              <a:rPr lang="en-US" sz="2800" dirty="0"/>
              <a:t>In ib2d, multiple boundaries are combined into one long list. </a:t>
            </a:r>
          </a:p>
          <a:p>
            <a:pPr lvl="1"/>
            <a:r>
              <a:rPr lang="en-US" sz="2400" dirty="0"/>
              <a:t>This means that you have to keep track of where one boundary ends and the next starts.</a:t>
            </a:r>
          </a:p>
          <a:p>
            <a:pPr lvl="1"/>
            <a:r>
              <a:rPr lang="en-US" sz="2400" dirty="0"/>
              <a:t>For example, assume you have two plates. Plate1 is defined by vertices 1-100 and Plate2 by vertices 101-200.</a:t>
            </a:r>
          </a:p>
        </p:txBody>
      </p:sp>
    </p:spTree>
    <p:extLst>
      <p:ext uri="{BB962C8B-B14F-4D97-AF65-F5344CB8AC3E}">
        <p14:creationId xmlns:p14="http://schemas.microsoft.com/office/powerpoint/2010/main" val="198026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a:p>
          <a:p>
            <a:pPr marL="139700" indent="0">
              <a:buNone/>
            </a:pPr>
            <a:endParaRPr lang="en-US" sz="2200" dirty="0"/>
          </a:p>
          <a:p>
            <a:pPr marL="139700" indent="0">
              <a:buNone/>
            </a:pPr>
            <a:endParaRPr lang="en-US" sz="2200" dirty="0"/>
          </a:p>
          <a:p>
            <a:pPr marL="139700" indent="0">
              <a:buNone/>
            </a:pPr>
            <a:endParaRPr lang="en-US" sz="2200" dirty="0"/>
          </a:p>
          <a:p>
            <a:pPr marL="139700" indent="0">
              <a:buNone/>
            </a:pPr>
            <a:r>
              <a:rPr lang="en-US" sz="2200" dirty="0"/>
              <a:t>The user provides a list of all target point indices with their associated target point stiffness.</a:t>
            </a:r>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3111</TotalTime>
  <Words>3383</Words>
  <Application>Microsoft Office PowerPoint</Application>
  <PresentationFormat>On-screen Show (4:3)</PresentationFormat>
  <Paragraphs>328</Paragraphs>
  <Slides>38</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38</vt:i4>
      </vt:variant>
    </vt:vector>
  </HeadingPairs>
  <TitlesOfParts>
    <vt:vector size="47" baseType="lpstr">
      <vt:lpstr>-apple-system</vt:lpstr>
      <vt:lpstr>Arial</vt:lpstr>
      <vt:lpstr>Calibri</vt:lpstr>
      <vt:lpstr>Courier New</vt:lpstr>
      <vt:lpstr>Menlo</vt:lpstr>
      <vt:lpstr>Times New Roman</vt:lpstr>
      <vt:lpstr>Simple Light</vt:lpstr>
      <vt:lpstr>Custom</vt:lpstr>
      <vt:lpstr>Custom</vt:lpstr>
      <vt:lpstr>2 – IB2d and IBAMR associated Files (.vertex, .spring, etc)</vt:lpstr>
      <vt:lpstr>What do the different files do?</vt:lpstr>
      <vt:lpstr>Generate_mesh</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.nonInv_beam file (beam equation) – ib2d</vt:lpstr>
      <vt:lpstr>PowerPoint Presentation</vt:lpstr>
      <vt:lpstr>PowerPoint Presentation</vt:lpstr>
      <vt:lpstr>PowerPoint Presentation</vt:lpstr>
      <vt:lpstr>Input2d – ib2d</vt:lpstr>
      <vt:lpstr>Input2d IBAMR</vt:lpstr>
      <vt:lpstr>Creating geometries</vt:lpstr>
      <vt:lpstr>Ib2d and IBAMR fluid domains</vt:lpstr>
      <vt:lpstr>Rubber band example</vt:lpstr>
      <vt:lpstr>PowerPoint Presentation</vt:lpstr>
      <vt:lpstr>PowerPoint Presentation</vt:lpstr>
      <vt:lpstr>generate_mesh2d.m - IBAMR</vt:lpstr>
      <vt:lpstr>Generate_mesh2d.m .vertex</vt:lpstr>
      <vt:lpstr>rubber_band_512.vertex</vt:lpstr>
      <vt:lpstr>Generate_mesh2d.m .spring (ib2d)</vt:lpstr>
      <vt:lpstr>Generate_mesh2d.m .spring (IBAMR)</vt:lpstr>
      <vt:lpstr>rubber_band_512.spring –ib2d</vt:lpstr>
      <vt:lpstr>rubber_band_512.spring -IBAMR</vt:lpstr>
      <vt:lpstr>MATLAB files to check geometry</vt:lpstr>
      <vt:lpstr>read_Vertex_Points_and_Plot_Them</vt:lpstr>
      <vt:lpstr>test_IB_Geometry_and_Springs</vt:lpstr>
      <vt:lpstr>test_IB_Geometry_and_Springs</vt:lpstr>
      <vt:lpstr>Ib2d / IBAMR option</vt:lpstr>
      <vt:lpstr>HW – Create your own geometry</vt:lpstr>
      <vt:lpstr>Project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 (lauram9)</cp:lastModifiedBy>
  <cp:revision>22</cp:revision>
  <dcterms:modified xsi:type="dcterms:W3CDTF">2022-01-27T18:15:59Z</dcterms:modified>
</cp:coreProperties>
</file>