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3"/>
  </p:notesMasterIdLst>
  <p:sldIdLst>
    <p:sldId id="256" r:id="rId3"/>
    <p:sldId id="264" r:id="rId4"/>
    <p:sldId id="265" r:id="rId5"/>
    <p:sldId id="270" r:id="rId6"/>
    <p:sldId id="271" r:id="rId7"/>
    <p:sldId id="272" r:id="rId8"/>
    <p:sldId id="266" r:id="rId9"/>
    <p:sldId id="267" r:id="rId10"/>
    <p:sldId id="275" r:id="rId11"/>
    <p:sldId id="273" r:id="rId12"/>
    <p:sldId id="274" r:id="rId13"/>
    <p:sldId id="268" r:id="rId14"/>
    <p:sldId id="269" r:id="rId15"/>
    <p:sldId id="257" r:id="rId16"/>
    <p:sldId id="263" r:id="rId17"/>
    <p:sldId id="258" r:id="rId18"/>
    <p:sldId id="259" r:id="rId19"/>
    <p:sldId id="260" r:id="rId20"/>
    <p:sldId id="261" r:id="rId21"/>
    <p:sldId id="262"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30" d="100"/>
          <a:sy n="130" d="100"/>
        </p:scale>
        <p:origin x="10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3b3bc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c63b3bc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29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3b3bc7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c63b3bc7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3b3bc7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c63b3bc7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3b3bc7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c63b3bc7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3b3bc7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c63b3bc7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3b3bc7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c63b3bc7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b3bc7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c63b3bc7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2e47ee0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2e47e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IBAMR Tutorial: Changing springs and target points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70BD-E5AC-45DD-86C6-7DE1D231DE9D}"/>
              </a:ext>
            </a:extLst>
          </p:cNvPr>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a:extLst>
              <a:ext uri="{FF2B5EF4-FFF2-40B4-BE49-F238E27FC236}">
                <a16:creationId xmlns:a16="http://schemas.microsoft.com/office/drawing/2014/main" id="{553D304D-F071-4F00-9316-4F24756DA345}"/>
              </a:ext>
            </a:extLst>
          </p:cNvPr>
          <p:cNvSpPr>
            <a:spLocks noGrp="1"/>
          </p:cNvSpPr>
          <p:nvPr>
            <p:ph type="body" idx="1"/>
          </p:nvPr>
        </p:nvSpPr>
        <p:spPr/>
        <p:txBody>
          <a:bodyPr/>
          <a:lstStyle/>
          <a:p>
            <a:pPr marL="139700" indent="0">
              <a:buNone/>
            </a:pPr>
            <a:r>
              <a:rPr lang="en-US" sz="1800" b="0" i="0" dirty="0">
                <a:solidFill>
                  <a:srgbClr val="028009"/>
                </a:solidFill>
                <a:effectLst/>
                <a:latin typeface="Menlo"/>
              </a:rPr>
              <a:t>% PUMPING PARAMETERS</a:t>
            </a:r>
            <a:endParaRPr lang="en-US" sz="1800" b="0" i="0" dirty="0">
              <a:effectLst/>
              <a:latin typeface="Menlo"/>
            </a:endParaRPr>
          </a:p>
          <a:p>
            <a:pPr marL="139700" indent="0">
              <a:buNone/>
            </a:pPr>
            <a:r>
              <a:rPr lang="en-US" sz="1800" b="0" i="0" dirty="0">
                <a:solidFill>
                  <a:srgbClr val="028009"/>
                </a:solidFill>
                <a:effectLst/>
                <a:latin typeface="Menlo"/>
              </a:rPr>
              <a:t>%</a:t>
            </a:r>
            <a:endParaRPr lang="en-US" sz="1800" b="0" i="0" dirty="0">
              <a:effectLst/>
              <a:latin typeface="Menlo"/>
            </a:endParaRPr>
          </a:p>
          <a:p>
            <a:pPr marL="139700" indent="0">
              <a:buNone/>
            </a:pPr>
            <a:r>
              <a:rPr lang="en-US" sz="1800" b="0" i="0" dirty="0" err="1">
                <a:effectLst/>
                <a:latin typeface="Menlo"/>
              </a:rPr>
              <a:t>freq</a:t>
            </a:r>
            <a:r>
              <a:rPr lang="en-US" sz="1800" b="0" i="0" dirty="0">
                <a:effectLst/>
                <a:latin typeface="Menlo"/>
              </a:rPr>
              <a:t> = 2; </a:t>
            </a:r>
            <a:r>
              <a:rPr lang="en-US" sz="1800" b="0" i="0" dirty="0">
                <a:solidFill>
                  <a:srgbClr val="028009"/>
                </a:solidFill>
                <a:effectLst/>
                <a:latin typeface="Menlo"/>
              </a:rPr>
              <a:t>% pumping frequency</a:t>
            </a:r>
            <a:endParaRPr lang="en-US" sz="1800" b="0" i="0" dirty="0">
              <a:effectLst/>
              <a:latin typeface="Menlo"/>
            </a:endParaRPr>
          </a:p>
          <a:p>
            <a:pPr marL="139700" indent="0">
              <a:buNone/>
            </a:pPr>
            <a:r>
              <a:rPr lang="en-US" sz="1800" b="0" i="0" dirty="0">
                <a:solidFill>
                  <a:srgbClr val="028009"/>
                </a:solidFill>
                <a:effectLst/>
                <a:latin typeface="Menlo"/>
              </a:rPr>
              <a:t>%G = 0.325; % vertical gap between teeth</a:t>
            </a:r>
            <a:endParaRPr lang="en-US" sz="1800" b="0" i="0" dirty="0">
              <a:effectLst/>
              <a:latin typeface="Menlo"/>
            </a:endParaRPr>
          </a:p>
          <a:p>
            <a:pPr marL="139700" indent="0">
              <a:buNone/>
            </a:pPr>
            <a:r>
              <a:rPr lang="en-US" sz="1800" b="0" i="0" dirty="0">
                <a:solidFill>
                  <a:srgbClr val="028009"/>
                </a:solidFill>
                <a:effectLst/>
                <a:latin typeface="Menlo"/>
              </a:rPr>
              <a:t>%occ = 0.95; % occlusion total</a:t>
            </a:r>
            <a:endParaRPr lang="en-US" sz="1800" b="0" i="0" dirty="0">
              <a:effectLst/>
              <a:latin typeface="Menlo"/>
            </a:endParaRPr>
          </a:p>
          <a:p>
            <a:pPr marL="139700" indent="0">
              <a:buNone/>
            </a:pPr>
            <a:r>
              <a:rPr lang="en-US" sz="1800" b="0" i="0" dirty="0">
                <a:effectLst/>
                <a:latin typeface="Menlo"/>
              </a:rPr>
              <a:t>a = 0.337; </a:t>
            </a:r>
            <a:r>
              <a:rPr lang="en-US" sz="1800" b="0" i="0" dirty="0">
                <a:solidFill>
                  <a:srgbClr val="028009"/>
                </a:solidFill>
                <a:effectLst/>
                <a:latin typeface="Menlo"/>
              </a:rPr>
              <a:t>% total vertical distance pump travels</a:t>
            </a:r>
            <a:endParaRPr lang="en-US" sz="1800" b="0" i="0" dirty="0">
              <a:effectLst/>
              <a:latin typeface="Menlo"/>
            </a:endParaRPr>
          </a:p>
          <a:p>
            <a:pPr marL="139700" indent="0">
              <a:buNone/>
            </a:pPr>
            <a:r>
              <a:rPr lang="en-US" sz="1800" b="0" i="0" dirty="0" err="1">
                <a:effectLst/>
                <a:latin typeface="Menlo"/>
              </a:rPr>
              <a:t>N_top</a:t>
            </a:r>
            <a:r>
              <a:rPr lang="en-US" sz="1800" b="0" i="0" dirty="0">
                <a:effectLst/>
                <a:latin typeface="Menlo"/>
              </a:rPr>
              <a:t> = 3276; </a:t>
            </a:r>
            <a:r>
              <a:rPr lang="en-US" sz="1800" b="0" i="0" dirty="0">
                <a:solidFill>
                  <a:srgbClr val="028009"/>
                </a:solidFill>
                <a:effectLst/>
                <a:latin typeface="Menlo"/>
              </a:rPr>
              <a:t>% # of points along top</a:t>
            </a:r>
          </a:p>
          <a:p>
            <a:pPr marL="139700" indent="0">
              <a:buNone/>
            </a:pPr>
            <a:endParaRPr lang="en-US" sz="1800" b="0" i="0" dirty="0">
              <a:effectLst/>
              <a:latin typeface="Menlo"/>
            </a:endParaRPr>
          </a:p>
          <a:p>
            <a:r>
              <a:rPr lang="en-US" sz="2000" dirty="0"/>
              <a:t>You need to update </a:t>
            </a:r>
            <a:r>
              <a:rPr lang="en-US" sz="2000" dirty="0" err="1"/>
              <a:t>N_top</a:t>
            </a:r>
            <a:r>
              <a:rPr lang="en-US" sz="2000" dirty="0"/>
              <a:t> if you change the resolution or geometry.</a:t>
            </a:r>
          </a:p>
          <a:p>
            <a:r>
              <a:rPr lang="en-US" sz="2000" dirty="0"/>
              <a:t>You may also need to change a, the total vertical distance the pump travels. </a:t>
            </a:r>
          </a:p>
          <a:p>
            <a:r>
              <a:rPr lang="en-US" sz="2000" dirty="0"/>
              <a:t>The gap is 0.325, and the pump will move down by a/2. Make sure the top and bottom don’t collide.</a:t>
            </a:r>
          </a:p>
        </p:txBody>
      </p:sp>
    </p:spTree>
    <p:extLst>
      <p:ext uri="{BB962C8B-B14F-4D97-AF65-F5344CB8AC3E}">
        <p14:creationId xmlns:p14="http://schemas.microsoft.com/office/powerpoint/2010/main" val="297028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0945-5CD8-442F-8E00-6264200D0A5B}"/>
              </a:ext>
            </a:extLst>
          </p:cNvPr>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a:extLst>
              <a:ext uri="{FF2B5EF4-FFF2-40B4-BE49-F238E27FC236}">
                <a16:creationId xmlns:a16="http://schemas.microsoft.com/office/drawing/2014/main" id="{AA1FE109-9F50-4E94-8FFA-F28AFFAC45BD}"/>
              </a:ext>
            </a:extLst>
          </p:cNvPr>
          <p:cNvSpPr>
            <a:spLocks noGrp="1"/>
          </p:cNvSpPr>
          <p:nvPr>
            <p:ph type="body" idx="1"/>
          </p:nvPr>
        </p:nvSpPr>
        <p:spPr>
          <a:xfrm>
            <a:off x="457200" y="1626704"/>
            <a:ext cx="8229600" cy="4525962"/>
          </a:xfrm>
        </p:spPr>
        <p:txBody>
          <a:bodyPr/>
          <a:lstStyle/>
          <a:p>
            <a:pPr marL="139700" indent="0">
              <a:buNone/>
            </a:pPr>
            <a:r>
              <a:rPr lang="en-US" sz="1800" b="0" i="0" dirty="0">
                <a:solidFill>
                  <a:srgbClr val="028009"/>
                </a:solidFill>
                <a:effectLst/>
                <a:latin typeface="Menlo"/>
              </a:rPr>
              <a:t>% Create the pumping behavior</a:t>
            </a:r>
            <a:endParaRPr lang="en-US" sz="1800" b="0" i="0" dirty="0">
              <a:effectLst/>
              <a:latin typeface="Menlo"/>
            </a:endParaRPr>
          </a:p>
          <a:p>
            <a:pPr marL="139700" indent="0">
              <a:buNone/>
            </a:pPr>
            <a:r>
              <a:rPr lang="en-US" sz="1800" b="0" i="0" dirty="0">
                <a:solidFill>
                  <a:srgbClr val="028009"/>
                </a:solidFill>
                <a:effectLst/>
                <a:latin typeface="Menlo"/>
              </a:rPr>
              <a:t>%</a:t>
            </a:r>
            <a:endParaRPr lang="en-US" sz="1800" b="0" i="0" dirty="0">
              <a:effectLst/>
              <a:latin typeface="Menlo"/>
            </a:endParaRPr>
          </a:p>
          <a:p>
            <a:pPr marL="139700" indent="0">
              <a:buNone/>
            </a:pPr>
            <a:r>
              <a:rPr lang="en-US" sz="1800" b="0" i="0" dirty="0">
                <a:effectLst/>
                <a:latin typeface="Menlo"/>
              </a:rPr>
              <a:t>targets(1:N_top,3) = </a:t>
            </a:r>
            <a:r>
              <a:rPr lang="en-US" sz="1800" b="0" i="0" dirty="0" err="1">
                <a:effectLst/>
                <a:latin typeface="Menlo"/>
              </a:rPr>
              <a:t>yPTS</a:t>
            </a:r>
            <a:r>
              <a:rPr lang="en-US" sz="1800" b="0" i="0" dirty="0">
                <a:effectLst/>
                <a:latin typeface="Menlo"/>
              </a:rPr>
              <a:t>(1:N_top) - (a/2)*sin( 2*pi*</a:t>
            </a:r>
            <a:r>
              <a:rPr lang="en-US" sz="1800" b="0" i="0" dirty="0" err="1">
                <a:effectLst/>
                <a:latin typeface="Menlo"/>
              </a:rPr>
              <a:t>freq</a:t>
            </a:r>
            <a:r>
              <a:rPr lang="en-US" sz="1800" b="0" i="0" dirty="0">
                <a:effectLst/>
                <a:latin typeface="Menlo"/>
              </a:rPr>
              <a:t>*</a:t>
            </a:r>
            <a:r>
              <a:rPr lang="en-US" sz="1800" b="0" i="0" dirty="0" err="1">
                <a:effectLst/>
                <a:latin typeface="Menlo"/>
              </a:rPr>
              <a:t>current_time</a:t>
            </a:r>
            <a:r>
              <a:rPr lang="en-US" sz="1800" b="0" i="0" dirty="0">
                <a:effectLst/>
                <a:latin typeface="Menlo"/>
              </a:rPr>
              <a:t> );</a:t>
            </a:r>
          </a:p>
          <a:p>
            <a:pPr marL="139700" indent="0">
              <a:buNone/>
            </a:pPr>
            <a:endParaRPr lang="en-US" sz="2400" dirty="0"/>
          </a:p>
          <a:p>
            <a:r>
              <a:rPr lang="en-US" sz="2400" dirty="0"/>
              <a:t>In this line, we are changing the y-positions of the target points.</a:t>
            </a:r>
          </a:p>
          <a:p>
            <a:r>
              <a:rPr lang="en-US" sz="2400" dirty="0"/>
              <a:t>Note we only change 1-N_top.</a:t>
            </a:r>
          </a:p>
          <a:p>
            <a:r>
              <a:rPr lang="en-US" sz="2400" dirty="0"/>
              <a:t>We shift the position from the original y-coordinate:</a:t>
            </a:r>
          </a:p>
          <a:p>
            <a:pPr marL="139700" indent="0">
              <a:buNone/>
            </a:pPr>
            <a:r>
              <a:rPr lang="en-US" sz="1800" b="0" i="0" dirty="0">
                <a:effectLst/>
                <a:latin typeface="Menlo"/>
              </a:rPr>
              <a:t>	</a:t>
            </a:r>
            <a:r>
              <a:rPr lang="en-US" sz="1800" b="0" i="0" dirty="0" err="1">
                <a:effectLst/>
                <a:latin typeface="Menlo"/>
              </a:rPr>
              <a:t>yPTS</a:t>
            </a:r>
            <a:r>
              <a:rPr lang="en-US" sz="1800" b="0" i="0" dirty="0">
                <a:effectLst/>
                <a:latin typeface="Menlo"/>
              </a:rPr>
              <a:t> = </a:t>
            </a:r>
            <a:r>
              <a:rPr lang="en-US" sz="1800" b="0" i="0" dirty="0" err="1">
                <a:effectLst/>
                <a:latin typeface="Menlo"/>
              </a:rPr>
              <a:t>read_In_yPT_Positions</a:t>
            </a:r>
            <a:r>
              <a:rPr lang="en-US" sz="1800" b="0" i="0" dirty="0">
                <a:effectLst/>
                <a:latin typeface="Menlo"/>
              </a:rPr>
              <a:t>(</a:t>
            </a:r>
            <a:r>
              <a:rPr lang="en-US" sz="1800" b="0" i="0" dirty="0">
                <a:solidFill>
                  <a:srgbClr val="AA04F9"/>
                </a:solidFill>
                <a:effectLst/>
                <a:latin typeface="Menlo"/>
              </a:rPr>
              <a:t>'</a:t>
            </a:r>
            <a:r>
              <a:rPr lang="en-US" sz="1800" b="0" i="0" dirty="0" err="1">
                <a:solidFill>
                  <a:srgbClr val="AA04F9"/>
                </a:solidFill>
                <a:effectLst/>
                <a:latin typeface="Menlo"/>
              </a:rPr>
              <a:t>sawtooth.vertex</a:t>
            </a:r>
            <a:r>
              <a:rPr lang="en-US" sz="1800" b="0" i="0" dirty="0">
                <a:solidFill>
                  <a:srgbClr val="AA04F9"/>
                </a:solidFill>
                <a:effectLst/>
                <a:latin typeface="Menlo"/>
              </a:rPr>
              <a:t>’</a:t>
            </a:r>
            <a:r>
              <a:rPr lang="en-US" sz="1800" b="0" i="0" dirty="0">
                <a:effectLst/>
                <a:latin typeface="Menlo"/>
              </a:rPr>
              <a:t>);</a:t>
            </a:r>
            <a:endParaRPr lang="en-US" dirty="0"/>
          </a:p>
          <a:p>
            <a:r>
              <a:rPr lang="en-US" sz="2400" dirty="0"/>
              <a:t>The shift is </a:t>
            </a:r>
            <a:r>
              <a:rPr lang="en-US" sz="2400" b="0" i="0" dirty="0">
                <a:solidFill>
                  <a:srgbClr val="00B050"/>
                </a:solidFill>
                <a:effectLst/>
                <a:latin typeface="Menlo"/>
              </a:rPr>
              <a:t>- (a/2)*sin( 2*pi*</a:t>
            </a:r>
            <a:r>
              <a:rPr lang="en-US" sz="2400" b="0" i="0" dirty="0" err="1">
                <a:solidFill>
                  <a:srgbClr val="00B050"/>
                </a:solidFill>
                <a:effectLst/>
                <a:latin typeface="Menlo"/>
              </a:rPr>
              <a:t>freq</a:t>
            </a:r>
            <a:r>
              <a:rPr lang="en-US" sz="2400" b="0" i="0" dirty="0">
                <a:solidFill>
                  <a:srgbClr val="00B050"/>
                </a:solidFill>
                <a:effectLst/>
                <a:latin typeface="Menlo"/>
              </a:rPr>
              <a:t>*</a:t>
            </a:r>
            <a:r>
              <a:rPr lang="en-US" sz="2400" b="0" i="0" dirty="0" err="1">
                <a:solidFill>
                  <a:srgbClr val="00B050"/>
                </a:solidFill>
                <a:effectLst/>
                <a:latin typeface="Menlo"/>
              </a:rPr>
              <a:t>current_time</a:t>
            </a:r>
            <a:r>
              <a:rPr lang="en-US" sz="2400" b="0" i="0" dirty="0">
                <a:solidFill>
                  <a:srgbClr val="00B050"/>
                </a:solidFill>
                <a:effectLst/>
                <a:latin typeface="Menlo"/>
              </a:rPr>
              <a:t> );</a:t>
            </a:r>
            <a:endParaRPr lang="en-US" sz="2400" dirty="0">
              <a:solidFill>
                <a:srgbClr val="00B050"/>
              </a:solidFill>
            </a:endParaRPr>
          </a:p>
        </p:txBody>
      </p:sp>
    </p:spTree>
    <p:extLst>
      <p:ext uri="{BB962C8B-B14F-4D97-AF65-F5344CB8AC3E}">
        <p14:creationId xmlns:p14="http://schemas.microsoft.com/office/powerpoint/2010/main" val="10573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Sawtooth.vertex</a:t>
            </a:r>
            <a:endParaRPr lang="en-US" dirty="0"/>
          </a:p>
        </p:txBody>
      </p:sp>
      <p:sp>
        <p:nvSpPr>
          <p:cNvPr id="5" name="Rectangle 4"/>
          <p:cNvSpPr/>
          <p:nvPr/>
        </p:nvSpPr>
        <p:spPr>
          <a:xfrm>
            <a:off x="798844" y="1800730"/>
            <a:ext cx="7983416" cy="3108543"/>
          </a:xfrm>
          <a:prstGeom prst="rect">
            <a:avLst/>
          </a:prstGeom>
        </p:spPr>
        <p:txBody>
          <a:bodyPr wrap="square">
            <a:spAutoFit/>
          </a:bodyPr>
          <a:lstStyle/>
          <a:p>
            <a:r>
              <a:rPr lang="en-US" dirty="0">
                <a:latin typeface="Courier New" panose="02070309020205020404" pitchFamily="49" charset="0"/>
              </a:rPr>
              <a:t>6552</a:t>
            </a:r>
          </a:p>
          <a:p>
            <a:r>
              <a:rPr lang="en-US" dirty="0">
                <a:latin typeface="Courier New" panose="02070309020205020404" pitchFamily="49" charset="0"/>
              </a:rPr>
              <a:t>2.2241789313828884e+00 1.6625000000000001e+00</a:t>
            </a:r>
          </a:p>
          <a:p>
            <a:r>
              <a:rPr lang="en-US" dirty="0">
                <a:latin typeface="Courier New" panose="02070309020205020404" pitchFamily="49" charset="0"/>
              </a:rPr>
              <a:t>2.2241789313828884e+00 1.6680803571428571e+00</a:t>
            </a:r>
          </a:p>
          <a:p>
            <a:r>
              <a:rPr lang="en-US" dirty="0">
                <a:latin typeface="Courier New" panose="02070309020205020404" pitchFamily="49" charset="0"/>
              </a:rPr>
              <a:t>2.2241789313828884e+00 1.6736607142857143e+00</a:t>
            </a:r>
          </a:p>
          <a:p>
            <a:r>
              <a:rPr lang="en-US" dirty="0">
                <a:latin typeface="Courier New" panose="02070309020205020404" pitchFamily="49" charset="0"/>
              </a:rPr>
              <a:t>2.2241789313828884e+00 1.6792410714285715e+00</a:t>
            </a:r>
          </a:p>
          <a:p>
            <a:r>
              <a:rPr lang="en-US" dirty="0">
                <a:latin typeface="Courier New" panose="02070309020205020404" pitchFamily="49" charset="0"/>
              </a:rPr>
              <a:t>2.2241789313828884e+00 1.6848214285714285e+00</a:t>
            </a:r>
          </a:p>
          <a:p>
            <a:r>
              <a:rPr lang="en-US" dirty="0">
                <a:latin typeface="Courier New" panose="02070309020205020404" pitchFamily="49" charset="0"/>
              </a:rPr>
              <a:t>2.2241789313828884e+00 1.6904017857142857e+00</a:t>
            </a:r>
          </a:p>
          <a:p>
            <a:r>
              <a:rPr lang="en-US" dirty="0">
                <a:latin typeface="Courier New" panose="02070309020205020404" pitchFamily="49" charset="0"/>
              </a:rPr>
              <a:t>2.2241789313828884e+00 1.6959821428571429e+00</a:t>
            </a:r>
          </a:p>
          <a:p>
            <a:r>
              <a:rPr lang="en-US" dirty="0">
                <a:latin typeface="Courier New" panose="02070309020205020404" pitchFamily="49" charset="0"/>
              </a:rPr>
              <a:t>2.2241789313828884e+00 1.7015625000000001e+00</a:t>
            </a:r>
          </a:p>
          <a:p>
            <a:r>
              <a:rPr lang="en-US" dirty="0">
                <a:latin typeface="Courier New" panose="02070309020205020404" pitchFamily="49" charset="0"/>
              </a:rPr>
              <a:t>2.2241789313828884e+00 1.7071428571428571e+00</a:t>
            </a:r>
          </a:p>
          <a:p>
            <a:r>
              <a:rPr lang="en-US" dirty="0">
                <a:latin typeface="Courier New" panose="02070309020205020404" pitchFamily="49" charset="0"/>
              </a:rPr>
              <a:t>2.2241789313828884e+00 1.7127232142857143e+00</a:t>
            </a:r>
          </a:p>
          <a:p>
            <a:r>
              <a:rPr lang="en-US" dirty="0">
                <a:latin typeface="Courier New" panose="02070309020205020404" pitchFamily="49" charset="0"/>
              </a:rPr>
              <a:t>2.2241789313828884e+00 1.7183035714285715e+00</a:t>
            </a:r>
          </a:p>
          <a:p>
            <a:r>
              <a:rPr lang="en-US" dirty="0">
                <a:latin typeface="Courier New" panose="02070309020205020404" pitchFamily="49" charset="0"/>
              </a:rPr>
              <a:t> </a:t>
            </a:r>
          </a:p>
          <a:p>
            <a:r>
              <a:rPr lang="en-US" dirty="0">
                <a:latin typeface="Courier New" panose="02070309020205020404" pitchFamily="49" charset="0"/>
              </a:rPr>
              <a:t>…….</a:t>
            </a:r>
          </a:p>
        </p:txBody>
      </p:sp>
    </p:spTree>
    <p:extLst>
      <p:ext uri="{BB962C8B-B14F-4D97-AF65-F5344CB8AC3E}">
        <p14:creationId xmlns:p14="http://schemas.microsoft.com/office/powerpoint/2010/main" val="1560706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sawtooth.target</a:t>
            </a:r>
            <a:endParaRPr lang="en-US" dirty="0"/>
          </a:p>
        </p:txBody>
      </p:sp>
      <p:sp>
        <p:nvSpPr>
          <p:cNvPr id="4" name="Rectangle 3"/>
          <p:cNvSpPr/>
          <p:nvPr/>
        </p:nvSpPr>
        <p:spPr>
          <a:xfrm>
            <a:off x="919424" y="1417637"/>
            <a:ext cx="4572000" cy="5047536"/>
          </a:xfrm>
          <a:prstGeom prst="rect">
            <a:avLst/>
          </a:prstGeom>
        </p:spPr>
        <p:txBody>
          <a:bodyPr>
            <a:spAutoFit/>
          </a:bodyPr>
          <a:lstStyle/>
          <a:p>
            <a:r>
              <a:rPr lang="en-US" dirty="0">
                <a:latin typeface="Courier New" panose="02070309020205020404" pitchFamily="49" charset="0"/>
              </a:rPr>
              <a:t>6552</a:t>
            </a:r>
          </a:p>
          <a:p>
            <a:r>
              <a:rPr lang="en-US" dirty="0">
                <a:latin typeface="Courier New" panose="02070309020205020404" pitchFamily="49" charset="0"/>
              </a:rPr>
              <a:t>1 1.0000000000000000e+11</a:t>
            </a:r>
          </a:p>
          <a:p>
            <a:r>
              <a:rPr lang="en-US" dirty="0">
                <a:latin typeface="Courier New" panose="02070309020205020404" pitchFamily="49" charset="0"/>
              </a:rPr>
              <a:t>2 1.0000000000000000e+11</a:t>
            </a:r>
          </a:p>
          <a:p>
            <a:r>
              <a:rPr lang="en-US" dirty="0">
                <a:latin typeface="Courier New" panose="02070309020205020404" pitchFamily="49" charset="0"/>
              </a:rPr>
              <a:t>3 1.0000000000000000e+11</a:t>
            </a:r>
          </a:p>
          <a:p>
            <a:r>
              <a:rPr lang="en-US" dirty="0">
                <a:latin typeface="Courier New" panose="02070309020205020404" pitchFamily="49" charset="0"/>
              </a:rPr>
              <a:t>4 1.0000000000000000e+11</a:t>
            </a:r>
          </a:p>
          <a:p>
            <a:r>
              <a:rPr lang="en-US" dirty="0">
                <a:latin typeface="Courier New" panose="02070309020205020404" pitchFamily="49" charset="0"/>
              </a:rPr>
              <a:t>5 1.0000000000000000e+11</a:t>
            </a:r>
          </a:p>
          <a:p>
            <a:r>
              <a:rPr lang="en-US" dirty="0">
                <a:latin typeface="Courier New" panose="02070309020205020404" pitchFamily="49" charset="0"/>
              </a:rPr>
              <a:t>6 1.0000000000000000e+11</a:t>
            </a:r>
          </a:p>
          <a:p>
            <a:r>
              <a:rPr lang="en-US" dirty="0">
                <a:latin typeface="Courier New" panose="02070309020205020404" pitchFamily="49" charset="0"/>
              </a:rPr>
              <a:t>7 1.0000000000000000e+11</a:t>
            </a:r>
          </a:p>
          <a:p>
            <a:r>
              <a:rPr lang="en-US" dirty="0">
                <a:latin typeface="Courier New" panose="02070309020205020404" pitchFamily="49" charset="0"/>
              </a:rPr>
              <a:t>8 1.0000000000000000e+11</a:t>
            </a:r>
          </a:p>
          <a:p>
            <a:r>
              <a:rPr lang="en-US" dirty="0">
                <a:latin typeface="Courier New" panose="02070309020205020404" pitchFamily="49" charset="0"/>
              </a:rPr>
              <a:t>9 1.0000000000000000e+11</a:t>
            </a:r>
          </a:p>
          <a:p>
            <a:r>
              <a:rPr lang="en-US" dirty="0">
                <a:latin typeface="Courier New" panose="02070309020205020404" pitchFamily="49" charset="0"/>
              </a:rPr>
              <a:t>10 1.0000000000000000e+11</a:t>
            </a:r>
          </a:p>
          <a:p>
            <a:r>
              <a:rPr lang="en-US" dirty="0">
                <a:latin typeface="Courier New" panose="02070309020205020404" pitchFamily="49" charset="0"/>
              </a:rPr>
              <a:t>11 1.0000000000000000e+11</a:t>
            </a:r>
          </a:p>
          <a:p>
            <a:r>
              <a:rPr lang="en-US" dirty="0">
                <a:latin typeface="Courier New" panose="02070309020205020404" pitchFamily="49" charset="0"/>
              </a:rPr>
              <a:t>12 1.0000000000000000e+11</a:t>
            </a:r>
          </a:p>
          <a:p>
            <a:r>
              <a:rPr lang="en-US" dirty="0">
                <a:latin typeface="Courier New" panose="02070309020205020404" pitchFamily="49" charset="0"/>
              </a:rPr>
              <a:t>13 1.0000000000000000e+11</a:t>
            </a:r>
          </a:p>
          <a:p>
            <a:r>
              <a:rPr lang="en-US" dirty="0">
                <a:latin typeface="Courier New" panose="02070309020205020404" pitchFamily="49" charset="0"/>
              </a:rPr>
              <a:t>14 1.0000000000000000e+11</a:t>
            </a:r>
          </a:p>
          <a:p>
            <a:r>
              <a:rPr lang="en-US" dirty="0">
                <a:latin typeface="Courier New" panose="02070309020205020404" pitchFamily="49" charset="0"/>
              </a:rPr>
              <a:t>15 1.0000000000000000e+11</a:t>
            </a:r>
          </a:p>
          <a:p>
            <a:r>
              <a:rPr lang="en-US" dirty="0">
                <a:latin typeface="Courier New" panose="02070309020205020404" pitchFamily="49" charset="0"/>
              </a:rPr>
              <a:t>16 1.0000000000000000e+11</a:t>
            </a:r>
          </a:p>
          <a:p>
            <a:r>
              <a:rPr lang="en-US" dirty="0">
                <a:latin typeface="Courier New" panose="02070309020205020404" pitchFamily="49" charset="0"/>
              </a:rPr>
              <a:t>17 1.0000000000000000e+11</a:t>
            </a:r>
          </a:p>
          <a:p>
            <a:r>
              <a:rPr lang="en-US" dirty="0">
                <a:latin typeface="Courier New" panose="02070309020205020404" pitchFamily="49" charset="0"/>
              </a:rPr>
              <a:t>18 1.0000000000000000e+11</a:t>
            </a:r>
          </a:p>
          <a:p>
            <a:r>
              <a:rPr lang="en-US" dirty="0">
                <a:latin typeface="Courier New" panose="02070309020205020404" pitchFamily="49" charset="0"/>
              </a:rPr>
              <a:t>19 1.0000000000000000e+11</a:t>
            </a:r>
          </a:p>
          <a:p>
            <a:r>
              <a:rPr lang="en-US" dirty="0">
                <a:latin typeface="Courier New" panose="02070309020205020404" pitchFamily="49" charset="0"/>
              </a:rPr>
              <a:t>20 1.0000000000000000e+11</a:t>
            </a:r>
          </a:p>
          <a:p>
            <a:r>
              <a:rPr lang="en-US" dirty="0">
                <a:latin typeface="Courier New" panose="02070309020205020404" pitchFamily="49" charset="0"/>
              </a:rPr>
              <a:t>21 1.0000000000000000e+11</a:t>
            </a:r>
          </a:p>
          <a:p>
            <a:r>
              <a:rPr lang="en-US" dirty="0">
                <a:latin typeface="Courier New" panose="02070309020205020404" pitchFamily="49" charset="0"/>
              </a:rPr>
              <a:t>…..</a:t>
            </a:r>
          </a:p>
        </p:txBody>
      </p:sp>
    </p:spTree>
    <p:extLst>
      <p:ext uri="{BB962C8B-B14F-4D97-AF65-F5344CB8AC3E}">
        <p14:creationId xmlns:p14="http://schemas.microsoft.com/office/powerpoint/2010/main" val="2619895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000" b="0" i="0" u="none" strike="noStrike" cap="none" dirty="0">
                <a:solidFill>
                  <a:schemeClr val="dk1"/>
                </a:solidFill>
                <a:latin typeface="Calibri"/>
                <a:ea typeface="Calibri"/>
                <a:cs typeface="Calibri"/>
                <a:sym typeface="Calibri"/>
              </a:rPr>
              <a:t>IBAMR: Simple example to move target points</a:t>
            </a:r>
            <a:endParaRPr sz="4400" b="0" i="0" u="none" strike="noStrike" cap="none" dirty="0">
              <a:solidFill>
                <a:schemeClr val="dk1"/>
              </a:solidFill>
              <a:latin typeface="Calibri"/>
              <a:ea typeface="Calibri"/>
              <a:cs typeface="Calibri"/>
              <a:sym typeface="Calibri"/>
            </a:endParaRPr>
          </a:p>
        </p:txBody>
      </p:sp>
      <p:sp>
        <p:nvSpPr>
          <p:cNvPr id="75" name="Google Shape;75;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spcBef>
                <a:spcPts val="640"/>
              </a:spcBef>
              <a:spcAft>
                <a:spcPts val="0"/>
              </a:spcAft>
              <a:buSzPts val="1400"/>
              <a:buChar char="●"/>
            </a:pPr>
            <a:r>
              <a:rPr lang="en" sz="3200" b="0" i="0" u="none" strike="noStrike" cap="none" dirty="0">
                <a:solidFill>
                  <a:schemeClr val="dk1"/>
                </a:solidFill>
                <a:latin typeface="Calibri"/>
                <a:ea typeface="Calibri"/>
                <a:cs typeface="Calibri"/>
                <a:sym typeface="Calibri"/>
              </a:rPr>
              <a:t>Example: Moving Cylinders</a:t>
            </a:r>
            <a:endParaRPr sz="1800" b="0" i="0" u="none" strike="noStrike" cap="none" dirty="0">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sz="2800" b="0" i="0" u="none" strike="noStrike" cap="none" dirty="0">
                <a:solidFill>
                  <a:schemeClr val="dk1"/>
                </a:solidFill>
                <a:latin typeface="Calibri"/>
                <a:ea typeface="Calibri"/>
                <a:cs typeface="Calibri"/>
                <a:sym typeface="Calibri"/>
              </a:rPr>
              <a:t>A line of cylinders (forming a holey plate) is tethered to target points that translate it.</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3200" b="0" i="0" u="none" strike="noStrike" cap="none" dirty="0">
                <a:solidFill>
                  <a:schemeClr val="dk1"/>
                </a:solidFill>
                <a:latin typeface="Calibri"/>
                <a:ea typeface="Calibri"/>
                <a:cs typeface="Calibri"/>
                <a:sym typeface="Calibri"/>
              </a:rPr>
              <a:t>The relevant files are update_target_point_positions.C and update_target_point_positions.h</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dirty="0">
                <a:solidFill>
                  <a:schemeClr val="dk1"/>
                </a:solidFill>
                <a:latin typeface="Calibri"/>
                <a:ea typeface="Calibri"/>
                <a:cs typeface="Calibri"/>
                <a:sym typeface="Calibri"/>
              </a:rPr>
              <a:t>Moving cylinders: Magnitude of Velocity</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81" name="Google Shape;81;p2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Clr>
                <a:schemeClr val="dk1"/>
              </a:buClr>
              <a:buSzPts val="1100"/>
              <a:buFont typeface="Calibri"/>
              <a:buChar char="●"/>
            </a:pPr>
            <a:r>
              <a:rPr lang="en" sz="1600" b="0" i="0" u="none" strike="noStrike" cap="none" dirty="0">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for each local IB point</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check to see if the point has a target point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if yes: update the material properties w/that target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 </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tbox::Pointer&lt;T&gt; spec = node_idx.getStashData&lt;T&gt;();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to get a pointer to any object of type T that is associated with the Lagrangian point.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update_target_positions.C</a:t>
            </a:r>
            <a:endParaRPr sz="4400" b="0" i="0" u="none" strike="noStrike" cap="none">
              <a:solidFill>
                <a:schemeClr val="dk1"/>
              </a:solidFill>
              <a:latin typeface="Calibri"/>
              <a:ea typeface="Calibri"/>
              <a:cs typeface="Calibri"/>
              <a:sym typeface="Calibri"/>
            </a:endParaRPr>
          </a:p>
        </p:txBody>
      </p:sp>
      <p:sp>
        <p:nvSpPr>
          <p:cNvPr id="87" name="Google Shape;8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update_target_point_positions(</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tbox::Pointer&lt;hier::PatchHierarchy&lt;NDIM&gt; &gt; hierarchy,</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LDataManager* const l_data_manager,</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current_time,</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dt)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2000"/>
          </a:p>
          <a:p>
            <a:pPr marL="457200" marR="0" lvl="0" indent="-317500" algn="l" rtl="0">
              <a:spcBef>
                <a:spcPts val="640"/>
              </a:spcBef>
              <a:spcAft>
                <a:spcPts val="0"/>
              </a:spcAft>
              <a:buSzPts val="1400"/>
              <a:buChar char="●"/>
            </a:pPr>
            <a:r>
              <a:rPr lang="en" sz="2000" b="0" i="0" u="none" strike="noStrike" cap="none">
                <a:solidFill>
                  <a:schemeClr val="dk1"/>
                </a:solidFill>
                <a:latin typeface="Calibri"/>
                <a:ea typeface="Calibri"/>
                <a:cs typeface="Calibri"/>
                <a:sym typeface="Calibri"/>
              </a:rPr>
              <a:t>You have access to the current_time and time step (dt).</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2000" b="0" i="0" u="none" strike="noStrike" cap="none">
                <a:solidFill>
                  <a:schemeClr val="dk1"/>
                </a:solidFill>
                <a:latin typeface="Calibri"/>
                <a:ea typeface="Calibri"/>
                <a:cs typeface="Calibri"/>
                <a:sym typeface="Calibri"/>
              </a:rPr>
              <a:t>You also have access to the patch hierarchy and can get the nodes the particular processor is working on.</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
        <p:nvSpPr>
          <p:cNvPr id="93" name="Google Shape;93;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std::pair&lt;int,int&gt;&amp; wing_lag_idxs = l_data_manager-&gt;getLagrangianStructureIndexRange(0, finest_ln);</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for (vector&lt;LNode*&gt;::iterator it = nodes.begin(); it != nodes.end(); ++it)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//loops over all of the nodes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IBTargetPointForceSpec* force_spec = node_idx-&gt;getNodeDataItem&lt;IBTargetPointForceSpec&gt;()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data from the target point, such as its 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(force_spec == NULL) continue;</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if there is a target point associated with the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int lag_idx = node_idx-&gt;getLagrangianIndex();</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Lagrangian index for that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5"/>
          <p:cNvSpPr txBox="1">
            <a:spLocks noGrp="1"/>
          </p:cNvSpPr>
          <p:nvPr>
            <p:ph type="body" idx="1"/>
          </p:nvPr>
        </p:nvSpPr>
        <p:spPr>
          <a:xfrm>
            <a:off x="457200" y="12954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//Depending on the version of IBAMR, you need to select one of the ways of accessing target point positions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//TinyVector&lt;double,NDIM&gt;&amp;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a:t>
            </a:r>
            <a:r>
              <a:rPr lang="en" sz="1400" b="0" i="0" u="none" strike="noStrike" cap="none" dirty="0">
                <a:solidFill>
                  <a:schemeClr val="dk1"/>
                </a:solidFill>
                <a:latin typeface="Calibri"/>
                <a:ea typeface="Calibri"/>
                <a:cs typeface="Calibri"/>
                <a:sym typeface="Calibri"/>
              </a:rPr>
              <a:t>IBTK::Vector&lt;double,NDIM&gt;&amp;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Point&amp; X_target = force_spec-&gt;getTargetPointPosition();</a:t>
            </a:r>
            <a:endParaRPr sz="1400" dirty="0"/>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target point position since we are going to modify it.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(current_time &lt;= time_to_acc)</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we are in the acceleration phase of the wing.</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(wing_lag_idxs.first &lt;= lag_idx &amp;&amp; lag_idx &lt; wing_lag_idxs.second)</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the node is on the first wing (it is because we only have one wing in this case).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X_target[1]+=current_time/time_to_acc*V*dt;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//determine the new position in the y-direction. We aren’t moving in the x-direction here.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else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//here we move the wing at a constant speed.</a:t>
            </a:r>
            <a:endParaRPr sz="1400" b="0" i="0" u="none" strike="noStrike" cap="none" dirty="0">
              <a:solidFill>
                <a:schemeClr val="dk1"/>
              </a:solidFill>
              <a:latin typeface="Calibri"/>
              <a:ea typeface="Calibri"/>
              <a:cs typeface="Calibri"/>
              <a:sym typeface="Calibri"/>
            </a:endParaRPr>
          </a:p>
        </p:txBody>
      </p:sp>
      <p:sp>
        <p:nvSpPr>
          <p:cNvPr id="99" name="Google Shape;99;p25"/>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Moving boundaries</a:t>
            </a:r>
          </a:p>
        </p:txBody>
      </p:sp>
      <p:sp>
        <p:nvSpPr>
          <p:cNvPr id="3" name="Text Placeholder 2"/>
          <p:cNvSpPr>
            <a:spLocks noGrp="1"/>
          </p:cNvSpPr>
          <p:nvPr>
            <p:ph type="body" idx="1"/>
          </p:nvPr>
        </p:nvSpPr>
        <p:spPr/>
        <p:txBody>
          <a:bodyPr/>
          <a:lstStyle/>
          <a:p>
            <a:r>
              <a:rPr lang="en-US" dirty="0"/>
              <a:t>You can make boundaries actively move using</a:t>
            </a:r>
          </a:p>
          <a:p>
            <a:pPr lvl="1"/>
            <a:r>
              <a:rPr lang="en-US" dirty="0"/>
              <a:t>Target points to provide a preferred motion</a:t>
            </a:r>
          </a:p>
          <a:p>
            <a:pPr lvl="1"/>
            <a:r>
              <a:rPr lang="en-US" dirty="0"/>
              <a:t>Springs whose stiffness or resting lengths change in time</a:t>
            </a:r>
          </a:p>
          <a:p>
            <a:pPr lvl="1"/>
            <a:r>
              <a:rPr lang="en-US" dirty="0"/>
              <a:t>Beams whose resting curvature changes in time</a:t>
            </a:r>
          </a:p>
          <a:p>
            <a:pPr lvl="1"/>
            <a:r>
              <a:rPr lang="en-US" dirty="0"/>
              <a:t>Muscle models / muscle springs</a:t>
            </a:r>
          </a:p>
        </p:txBody>
      </p:sp>
    </p:spTree>
    <p:extLst>
      <p:ext uri="{BB962C8B-B14F-4D97-AF65-F5344CB8AC3E}">
        <p14:creationId xmlns:p14="http://schemas.microsoft.com/office/powerpoint/2010/main" val="3946931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4637"/>
            <a:ext cx="8229600"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update_target_point_position.C continued</a:t>
            </a:r>
            <a:endParaRPr/>
          </a:p>
        </p:txBody>
      </p:sp>
      <p:sp>
        <p:nvSpPr>
          <p:cNvPr id="105" name="Google Shape;105;p2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Font typeface="Calibri"/>
              <a:buNone/>
            </a:pPr>
            <a:r>
              <a:rPr lang="en" sz="1400"/>
              <a:t>else</a:t>
            </a:r>
            <a:endParaRPr sz="1400"/>
          </a:p>
          <a:p>
            <a:pPr marL="0" lvl="0" indent="0" algn="l" rtl="0">
              <a:spcBef>
                <a:spcPts val="640"/>
              </a:spcBef>
              <a:spcAft>
                <a:spcPts val="0"/>
              </a:spcAft>
              <a:buNone/>
            </a:pPr>
            <a:r>
              <a:rPr lang="en" sz="1400"/>
              <a:t>//here we move the wing at a constant speed.</a:t>
            </a:r>
            <a:endParaRPr sz="1400"/>
          </a:p>
          <a:p>
            <a:pPr marL="0" lvl="0" indent="0" algn="l" rtl="0">
              <a:spcBef>
                <a:spcPts val="640"/>
              </a:spcBef>
              <a:spcAft>
                <a:spcPts val="0"/>
              </a:spcAft>
              <a:buNone/>
            </a:pPr>
            <a:endParaRPr sz="1400"/>
          </a:p>
          <a:p>
            <a:pPr marL="0" lvl="0" indent="0" algn="l" rtl="0">
              <a:spcBef>
                <a:spcPts val="640"/>
              </a:spcBef>
              <a:spcAft>
                <a:spcPts val="0"/>
              </a:spcAft>
              <a:buNone/>
            </a:pPr>
            <a:r>
              <a:rPr lang="en" sz="1400"/>
              <a:t>if (wing_lag_idxs.first &lt;= lag_idx &amp;&amp; lag_idx &lt; wing_lag_idxs.second)</a:t>
            </a:r>
            <a:endParaRPr sz="1400"/>
          </a:p>
          <a:p>
            <a:pPr marL="0" lvl="0" indent="0" algn="l" rtl="0">
              <a:spcBef>
                <a:spcPts val="640"/>
              </a:spcBef>
              <a:spcAft>
                <a:spcPts val="0"/>
              </a:spcAft>
              <a:buNone/>
            </a:pPr>
            <a:r>
              <a:rPr lang="en" sz="1400"/>
              <a:t>//check to see if the node is on the first wing (it is because we only have one wing in this case).</a:t>
            </a:r>
            <a:endParaRPr sz="1400"/>
          </a:p>
          <a:p>
            <a:pPr marL="0" lvl="0" indent="0" algn="l" rtl="0">
              <a:spcBef>
                <a:spcPts val="640"/>
              </a:spcBef>
              <a:spcAft>
                <a:spcPts val="0"/>
              </a:spcAft>
              <a:buClr>
                <a:schemeClr val="dk1"/>
              </a:buClr>
              <a:buFont typeface="Arial"/>
              <a:buNone/>
            </a:pPr>
            <a:endParaRPr sz="1400"/>
          </a:p>
          <a:p>
            <a:pPr marL="0" lvl="0" indent="0" algn="l" rtl="0">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IB2d – Example </a:t>
            </a:r>
            <a:r>
              <a:rPr lang="en-US" dirty="0" err="1"/>
              <a:t>Sawtooth</a:t>
            </a:r>
            <a:endParaRPr lang="en-US" dirty="0"/>
          </a:p>
        </p:txBody>
      </p:sp>
      <p:pic>
        <p:nvPicPr>
          <p:cNvPr id="4" name="Picture 3"/>
          <p:cNvPicPr>
            <a:picLocks noChangeAspect="1"/>
          </p:cNvPicPr>
          <p:nvPr/>
        </p:nvPicPr>
        <p:blipFill>
          <a:blip r:embed="rId2"/>
          <a:stretch>
            <a:fillRect/>
          </a:stretch>
        </p:blipFill>
        <p:spPr>
          <a:xfrm>
            <a:off x="176840" y="3613363"/>
            <a:ext cx="8509960" cy="2802855"/>
          </a:xfrm>
          <a:prstGeom prst="rect">
            <a:avLst/>
          </a:prstGeom>
        </p:spPr>
      </p:pic>
      <p:sp>
        <p:nvSpPr>
          <p:cNvPr id="5" name="TextBox 4"/>
          <p:cNvSpPr txBox="1"/>
          <p:nvPr/>
        </p:nvSpPr>
        <p:spPr>
          <a:xfrm>
            <a:off x="760700" y="1738364"/>
            <a:ext cx="6894836" cy="1554272"/>
          </a:xfrm>
          <a:prstGeom prst="rect">
            <a:avLst/>
          </a:prstGeom>
          <a:noFill/>
        </p:spPr>
        <p:txBody>
          <a:bodyPr wrap="none" rtlCol="0">
            <a:spAutoFit/>
          </a:bodyPr>
          <a:lstStyle/>
          <a:p>
            <a:pPr indent="-285750">
              <a:spcAft>
                <a:spcPts val="600"/>
              </a:spcAft>
              <a:buFont typeface="Arial" panose="020B0604020202020204" pitchFamily="34" charset="0"/>
              <a:buChar char="•"/>
            </a:pPr>
            <a:r>
              <a:rPr lang="en-US" sz="2000" dirty="0"/>
              <a:t>Vertices make up a saw tooth channel.</a:t>
            </a:r>
          </a:p>
          <a:p>
            <a:pPr indent="-285750">
              <a:spcAft>
                <a:spcPts val="600"/>
              </a:spcAft>
              <a:buFont typeface="Arial" panose="020B0604020202020204" pitchFamily="34" charset="0"/>
              <a:buChar char="•"/>
            </a:pPr>
            <a:r>
              <a:rPr lang="en-US" sz="2000" dirty="0"/>
              <a:t>The top of the channel moves up and down to drive flow.</a:t>
            </a:r>
          </a:p>
          <a:p>
            <a:pPr indent="-285750">
              <a:spcAft>
                <a:spcPts val="600"/>
              </a:spcAft>
              <a:buFont typeface="Arial" panose="020B0604020202020204" pitchFamily="34" charset="0"/>
              <a:buChar char="•"/>
            </a:pPr>
            <a:r>
              <a:rPr lang="en-US" sz="2000" dirty="0"/>
              <a:t>Target points are used to impose a preferred motion.</a:t>
            </a:r>
          </a:p>
          <a:p>
            <a:pPr indent="-285750">
              <a:spcAft>
                <a:spcPts val="600"/>
              </a:spcAft>
              <a:buFont typeface="Arial" panose="020B0604020202020204" pitchFamily="34" charset="0"/>
              <a:buChar char="•"/>
            </a:pPr>
            <a:r>
              <a:rPr lang="en-US" sz="2000" dirty="0"/>
              <a:t>The bottom of the channel does not move.</a:t>
            </a:r>
          </a:p>
        </p:txBody>
      </p:sp>
    </p:spTree>
    <p:extLst>
      <p:ext uri="{BB962C8B-B14F-4D97-AF65-F5344CB8AC3E}">
        <p14:creationId xmlns:p14="http://schemas.microsoft.com/office/powerpoint/2010/main" val="224102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B6CD-5495-44F4-A178-C727AF4BB822}"/>
              </a:ext>
            </a:extLst>
          </p:cNvPr>
          <p:cNvSpPr>
            <a:spLocks noGrp="1"/>
          </p:cNvSpPr>
          <p:nvPr>
            <p:ph type="title"/>
          </p:nvPr>
        </p:nvSpPr>
        <p:spPr/>
        <p:txBody>
          <a:bodyPr/>
          <a:lstStyle/>
          <a:p>
            <a:pPr indent="0">
              <a:buNone/>
            </a:pPr>
            <a:r>
              <a:rPr lang="en-US" sz="3600" dirty="0" err="1"/>
              <a:t>Generate_mesh</a:t>
            </a:r>
            <a:r>
              <a:rPr lang="en-US" sz="3600" dirty="0"/>
              <a:t>, or</a:t>
            </a:r>
            <a:br>
              <a:rPr lang="en-US" sz="3600" dirty="0"/>
            </a:br>
            <a:r>
              <a:rPr lang="en-US" sz="3600" dirty="0" err="1"/>
              <a:t>give_Me_Sawtooth_Geometry</a:t>
            </a:r>
            <a:endParaRPr lang="en-US" sz="3600" dirty="0"/>
          </a:p>
        </p:txBody>
      </p:sp>
      <p:sp>
        <p:nvSpPr>
          <p:cNvPr id="3" name="Text Placeholder 2">
            <a:extLst>
              <a:ext uri="{FF2B5EF4-FFF2-40B4-BE49-F238E27FC236}">
                <a16:creationId xmlns:a16="http://schemas.microsoft.com/office/drawing/2014/main" id="{CF9BF43D-7141-489F-84FB-1C5A1D0EAF9F}"/>
              </a:ext>
            </a:extLst>
          </p:cNvPr>
          <p:cNvSpPr>
            <a:spLocks noGrp="1"/>
          </p:cNvSpPr>
          <p:nvPr>
            <p:ph type="body" idx="1"/>
          </p:nvPr>
        </p:nvSpPr>
        <p:spPr/>
        <p:txBody>
          <a:bodyPr/>
          <a:lstStyle/>
          <a:p>
            <a:pPr marL="139700" indent="0">
              <a:buNone/>
            </a:pPr>
            <a:r>
              <a:rPr lang="en-US" sz="1800" b="0" i="0" dirty="0">
                <a:effectLst/>
                <a:latin typeface="Menlo"/>
              </a:rPr>
              <a:t>Lx = 12; </a:t>
            </a:r>
            <a:r>
              <a:rPr lang="en-US" sz="1800" b="0" i="0" dirty="0">
                <a:solidFill>
                  <a:srgbClr val="028009"/>
                </a:solidFill>
                <a:effectLst/>
                <a:latin typeface="Menlo"/>
              </a:rPr>
              <a:t>% Length of Computational Domain in X (m)</a:t>
            </a:r>
            <a:endParaRPr lang="en-US" sz="1800" b="0" i="0" dirty="0">
              <a:effectLst/>
              <a:latin typeface="Menlo"/>
            </a:endParaRPr>
          </a:p>
          <a:p>
            <a:pPr marL="139700" indent="0">
              <a:buNone/>
            </a:pPr>
            <a:r>
              <a:rPr lang="en-US" sz="1800" b="0" i="0" dirty="0">
                <a:effectLst/>
                <a:latin typeface="Menlo"/>
              </a:rPr>
              <a:t>Ly = 3.0; </a:t>
            </a:r>
            <a:r>
              <a:rPr lang="en-US" sz="1800" b="0" i="0" dirty="0">
                <a:solidFill>
                  <a:srgbClr val="028009"/>
                </a:solidFill>
                <a:effectLst/>
                <a:latin typeface="Menlo"/>
              </a:rPr>
              <a:t>% Length of Computational Domain in Y (m)</a:t>
            </a:r>
            <a:endParaRPr lang="en-US" sz="1800" b="0" i="0" dirty="0">
              <a:effectLst/>
              <a:latin typeface="Menlo"/>
            </a:endParaRPr>
          </a:p>
          <a:p>
            <a:pPr marL="139700" indent="0">
              <a:buNone/>
            </a:pPr>
            <a:r>
              <a:rPr lang="en-US" sz="1800" b="0" i="0" dirty="0" err="1">
                <a:effectLst/>
                <a:latin typeface="Menlo"/>
              </a:rPr>
              <a:t>Nx</a:t>
            </a:r>
            <a:r>
              <a:rPr lang="en-US" sz="1800" b="0" i="0" dirty="0">
                <a:effectLst/>
                <a:latin typeface="Menlo"/>
              </a:rPr>
              <a:t> = 1024; </a:t>
            </a:r>
            <a:r>
              <a:rPr lang="en-US" sz="1800" b="0" i="0" dirty="0">
                <a:solidFill>
                  <a:srgbClr val="028009"/>
                </a:solidFill>
                <a:effectLst/>
                <a:latin typeface="Menlo"/>
              </a:rPr>
              <a:t>% Grid Resolution in X</a:t>
            </a:r>
            <a:endParaRPr lang="en-US" sz="1800" b="0" i="0" dirty="0">
              <a:effectLst/>
              <a:latin typeface="Menlo"/>
            </a:endParaRPr>
          </a:p>
          <a:p>
            <a:pPr marL="139700" indent="0">
              <a:buNone/>
            </a:pPr>
            <a:r>
              <a:rPr lang="en-US" sz="1800" b="0" i="0" dirty="0">
                <a:effectLst/>
                <a:latin typeface="Menlo"/>
              </a:rPr>
              <a:t>Ny = 256; </a:t>
            </a:r>
            <a:r>
              <a:rPr lang="en-US" sz="1800" b="0" i="0" dirty="0">
                <a:solidFill>
                  <a:srgbClr val="028009"/>
                </a:solidFill>
                <a:effectLst/>
                <a:latin typeface="Menlo"/>
              </a:rPr>
              <a:t>% Grid Resolution in Y</a:t>
            </a:r>
            <a:endParaRPr lang="en-US" sz="1800" b="0" i="0" dirty="0">
              <a:effectLst/>
              <a:latin typeface="Menlo"/>
            </a:endParaRPr>
          </a:p>
          <a:p>
            <a:pPr marL="139700" indent="0">
              <a:buNone/>
            </a:pPr>
            <a:r>
              <a:rPr lang="en-US" sz="1800" b="0" i="0" dirty="0">
                <a:effectLst/>
                <a:latin typeface="Menlo"/>
              </a:rPr>
              <a:t>ds = Lx/(2.1*</a:t>
            </a:r>
            <a:r>
              <a:rPr lang="en-US" sz="1800" b="0" i="0" dirty="0" err="1">
                <a:effectLst/>
                <a:latin typeface="Menlo"/>
              </a:rPr>
              <a:t>Nx</a:t>
            </a:r>
            <a:r>
              <a:rPr lang="en-US" sz="1800" b="0" i="0" dirty="0">
                <a:effectLst/>
                <a:latin typeface="Menlo"/>
              </a:rPr>
              <a:t>); </a:t>
            </a:r>
            <a:r>
              <a:rPr lang="en-US" sz="1800" b="0" i="0" dirty="0">
                <a:solidFill>
                  <a:srgbClr val="028009"/>
                </a:solidFill>
                <a:effectLst/>
                <a:latin typeface="Menlo"/>
              </a:rPr>
              <a:t>% Makes </a:t>
            </a:r>
            <a:r>
              <a:rPr lang="en-US" sz="1800" b="0" i="0" dirty="0" err="1">
                <a:solidFill>
                  <a:srgbClr val="028009"/>
                </a:solidFill>
                <a:effectLst/>
                <a:latin typeface="Menlo"/>
              </a:rPr>
              <a:t>Lagrangian</a:t>
            </a:r>
            <a:r>
              <a:rPr lang="en-US" sz="1800" b="0" i="0" dirty="0">
                <a:solidFill>
                  <a:srgbClr val="028009"/>
                </a:solidFill>
                <a:effectLst/>
                <a:latin typeface="Menlo"/>
              </a:rPr>
              <a:t> Spaced based on 512x512 finest grid</a:t>
            </a:r>
            <a:endParaRPr lang="en-US" sz="1800" b="0" i="0" dirty="0">
              <a:effectLst/>
              <a:latin typeface="Menlo"/>
            </a:endParaRPr>
          </a:p>
          <a:p>
            <a:pPr marL="139700" indent="0">
              <a:buNone/>
            </a:pPr>
            <a:endParaRPr lang="en-US" dirty="0"/>
          </a:p>
          <a:p>
            <a:r>
              <a:rPr lang="en-US" sz="2400" dirty="0"/>
              <a:t>Note that </a:t>
            </a:r>
            <a:r>
              <a:rPr lang="en-US" sz="2400" dirty="0" err="1"/>
              <a:t>Nx</a:t>
            </a:r>
            <a:r>
              <a:rPr lang="en-US" sz="2400" dirty="0"/>
              <a:t> and Ny are different given that Lx and Ly are not equal</a:t>
            </a:r>
          </a:p>
          <a:p>
            <a:r>
              <a:rPr lang="en-US" sz="2400" dirty="0"/>
              <a:t>They are chosen so that dx = dy.</a:t>
            </a:r>
          </a:p>
          <a:p>
            <a:r>
              <a:rPr lang="en-US" sz="2400" dirty="0"/>
              <a:t>ds is a little bit less than dx/2, this was probably a choice by Nick to tweak the simulation.</a:t>
            </a:r>
          </a:p>
        </p:txBody>
      </p:sp>
    </p:spTree>
    <p:extLst>
      <p:ext uri="{BB962C8B-B14F-4D97-AF65-F5344CB8AC3E}">
        <p14:creationId xmlns:p14="http://schemas.microsoft.com/office/powerpoint/2010/main" val="44050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81FA24-656E-4A94-B258-07832D0F9AF5}"/>
              </a:ext>
            </a:extLst>
          </p:cNvPr>
          <p:cNvSpPr>
            <a:spLocks noGrp="1"/>
          </p:cNvSpPr>
          <p:nvPr>
            <p:ph type="body" idx="1"/>
          </p:nvPr>
        </p:nvSpPr>
        <p:spPr/>
        <p:txBody>
          <a:bodyPr/>
          <a:lstStyle/>
          <a:p>
            <a:pPr marL="139700" indent="0">
              <a:buNone/>
            </a:pPr>
            <a:r>
              <a:rPr lang="en-US" sz="1200" b="0" i="0" dirty="0">
                <a:solidFill>
                  <a:srgbClr val="028009"/>
                </a:solidFill>
                <a:effectLst/>
                <a:latin typeface="Menlo"/>
              </a:rPr>
              <a:t>% Geometric Parameters</a:t>
            </a:r>
            <a:endParaRPr lang="en-US" sz="1200" b="0" i="0" dirty="0">
              <a:effectLst/>
              <a:latin typeface="Menlo"/>
            </a:endParaRPr>
          </a:p>
          <a:p>
            <a:pPr marL="139700" indent="0">
              <a:buNone/>
            </a:pPr>
            <a:r>
              <a:rPr lang="en-US" sz="1200" b="0" i="0" dirty="0">
                <a:effectLst/>
                <a:latin typeface="Menlo"/>
              </a:rPr>
              <a:t>d = 0.63; </a:t>
            </a:r>
            <a:r>
              <a:rPr lang="en-US" sz="1200" b="0" i="0" dirty="0">
                <a:solidFill>
                  <a:srgbClr val="028009"/>
                </a:solidFill>
                <a:effectLst/>
                <a:latin typeface="Menlo"/>
              </a:rPr>
              <a:t>% height of tooth</a:t>
            </a:r>
            <a:endParaRPr lang="en-US" sz="1200" b="0" i="0" dirty="0">
              <a:effectLst/>
              <a:latin typeface="Menlo"/>
            </a:endParaRPr>
          </a:p>
          <a:p>
            <a:pPr marL="139700" indent="0">
              <a:buNone/>
            </a:pPr>
            <a:r>
              <a:rPr lang="en-US" sz="1200" b="0" i="0" dirty="0">
                <a:effectLst/>
                <a:latin typeface="Menlo"/>
              </a:rPr>
              <a:t>w = 0.63; </a:t>
            </a:r>
            <a:r>
              <a:rPr lang="en-US" sz="1200" b="0" i="0" dirty="0">
                <a:solidFill>
                  <a:srgbClr val="028009"/>
                </a:solidFill>
                <a:effectLst/>
                <a:latin typeface="Menlo"/>
              </a:rPr>
              <a:t>% width of tooth</a:t>
            </a:r>
            <a:endParaRPr lang="en-US" sz="1200" b="0" i="0" dirty="0">
              <a:effectLst/>
              <a:latin typeface="Menlo"/>
            </a:endParaRPr>
          </a:p>
          <a:p>
            <a:pPr marL="139700" indent="0">
              <a:buNone/>
            </a:pPr>
            <a:r>
              <a:rPr lang="en-US" sz="1200" b="0" i="0" dirty="0">
                <a:effectLst/>
                <a:latin typeface="Menlo"/>
              </a:rPr>
              <a:t>G = 0.325; </a:t>
            </a:r>
            <a:r>
              <a:rPr lang="en-US" sz="1200" b="0" i="0" dirty="0">
                <a:solidFill>
                  <a:srgbClr val="028009"/>
                </a:solidFill>
                <a:effectLst/>
                <a:latin typeface="Menlo"/>
              </a:rPr>
              <a:t>% vertical distance between teeth (gap)</a:t>
            </a:r>
            <a:endParaRPr lang="en-US" sz="1200" b="0" i="0" dirty="0">
              <a:effectLst/>
              <a:latin typeface="Menlo"/>
            </a:endParaRPr>
          </a:p>
          <a:p>
            <a:pPr marL="139700" indent="0">
              <a:buNone/>
            </a:pPr>
            <a:endParaRPr lang="en-US" sz="1200" b="0" i="0" dirty="0">
              <a:effectLst/>
              <a:latin typeface="Menlo"/>
            </a:endParaRPr>
          </a:p>
          <a:p>
            <a:pPr marL="139700" indent="0">
              <a:buNone/>
            </a:pPr>
            <a:r>
              <a:rPr lang="en-US" sz="1200" b="0" i="0" dirty="0">
                <a:solidFill>
                  <a:srgbClr val="028009"/>
                </a:solidFill>
                <a:effectLst/>
                <a:latin typeface="Menlo"/>
              </a:rPr>
              <a:t>%</a:t>
            </a:r>
            <a:endParaRPr lang="en-US" sz="1200" b="0" i="0" dirty="0">
              <a:effectLst/>
              <a:latin typeface="Menlo"/>
            </a:endParaRPr>
          </a:p>
          <a:p>
            <a:pPr marL="139700" indent="0">
              <a:buNone/>
            </a:pPr>
            <a:r>
              <a:rPr lang="en-US" sz="1200" b="0" i="0" dirty="0">
                <a:solidFill>
                  <a:srgbClr val="028009"/>
                </a:solidFill>
                <a:effectLst/>
                <a:latin typeface="Menlo"/>
              </a:rPr>
              <a:t>% Gives Sawtooth Geometry</a:t>
            </a:r>
            <a:endParaRPr lang="en-US" sz="1200" b="0" i="0" dirty="0">
              <a:effectLst/>
              <a:latin typeface="Menlo"/>
            </a:endParaRPr>
          </a:p>
          <a:p>
            <a:pPr marL="139700" indent="0">
              <a:buNone/>
            </a:pPr>
            <a:r>
              <a:rPr lang="en-US" sz="1200" b="0" i="0" dirty="0">
                <a:solidFill>
                  <a:srgbClr val="028009"/>
                </a:solidFill>
                <a:effectLst/>
                <a:latin typeface="Menlo"/>
              </a:rPr>
              <a:t>% </a:t>
            </a:r>
            <a:endParaRPr lang="en-US" sz="1200" b="0" i="0" dirty="0">
              <a:effectLst/>
              <a:latin typeface="Menlo"/>
            </a:endParaRPr>
          </a:p>
          <a:p>
            <a:pPr marL="139700" indent="0">
              <a:buNone/>
            </a:pPr>
            <a:r>
              <a:rPr lang="en-US" sz="1200" b="0" i="0" dirty="0">
                <a:effectLst/>
                <a:latin typeface="Menlo"/>
              </a:rPr>
              <a:t>[</a:t>
            </a:r>
            <a:r>
              <a:rPr lang="en-US" sz="1200" b="0" i="0" dirty="0" err="1">
                <a:effectLst/>
                <a:latin typeface="Menlo"/>
              </a:rPr>
              <a:t>xLag</a:t>
            </a:r>
            <a:r>
              <a:rPr lang="en-US" sz="1200" b="0" i="0" dirty="0">
                <a:effectLst/>
                <a:latin typeface="Menlo"/>
              </a:rPr>
              <a:t>, </a:t>
            </a:r>
            <a:r>
              <a:rPr lang="en-US" sz="1200" b="0" i="0" dirty="0" err="1">
                <a:effectLst/>
                <a:latin typeface="Menlo"/>
              </a:rPr>
              <a:t>yLag</a:t>
            </a:r>
            <a:r>
              <a:rPr lang="en-US" sz="1200" b="0" i="0" dirty="0">
                <a:effectLst/>
                <a:latin typeface="Menlo"/>
              </a:rPr>
              <a:t>] = </a:t>
            </a:r>
            <a:r>
              <a:rPr lang="en-US" sz="1200" b="0" i="0" dirty="0" err="1">
                <a:effectLst/>
                <a:latin typeface="Menlo"/>
              </a:rPr>
              <a:t>give_Me_Lagrangian_Geometry</a:t>
            </a:r>
            <a:r>
              <a:rPr lang="en-US" sz="1200" b="0" i="0" dirty="0">
                <a:effectLst/>
                <a:latin typeface="Menlo"/>
              </a:rPr>
              <a:t>(</a:t>
            </a:r>
            <a:r>
              <a:rPr lang="en-US" sz="1200" b="0" i="0" dirty="0" err="1">
                <a:effectLst/>
                <a:latin typeface="Menlo"/>
              </a:rPr>
              <a:t>ds,d,w,G</a:t>
            </a:r>
            <a:r>
              <a:rPr lang="en-US" sz="1200" b="0" i="0" dirty="0">
                <a:effectLst/>
                <a:latin typeface="Menlo"/>
              </a:rPr>
              <a:t>);</a:t>
            </a:r>
          </a:p>
          <a:p>
            <a:pPr marL="139700" indent="0">
              <a:buNone/>
            </a:pPr>
            <a:r>
              <a:rPr lang="en-US" sz="1200" b="0" i="0" dirty="0" err="1">
                <a:effectLst/>
                <a:latin typeface="Menlo"/>
              </a:rPr>
              <a:t>xLag</a:t>
            </a:r>
            <a:r>
              <a:rPr lang="en-US" sz="1200" b="0" i="0" dirty="0">
                <a:effectLst/>
                <a:latin typeface="Menlo"/>
              </a:rPr>
              <a:t> = </a:t>
            </a:r>
            <a:r>
              <a:rPr lang="en-US" sz="1200" b="0" i="0" dirty="0" err="1">
                <a:effectLst/>
                <a:latin typeface="Menlo"/>
              </a:rPr>
              <a:t>xLag</a:t>
            </a:r>
            <a:r>
              <a:rPr lang="en-US" sz="1200" b="0" i="0" dirty="0">
                <a:effectLst/>
                <a:latin typeface="Menlo"/>
              </a:rPr>
              <a:t> + ( Lx/2- </a:t>
            </a:r>
            <a:r>
              <a:rPr lang="en-US" sz="1200" b="0" i="0" dirty="0" err="1">
                <a:effectLst/>
                <a:latin typeface="Menlo"/>
              </a:rPr>
              <a:t>xLag</a:t>
            </a:r>
            <a:r>
              <a:rPr lang="en-US" sz="1200" b="0" i="0" dirty="0">
                <a:effectLst/>
                <a:latin typeface="Menlo"/>
              </a:rPr>
              <a:t>(end/4) ); </a:t>
            </a:r>
            <a:r>
              <a:rPr lang="en-US" sz="1200" b="0" i="0" dirty="0">
                <a:solidFill>
                  <a:srgbClr val="028009"/>
                </a:solidFill>
                <a:effectLst/>
                <a:latin typeface="Menlo"/>
              </a:rPr>
              <a:t>% shift geometry to center of domain</a:t>
            </a:r>
            <a:endParaRPr lang="en-US" sz="1200" b="0" i="0" dirty="0">
              <a:effectLst/>
              <a:latin typeface="Menlo"/>
            </a:endParaRPr>
          </a:p>
          <a:p>
            <a:pPr marL="139700" indent="0">
              <a:buNone/>
            </a:pPr>
            <a:r>
              <a:rPr lang="en-US" sz="1200" b="0" i="0" dirty="0" err="1">
                <a:effectLst/>
                <a:latin typeface="Menlo"/>
              </a:rPr>
              <a:t>yLag</a:t>
            </a:r>
            <a:r>
              <a:rPr lang="en-US" sz="1200" b="0" i="0" dirty="0">
                <a:effectLst/>
                <a:latin typeface="Menlo"/>
              </a:rPr>
              <a:t> = </a:t>
            </a:r>
            <a:r>
              <a:rPr lang="en-US" sz="1200" b="0" i="0" dirty="0" err="1">
                <a:effectLst/>
                <a:latin typeface="Menlo"/>
              </a:rPr>
              <a:t>yLag</a:t>
            </a:r>
            <a:r>
              <a:rPr lang="en-US" sz="1200" b="0" i="0" dirty="0">
                <a:effectLst/>
                <a:latin typeface="Menlo"/>
              </a:rPr>
              <a:t> + ( Ly/2 ); </a:t>
            </a:r>
            <a:r>
              <a:rPr lang="en-US" sz="1200" b="0" i="0" dirty="0">
                <a:solidFill>
                  <a:srgbClr val="028009"/>
                </a:solidFill>
                <a:effectLst/>
                <a:latin typeface="Menlo"/>
              </a:rPr>
              <a:t>% shift geometry accordingly to center of domain</a:t>
            </a:r>
          </a:p>
          <a:p>
            <a:pPr marL="139700" indent="0">
              <a:buNone/>
            </a:pPr>
            <a:endParaRPr lang="en-US" sz="1200" b="0" i="0" dirty="0">
              <a:effectLst/>
              <a:latin typeface="Menlo"/>
            </a:endParaRPr>
          </a:p>
          <a:p>
            <a:r>
              <a:rPr lang="en-US" sz="2000" dirty="0"/>
              <a:t>Custom code written by Nick to generate the sawtooth geometry.</a:t>
            </a:r>
          </a:p>
          <a:p>
            <a:r>
              <a:rPr lang="en-US" sz="2000" dirty="0"/>
              <a:t>Also makes a plot of the geometry to check</a:t>
            </a:r>
          </a:p>
          <a:p>
            <a:endParaRPr lang="en-US" dirty="0"/>
          </a:p>
        </p:txBody>
      </p:sp>
      <p:sp>
        <p:nvSpPr>
          <p:cNvPr id="4" name="Title 1">
            <a:extLst>
              <a:ext uri="{FF2B5EF4-FFF2-40B4-BE49-F238E27FC236}">
                <a16:creationId xmlns:a16="http://schemas.microsoft.com/office/drawing/2014/main" id="{3B2BB623-4080-458E-9553-49762853CC51}"/>
              </a:ext>
            </a:extLst>
          </p:cNvPr>
          <p:cNvSpPr>
            <a:spLocks noGrp="1"/>
          </p:cNvSpPr>
          <p:nvPr>
            <p:ph type="title"/>
          </p:nvPr>
        </p:nvSpPr>
        <p:spPr>
          <a:xfrm>
            <a:off x="457200" y="274637"/>
            <a:ext cx="8229600" cy="1143000"/>
          </a:xfrm>
        </p:spPr>
        <p:txBody>
          <a:bodyPr/>
          <a:lstStyle/>
          <a:p>
            <a:pPr indent="0">
              <a:buNone/>
            </a:pPr>
            <a:r>
              <a:rPr lang="en-US" sz="3600" dirty="0" err="1"/>
              <a:t>Generate_mesh</a:t>
            </a:r>
            <a:r>
              <a:rPr lang="en-US" sz="3600" dirty="0"/>
              <a:t>, or</a:t>
            </a:r>
            <a:br>
              <a:rPr lang="en-US" sz="3600" dirty="0"/>
            </a:br>
            <a:r>
              <a:rPr lang="en-US" sz="3600" dirty="0" err="1"/>
              <a:t>give_Me_Sawtooth_Geometry</a:t>
            </a:r>
            <a:endParaRPr lang="en-US" sz="3600" dirty="0"/>
          </a:p>
        </p:txBody>
      </p:sp>
    </p:spTree>
    <p:extLst>
      <p:ext uri="{BB962C8B-B14F-4D97-AF65-F5344CB8AC3E}">
        <p14:creationId xmlns:p14="http://schemas.microsoft.com/office/powerpoint/2010/main" val="169483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6B78E-37E6-462F-A05F-2B4BD2B49614}"/>
              </a:ext>
            </a:extLst>
          </p:cNvPr>
          <p:cNvSpPr>
            <a:spLocks noGrp="1"/>
          </p:cNvSpPr>
          <p:nvPr>
            <p:ph type="title"/>
          </p:nvPr>
        </p:nvSpPr>
        <p:spPr/>
        <p:txBody>
          <a:bodyPr/>
          <a:lstStyle/>
          <a:p>
            <a:pPr indent="0">
              <a:buNone/>
            </a:pPr>
            <a:r>
              <a:rPr lang="en-US" dirty="0"/>
              <a:t>Information that is printed</a:t>
            </a:r>
          </a:p>
        </p:txBody>
      </p:sp>
      <p:sp>
        <p:nvSpPr>
          <p:cNvPr id="3" name="Text Placeholder 2">
            <a:extLst>
              <a:ext uri="{FF2B5EF4-FFF2-40B4-BE49-F238E27FC236}">
                <a16:creationId xmlns:a16="http://schemas.microsoft.com/office/drawing/2014/main" id="{3186C4BA-F114-456D-B2FC-9EA5FBA41C04}"/>
              </a:ext>
            </a:extLst>
          </p:cNvPr>
          <p:cNvSpPr>
            <a:spLocks noGrp="1"/>
          </p:cNvSpPr>
          <p:nvPr>
            <p:ph type="body" idx="1"/>
          </p:nvPr>
        </p:nvSpPr>
        <p:spPr>
          <a:xfrm>
            <a:off x="457200" y="1828800"/>
            <a:ext cx="3770243" cy="4297362"/>
          </a:xfrm>
        </p:spPr>
        <p:txBody>
          <a:bodyPr/>
          <a:lstStyle/>
          <a:p>
            <a:pPr marL="139700" indent="0">
              <a:buNone/>
            </a:pPr>
            <a:r>
              <a:rPr lang="en-US" sz="1800" dirty="0"/>
              <a:t> Info for </a:t>
            </a:r>
            <a:r>
              <a:rPr lang="en-US" sz="1800" dirty="0" err="1"/>
              <a:t>Update_Target_Point_Positions</a:t>
            </a:r>
            <a:r>
              <a:rPr lang="en-US" sz="1800" dirty="0"/>
              <a:t>():</a:t>
            </a:r>
          </a:p>
          <a:p>
            <a:pPr marL="139700" indent="0">
              <a:buNone/>
            </a:pPr>
            <a:endParaRPr lang="en-US" sz="1800" dirty="0"/>
          </a:p>
          <a:p>
            <a:pPr marL="139700" indent="0">
              <a:buNone/>
            </a:pPr>
            <a:r>
              <a:rPr lang="en-US" sz="1800" dirty="0"/>
              <a:t>G = 3.250000e-01 (vertical gap </a:t>
            </a:r>
            <a:r>
              <a:rPr lang="en-US" sz="1800" dirty="0" err="1"/>
              <a:t>btwn</a:t>
            </a:r>
            <a:r>
              <a:rPr lang="en-US" sz="1800" dirty="0"/>
              <a:t> top and bottom)</a:t>
            </a:r>
          </a:p>
          <a:p>
            <a:pPr marL="139700" indent="0">
              <a:buNone/>
            </a:pPr>
            <a:r>
              <a:rPr lang="en-US" sz="1800" dirty="0" err="1"/>
              <a:t>N_Top</a:t>
            </a:r>
            <a:r>
              <a:rPr lang="en-US" sz="1800" dirty="0"/>
              <a:t> = 3276 (# of points on top of sawtooth)</a:t>
            </a:r>
          </a:p>
        </p:txBody>
      </p:sp>
      <p:pic>
        <p:nvPicPr>
          <p:cNvPr id="5" name="Picture 4">
            <a:extLst>
              <a:ext uri="{FF2B5EF4-FFF2-40B4-BE49-F238E27FC236}">
                <a16:creationId xmlns:a16="http://schemas.microsoft.com/office/drawing/2014/main" id="{1CF14226-7480-4E64-878D-98BBEBE04781}"/>
              </a:ext>
            </a:extLst>
          </p:cNvPr>
          <p:cNvPicPr>
            <a:picLocks noChangeAspect="1"/>
          </p:cNvPicPr>
          <p:nvPr/>
        </p:nvPicPr>
        <p:blipFill>
          <a:blip r:embed="rId2"/>
          <a:stretch>
            <a:fillRect/>
          </a:stretch>
        </p:blipFill>
        <p:spPr>
          <a:xfrm>
            <a:off x="4916559" y="1669895"/>
            <a:ext cx="3611217" cy="2754881"/>
          </a:xfrm>
          <a:prstGeom prst="rect">
            <a:avLst/>
          </a:prstGeom>
        </p:spPr>
      </p:pic>
      <p:sp>
        <p:nvSpPr>
          <p:cNvPr id="6" name="TextBox 5">
            <a:extLst>
              <a:ext uri="{FF2B5EF4-FFF2-40B4-BE49-F238E27FC236}">
                <a16:creationId xmlns:a16="http://schemas.microsoft.com/office/drawing/2014/main" id="{8728385F-39A9-48B9-9427-814BA5EFD3AD}"/>
              </a:ext>
            </a:extLst>
          </p:cNvPr>
          <p:cNvSpPr txBox="1"/>
          <p:nvPr/>
        </p:nvSpPr>
        <p:spPr>
          <a:xfrm>
            <a:off x="628623" y="4782999"/>
            <a:ext cx="8110331"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This information is important, and if you change the geometry or the resolution, you need to update the function </a:t>
            </a:r>
            <a:r>
              <a:rPr lang="en-US" sz="1800" dirty="0" err="1"/>
              <a:t>Update_Target_Point_Positions</a:t>
            </a:r>
            <a:r>
              <a:rPr lang="en-US" sz="1800" dirty="0"/>
              <a:t>(): manually. </a:t>
            </a:r>
          </a:p>
          <a:p>
            <a:pPr marL="285750" indent="-285750">
              <a:buFont typeface="Arial" panose="020B0604020202020204" pitchFamily="34" charset="0"/>
              <a:buChar char="•"/>
            </a:pPr>
            <a:r>
              <a:rPr lang="en-US" sz="1800" dirty="0"/>
              <a:t>This is because you need to loop through all vertices and determine which to move (1-3276) and which to not move (3277-6552).</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59419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p:cNvSpPr>
            <a:spLocks noGrp="1"/>
          </p:cNvSpPr>
          <p:nvPr>
            <p:ph type="body" idx="1"/>
          </p:nvPr>
        </p:nvSpPr>
        <p:spPr>
          <a:xfrm>
            <a:off x="457200" y="1509764"/>
            <a:ext cx="8229600" cy="4525962"/>
          </a:xfrm>
        </p:spPr>
        <p:txBody>
          <a:bodyPr/>
          <a:lstStyle/>
          <a:p>
            <a:r>
              <a:rPr lang="en-US" sz="2400" dirty="0"/>
              <a:t>function targets = </a:t>
            </a:r>
            <a:r>
              <a:rPr lang="en-US" sz="2400" dirty="0" err="1"/>
              <a:t>update_Target_Point_Positions</a:t>
            </a:r>
            <a:r>
              <a:rPr lang="en-US" sz="2400" dirty="0"/>
              <a:t>(</a:t>
            </a:r>
            <a:r>
              <a:rPr lang="en-US" sz="2400" dirty="0" err="1"/>
              <a:t>dt,current_time,targets</a:t>
            </a:r>
            <a:r>
              <a:rPr lang="en-US" sz="2400" dirty="0"/>
              <a:t>)</a:t>
            </a:r>
          </a:p>
          <a:p>
            <a:pPr lvl="1"/>
            <a:r>
              <a:rPr lang="en-US" sz="2000" dirty="0"/>
              <a:t>Function reads in the time step, current time, and target points information.</a:t>
            </a:r>
          </a:p>
          <a:p>
            <a:pPr lvl="1"/>
            <a:r>
              <a:rPr lang="en-US" sz="2000" dirty="0"/>
              <a:t>Function returns updated target point information.</a:t>
            </a:r>
          </a:p>
          <a:p>
            <a:r>
              <a:rPr lang="en-US" sz="2400" dirty="0" err="1"/>
              <a:t>yPts</a:t>
            </a:r>
            <a:r>
              <a:rPr lang="en-US" sz="2400" dirty="0"/>
              <a:t>= targets(:,3);               % Previous y-Values of y-Target Pts</a:t>
            </a:r>
          </a:p>
          <a:p>
            <a:pPr lvl="1"/>
            <a:r>
              <a:rPr lang="en-US" sz="2000" dirty="0"/>
              <a:t>We are only modifying the y-values, which are stored in the third column.</a:t>
            </a:r>
          </a:p>
          <a:p>
            <a:pPr lvl="1"/>
            <a:r>
              <a:rPr lang="en-US" sz="2000" dirty="0"/>
              <a:t>The </a:t>
            </a:r>
            <a:r>
              <a:rPr lang="en-US" sz="2000" dirty="0" err="1"/>
              <a:t>lagrangian</a:t>
            </a:r>
            <a:r>
              <a:rPr lang="en-US" sz="2000" dirty="0"/>
              <a:t> IDs are in the first column, and the x- positions are in the second. The fourth column stores the spring </a:t>
            </a:r>
            <a:r>
              <a:rPr lang="en-US" sz="2000" dirty="0" err="1"/>
              <a:t>stiffnesses</a:t>
            </a:r>
            <a:r>
              <a:rPr lang="en-US" sz="2000" dirty="0"/>
              <a:t>.</a:t>
            </a:r>
          </a:p>
          <a:p>
            <a:r>
              <a:rPr lang="en-US" sz="2400" dirty="0" err="1"/>
              <a:t>N_top</a:t>
            </a:r>
            <a:r>
              <a:rPr lang="en-US" sz="2400" dirty="0"/>
              <a:t> = 3276;                      % # of points along top</a:t>
            </a:r>
          </a:p>
          <a:p>
            <a:pPr lvl="1"/>
            <a:r>
              <a:rPr lang="en-US" sz="2000" dirty="0"/>
              <a:t>Look at the </a:t>
            </a:r>
            <a:r>
              <a:rPr lang="en-US" sz="2000" dirty="0" err="1"/>
              <a:t>sawtooth.target</a:t>
            </a:r>
            <a:r>
              <a:rPr lang="en-US" sz="2000" dirty="0"/>
              <a:t> file. There are 6552 points. 1-3276 are the top of the </a:t>
            </a:r>
            <a:r>
              <a:rPr lang="en-US" sz="2000" dirty="0" err="1"/>
              <a:t>sawtooth</a:t>
            </a:r>
            <a:r>
              <a:rPr lang="en-US" sz="2000" dirty="0"/>
              <a:t>, 3277-6552 are the bottom.</a:t>
            </a:r>
          </a:p>
          <a:p>
            <a:pPr marL="596900" lvl="1" indent="0">
              <a:buNone/>
            </a:pPr>
            <a:endParaRPr lang="en-US" sz="2000" dirty="0"/>
          </a:p>
          <a:p>
            <a:endParaRPr lang="en-US" sz="2400" dirty="0"/>
          </a:p>
        </p:txBody>
      </p:sp>
    </p:spTree>
    <p:extLst>
      <p:ext uri="{BB962C8B-B14F-4D97-AF65-F5344CB8AC3E}">
        <p14:creationId xmlns:p14="http://schemas.microsoft.com/office/powerpoint/2010/main" val="3797415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p:cNvSpPr>
            <a:spLocks noGrp="1"/>
          </p:cNvSpPr>
          <p:nvPr>
            <p:ph type="body" idx="1"/>
          </p:nvPr>
        </p:nvSpPr>
        <p:spPr>
          <a:xfrm>
            <a:off x="457200" y="1417637"/>
            <a:ext cx="8229600" cy="4525962"/>
          </a:xfrm>
        </p:spPr>
        <p:txBody>
          <a:bodyPr/>
          <a:lstStyle/>
          <a:p>
            <a:r>
              <a:rPr lang="en-US" sz="2400" dirty="0" err="1"/>
              <a:t>yPTS</a:t>
            </a:r>
            <a:r>
              <a:rPr lang="en-US" sz="2400" dirty="0"/>
              <a:t> = </a:t>
            </a:r>
            <a:r>
              <a:rPr lang="en-US" sz="2400" dirty="0" err="1"/>
              <a:t>read_In_yPT_Positions</a:t>
            </a:r>
            <a:r>
              <a:rPr lang="en-US" sz="2400" dirty="0"/>
              <a:t>('</a:t>
            </a:r>
            <a:r>
              <a:rPr lang="en-US" sz="2400" dirty="0" err="1"/>
              <a:t>sawtooth.vertex</a:t>
            </a:r>
            <a:r>
              <a:rPr lang="en-US" sz="2400" dirty="0"/>
              <a:t>');</a:t>
            </a:r>
          </a:p>
          <a:p>
            <a:pPr lvl="1"/>
            <a:r>
              <a:rPr lang="en-US" sz="1800" dirty="0"/>
              <a:t>This code is written such that the new positions are calculated using the original positions. You could also modify based on the position from the previous time step.</a:t>
            </a:r>
          </a:p>
          <a:p>
            <a:r>
              <a:rPr lang="en-US" sz="2400" dirty="0"/>
              <a:t>targets(1:N_top,3) = </a:t>
            </a:r>
            <a:r>
              <a:rPr lang="en-US" sz="2400" dirty="0" err="1"/>
              <a:t>yPTS</a:t>
            </a:r>
            <a:r>
              <a:rPr lang="en-US" sz="2400" dirty="0"/>
              <a:t>(1:N_top) - (a/2)*sin( 2*pi*</a:t>
            </a:r>
            <a:r>
              <a:rPr lang="en-US" sz="2400" dirty="0" err="1"/>
              <a:t>freq</a:t>
            </a:r>
            <a:r>
              <a:rPr lang="en-US" sz="2400" dirty="0"/>
              <a:t>*</a:t>
            </a:r>
            <a:r>
              <a:rPr lang="en-US" sz="2400" dirty="0" err="1"/>
              <a:t>current_time</a:t>
            </a:r>
            <a:r>
              <a:rPr lang="en-US" sz="2400" dirty="0"/>
              <a:t> );</a:t>
            </a:r>
          </a:p>
          <a:p>
            <a:pPr lvl="1"/>
            <a:r>
              <a:rPr lang="en-US" sz="1800" dirty="0"/>
              <a:t>Note that we are only modifying target points 1-N_top, representing the top of the </a:t>
            </a:r>
            <a:r>
              <a:rPr lang="en-US" sz="1800" dirty="0" err="1"/>
              <a:t>sawtooth</a:t>
            </a:r>
            <a:r>
              <a:rPr lang="en-US" sz="1800" dirty="0"/>
              <a:t>. </a:t>
            </a:r>
          </a:p>
          <a:p>
            <a:pPr lvl="1"/>
            <a:r>
              <a:rPr lang="en-US" sz="1800" dirty="0"/>
              <a:t>Recall that the third column are the y-positions.</a:t>
            </a:r>
          </a:p>
          <a:p>
            <a:r>
              <a:rPr lang="en-US" sz="2200" dirty="0"/>
              <a:t>Note that if you change the resolution, geometry, etc. you will need to update </a:t>
            </a:r>
            <a:r>
              <a:rPr lang="en-US" sz="2200" dirty="0" err="1"/>
              <a:t>N_top</a:t>
            </a:r>
            <a:r>
              <a:rPr lang="en-US" sz="2200" dirty="0"/>
              <a:t> in this file.</a:t>
            </a:r>
          </a:p>
          <a:p>
            <a:r>
              <a:rPr lang="en-US" sz="2200" dirty="0"/>
              <a:t>To move the bottom, you would want to do something like the following ---</a:t>
            </a:r>
          </a:p>
          <a:p>
            <a:pPr lvl="1"/>
            <a:r>
              <a:rPr lang="en-US" sz="1600" dirty="0"/>
              <a:t>targets(N_top+1:2*N_top,3) = </a:t>
            </a:r>
            <a:r>
              <a:rPr lang="en-US" sz="1600" dirty="0" err="1"/>
              <a:t>yPTS</a:t>
            </a:r>
            <a:r>
              <a:rPr lang="en-US" sz="1600" dirty="0"/>
              <a:t>(N_top+1:2*</a:t>
            </a:r>
            <a:r>
              <a:rPr lang="en-US" sz="1600" dirty="0" err="1"/>
              <a:t>N_top</a:t>
            </a:r>
            <a:r>
              <a:rPr lang="en-US" sz="1600" dirty="0"/>
              <a:t>) + </a:t>
            </a:r>
            <a:r>
              <a:rPr lang="en-US" sz="1600" i="1" dirty="0" err="1"/>
              <a:t>movement_function</a:t>
            </a:r>
            <a:r>
              <a:rPr lang="en-US" sz="1600" dirty="0"/>
              <a:t>.</a:t>
            </a:r>
          </a:p>
          <a:p>
            <a:endParaRPr lang="en-US" sz="2200" dirty="0"/>
          </a:p>
          <a:p>
            <a:pPr lvl="1"/>
            <a:endParaRPr lang="en-US" sz="1800" dirty="0"/>
          </a:p>
          <a:p>
            <a:endParaRPr lang="en-US" sz="2400" dirty="0"/>
          </a:p>
        </p:txBody>
      </p:sp>
    </p:spTree>
    <p:extLst>
      <p:ext uri="{BB962C8B-B14F-4D97-AF65-F5344CB8AC3E}">
        <p14:creationId xmlns:p14="http://schemas.microsoft.com/office/powerpoint/2010/main" val="1074517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BC3D-F3B4-4F1E-9404-E6B4076D1E10}"/>
              </a:ext>
            </a:extLst>
          </p:cNvPr>
          <p:cNvSpPr>
            <a:spLocks noGrp="1"/>
          </p:cNvSpPr>
          <p:nvPr>
            <p:ph type="title"/>
          </p:nvPr>
        </p:nvSpPr>
        <p:spPr/>
        <p:txBody>
          <a:bodyPr/>
          <a:lstStyle/>
          <a:p>
            <a:pPr indent="0">
              <a:buNone/>
            </a:pPr>
            <a:r>
              <a:rPr lang="en-US" dirty="0" err="1"/>
              <a:t>update_Target_Point_Positions</a:t>
            </a:r>
            <a:endParaRPr lang="en-US" dirty="0"/>
          </a:p>
        </p:txBody>
      </p:sp>
      <p:sp>
        <p:nvSpPr>
          <p:cNvPr id="3" name="Text Placeholder 2">
            <a:extLst>
              <a:ext uri="{FF2B5EF4-FFF2-40B4-BE49-F238E27FC236}">
                <a16:creationId xmlns:a16="http://schemas.microsoft.com/office/drawing/2014/main" id="{F45D2841-3DE3-4219-9F59-ABB4D9551D48}"/>
              </a:ext>
            </a:extLst>
          </p:cNvPr>
          <p:cNvSpPr>
            <a:spLocks noGrp="1"/>
          </p:cNvSpPr>
          <p:nvPr>
            <p:ph type="body" idx="1"/>
          </p:nvPr>
        </p:nvSpPr>
        <p:spPr>
          <a:xfrm>
            <a:off x="457200" y="1166019"/>
            <a:ext cx="8229600" cy="4525962"/>
          </a:xfrm>
        </p:spPr>
        <p:txBody>
          <a:bodyPr/>
          <a:lstStyle/>
          <a:p>
            <a:pPr marL="139700" indent="0">
              <a:buNone/>
            </a:pPr>
            <a:r>
              <a:rPr lang="en-US" sz="1800" b="0" i="0" dirty="0">
                <a:solidFill>
                  <a:srgbClr val="028009"/>
                </a:solidFill>
                <a:effectLst/>
                <a:latin typeface="Menlo"/>
              </a:rPr>
              <a:t>%IDs = targets(:,1); % Stores Lag-Pt IDs in col vector</a:t>
            </a:r>
            <a:endParaRPr lang="en-US" sz="1800" b="0" i="0" dirty="0">
              <a:effectLst/>
              <a:latin typeface="Menlo"/>
            </a:endParaRPr>
          </a:p>
          <a:p>
            <a:pPr marL="139700" indent="0">
              <a:buNone/>
            </a:pPr>
            <a:r>
              <a:rPr lang="en-US" sz="1800" b="0" i="0" dirty="0">
                <a:solidFill>
                  <a:srgbClr val="028009"/>
                </a:solidFill>
                <a:effectLst/>
                <a:latin typeface="Menlo"/>
              </a:rPr>
              <a:t>%</a:t>
            </a:r>
            <a:r>
              <a:rPr lang="en-US" sz="1800" b="0" i="0" dirty="0" err="1">
                <a:solidFill>
                  <a:srgbClr val="028009"/>
                </a:solidFill>
                <a:effectLst/>
                <a:latin typeface="Menlo"/>
              </a:rPr>
              <a:t>xPts</a:t>
            </a:r>
            <a:r>
              <a:rPr lang="en-US" sz="1800" b="0" i="0" dirty="0">
                <a:solidFill>
                  <a:srgbClr val="028009"/>
                </a:solidFill>
                <a:effectLst/>
                <a:latin typeface="Menlo"/>
              </a:rPr>
              <a:t>= targets(:,2); % Previous x-Values of x-Target Pts.</a:t>
            </a:r>
            <a:endParaRPr lang="en-US" sz="1800" b="0" i="0" dirty="0">
              <a:effectLst/>
              <a:latin typeface="Menlo"/>
            </a:endParaRPr>
          </a:p>
          <a:p>
            <a:pPr marL="139700" indent="0">
              <a:buNone/>
            </a:pPr>
            <a:r>
              <a:rPr lang="en-US" sz="1800" b="0" i="0" dirty="0" err="1">
                <a:effectLst/>
                <a:latin typeface="Menlo"/>
              </a:rPr>
              <a:t>yPts</a:t>
            </a:r>
            <a:r>
              <a:rPr lang="en-US" sz="1800" b="0" i="0" dirty="0">
                <a:effectLst/>
                <a:latin typeface="Menlo"/>
              </a:rPr>
              <a:t>= targets(:,3); </a:t>
            </a:r>
            <a:r>
              <a:rPr lang="en-US" sz="1800" b="0" i="0" dirty="0">
                <a:solidFill>
                  <a:srgbClr val="028009"/>
                </a:solidFill>
                <a:effectLst/>
                <a:latin typeface="Menlo"/>
              </a:rPr>
              <a:t>% Previous y-Values of y-Target Pts.</a:t>
            </a:r>
            <a:endParaRPr lang="en-US" sz="1800" b="0" i="0" dirty="0">
              <a:effectLst/>
              <a:latin typeface="Menlo"/>
            </a:endParaRPr>
          </a:p>
          <a:p>
            <a:pPr marL="139700" indent="0">
              <a:buNone/>
            </a:pPr>
            <a:r>
              <a:rPr lang="en-US" sz="1800" b="0" i="0" dirty="0">
                <a:solidFill>
                  <a:srgbClr val="028009"/>
                </a:solidFill>
                <a:effectLst/>
                <a:latin typeface="Menlo"/>
              </a:rPr>
              <a:t>%</a:t>
            </a:r>
            <a:r>
              <a:rPr lang="en-US" sz="1800" b="0" i="0" dirty="0" err="1">
                <a:solidFill>
                  <a:srgbClr val="028009"/>
                </a:solidFill>
                <a:effectLst/>
                <a:latin typeface="Menlo"/>
              </a:rPr>
              <a:t>kStiffs</a:t>
            </a:r>
            <a:r>
              <a:rPr lang="en-US" sz="1800" b="0" i="0" dirty="0">
                <a:solidFill>
                  <a:srgbClr val="028009"/>
                </a:solidFill>
                <a:effectLst/>
                <a:latin typeface="Menlo"/>
              </a:rPr>
              <a:t> = targets(:,4); % Stores Target Stiffnesses </a:t>
            </a:r>
            <a:endParaRPr lang="en-US" sz="1800" b="0" i="0" dirty="0">
              <a:effectLst/>
              <a:latin typeface="Menlo"/>
            </a:endParaRPr>
          </a:p>
          <a:p>
            <a:pPr marL="139700" indent="0">
              <a:buNone/>
            </a:pPr>
            <a:r>
              <a:rPr lang="en-US" sz="1800" b="0" i="0" dirty="0">
                <a:solidFill>
                  <a:srgbClr val="028009"/>
                </a:solidFill>
                <a:effectLst/>
                <a:latin typeface="Menlo"/>
              </a:rPr>
              <a:t>%</a:t>
            </a:r>
            <a:r>
              <a:rPr lang="en-US" sz="1800" b="0" i="0" dirty="0" err="1">
                <a:solidFill>
                  <a:srgbClr val="028009"/>
                </a:solidFill>
                <a:effectLst/>
                <a:latin typeface="Menlo"/>
              </a:rPr>
              <a:t>N_target</a:t>
            </a:r>
            <a:r>
              <a:rPr lang="en-US" sz="1800" b="0" i="0" dirty="0">
                <a:solidFill>
                  <a:srgbClr val="028009"/>
                </a:solidFill>
                <a:effectLst/>
                <a:latin typeface="Menlo"/>
              </a:rPr>
              <a:t> = length(targets(:,1)); % Gives total number of target pts!</a:t>
            </a:r>
          </a:p>
          <a:p>
            <a:pPr marL="139700" indent="0">
              <a:buNone/>
            </a:pPr>
            <a:endParaRPr lang="en-US" sz="1800" b="0" i="0" dirty="0">
              <a:effectLst/>
              <a:latin typeface="Menlo"/>
            </a:endParaRPr>
          </a:p>
          <a:p>
            <a:r>
              <a:rPr lang="en-US" sz="2000" dirty="0"/>
              <a:t>Note the only thing read in are the previous y-Values of y-Target points.</a:t>
            </a:r>
          </a:p>
          <a:p>
            <a:r>
              <a:rPr lang="en-US" sz="2000" dirty="0"/>
              <a:t>We actually don’t use these values those because of this line –</a:t>
            </a:r>
          </a:p>
          <a:p>
            <a:pPr lvl="1"/>
            <a:r>
              <a:rPr lang="en-US" sz="1200" b="0" i="0" dirty="0" err="1">
                <a:effectLst/>
                <a:latin typeface="Menlo"/>
              </a:rPr>
              <a:t>yPTS</a:t>
            </a:r>
            <a:r>
              <a:rPr lang="en-US" sz="1200" b="0" i="0" dirty="0">
                <a:effectLst/>
                <a:latin typeface="Menlo"/>
              </a:rPr>
              <a:t> = </a:t>
            </a:r>
            <a:r>
              <a:rPr lang="en-US" sz="1200" b="0" i="0" dirty="0" err="1">
                <a:effectLst/>
                <a:latin typeface="Menlo"/>
              </a:rPr>
              <a:t>read_In_yPT_Positions</a:t>
            </a:r>
            <a:r>
              <a:rPr lang="en-US" sz="1200" b="0" i="0" dirty="0">
                <a:effectLst/>
                <a:latin typeface="Menlo"/>
              </a:rPr>
              <a:t>(</a:t>
            </a:r>
            <a:r>
              <a:rPr lang="en-US" sz="1200" b="0" i="0" dirty="0">
                <a:solidFill>
                  <a:srgbClr val="AA04F9"/>
                </a:solidFill>
                <a:effectLst/>
                <a:latin typeface="Menlo"/>
              </a:rPr>
              <a:t>'</a:t>
            </a:r>
            <a:r>
              <a:rPr lang="en-US" sz="1200" b="0" i="0" dirty="0" err="1">
                <a:solidFill>
                  <a:srgbClr val="AA04F9"/>
                </a:solidFill>
                <a:effectLst/>
                <a:latin typeface="Menlo"/>
              </a:rPr>
              <a:t>sawtooth.vertex</a:t>
            </a:r>
            <a:r>
              <a:rPr lang="en-US" sz="1200" b="0" i="0" dirty="0">
                <a:solidFill>
                  <a:srgbClr val="AA04F9"/>
                </a:solidFill>
                <a:effectLst/>
                <a:latin typeface="Menlo"/>
              </a:rPr>
              <a:t>’</a:t>
            </a:r>
            <a:r>
              <a:rPr lang="en-US" sz="1200" b="0" i="0" dirty="0">
                <a:effectLst/>
                <a:latin typeface="Menlo"/>
              </a:rPr>
              <a:t>);</a:t>
            </a:r>
          </a:p>
          <a:p>
            <a:r>
              <a:rPr lang="en-US" sz="2000" dirty="0"/>
              <a:t>Nick likely changes the way the movement was </a:t>
            </a:r>
            <a:r>
              <a:rPr lang="en-US" sz="2800" dirty="0"/>
              <a:t>handled.</a:t>
            </a:r>
          </a:p>
        </p:txBody>
      </p:sp>
    </p:spTree>
    <p:extLst>
      <p:ext uri="{BB962C8B-B14F-4D97-AF65-F5344CB8AC3E}">
        <p14:creationId xmlns:p14="http://schemas.microsoft.com/office/powerpoint/2010/main" val="1888236004"/>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2071</Words>
  <Application>Microsoft Office PowerPoint</Application>
  <PresentationFormat>On-screen Show (4:3)</PresentationFormat>
  <Paragraphs>200</Paragraphs>
  <Slides>20</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Courier New</vt:lpstr>
      <vt:lpstr>Menlo</vt:lpstr>
      <vt:lpstr>Simple Light</vt:lpstr>
      <vt:lpstr>Custom</vt:lpstr>
      <vt:lpstr>IBAMR Tutorial: Changing springs and target points</vt:lpstr>
      <vt:lpstr>Moving boundaries</vt:lpstr>
      <vt:lpstr>IB2d – Example Sawtooth</vt:lpstr>
      <vt:lpstr>Generate_mesh, or give_Me_Sawtooth_Geometry</vt:lpstr>
      <vt:lpstr>Generate_mesh, or give_Me_Sawtooth_Geometry</vt:lpstr>
      <vt:lpstr>Information that is printed</vt:lpstr>
      <vt:lpstr>update_Target_Point_Positions</vt:lpstr>
      <vt:lpstr>update_Target_Point_Positions</vt:lpstr>
      <vt:lpstr>update_Target_Point_Positions</vt:lpstr>
      <vt:lpstr>update_Target_Point_Positions</vt:lpstr>
      <vt:lpstr>update_Target_Point_Positions</vt:lpstr>
      <vt:lpstr>Sawtooth.vertex</vt:lpstr>
      <vt:lpstr>sawtooth.target</vt:lpstr>
      <vt:lpstr>IBAMR: Simple example to move target points</vt:lpstr>
      <vt:lpstr>Moving cylinders: Magnitude of Velocity</vt:lpstr>
      <vt:lpstr>From IBAMR FAQ</vt:lpstr>
      <vt:lpstr>update_target_positions.C</vt:lpstr>
      <vt:lpstr>update_target_point_position example</vt:lpstr>
      <vt:lpstr>update_target_point_position example</vt:lpstr>
      <vt:lpstr>update_target_point_position.C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IBAMR Tutorial: Changing springs and target points</dc:title>
  <dc:creator>Miller, Laura Ann</dc:creator>
  <cp:lastModifiedBy>Miller, Laura - (lauram9)</cp:lastModifiedBy>
  <cp:revision>18</cp:revision>
  <dcterms:modified xsi:type="dcterms:W3CDTF">2022-02-03T16:25:35Z</dcterms:modified>
</cp:coreProperties>
</file>