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4"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d191211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d191211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d191211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d191211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d191211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cd191211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d1912114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d191211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d1912114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d191211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d191211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d191211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d1912114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d1912114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d191211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d191211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d191211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d191211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d1912114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d191211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d1912114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d191211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d191211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d191211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d191211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d191211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d191211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d191211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d191211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d191211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9516" y="1468674"/>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2 - </a:t>
            </a:r>
            <a:r>
              <a:rPr lang="en" dirty="0"/>
              <a:t>IBFE Tutorial: Make your own mesh and move it!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233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Mesh the plane</a:t>
            </a:r>
            <a:endParaRPr/>
          </a:p>
        </p:txBody>
      </p:sp>
      <p:pic>
        <p:nvPicPr>
          <p:cNvPr id="129" name="Google Shape;129;p22"/>
          <p:cNvPicPr preferRelativeResize="0"/>
          <p:nvPr/>
        </p:nvPicPr>
        <p:blipFill>
          <a:blip r:embed="rId3">
            <a:alphaModFix/>
          </a:blip>
          <a:stretch>
            <a:fillRect/>
          </a:stretch>
        </p:blipFill>
        <p:spPr>
          <a:xfrm>
            <a:off x="200675" y="1352425"/>
            <a:ext cx="1867075" cy="3724224"/>
          </a:xfrm>
          <a:prstGeom prst="rect">
            <a:avLst/>
          </a:prstGeom>
          <a:noFill/>
          <a:ln>
            <a:noFill/>
          </a:ln>
        </p:spPr>
      </p:pic>
      <p:sp>
        <p:nvSpPr>
          <p:cNvPr id="130" name="Google Shape;130;p22"/>
          <p:cNvSpPr txBox="1">
            <a:spLocks noGrp="1"/>
          </p:cNvSpPr>
          <p:nvPr>
            <p:ph type="body" idx="1"/>
          </p:nvPr>
        </p:nvSpPr>
        <p:spPr>
          <a:xfrm>
            <a:off x="620125" y="7487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Mesh -&gt; 2D</a:t>
            </a:r>
            <a:endParaRPr/>
          </a:p>
        </p:txBody>
      </p:sp>
      <p:cxnSp>
        <p:nvCxnSpPr>
          <p:cNvPr id="131" name="Google Shape;131;p22"/>
          <p:cNvCxnSpPr/>
          <p:nvPr/>
        </p:nvCxnSpPr>
        <p:spPr>
          <a:xfrm rot="10800000">
            <a:off x="978975" y="2321325"/>
            <a:ext cx="181800" cy="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22"/>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Clicking 2D under the mesh menu automatically makes a mesh in the defined planes.</a:t>
            </a:r>
            <a:endParaRPr/>
          </a:p>
          <a:p>
            <a:pPr marL="0" lvl="0" indent="0" algn="l" rtl="0">
              <a:spcBef>
                <a:spcPts val="0"/>
              </a:spcBef>
              <a:spcAft>
                <a:spcPts val="0"/>
              </a:spcAft>
              <a:buNone/>
            </a:pPr>
            <a:r>
              <a:rPr lang="en"/>
              <a:t>For some strange reason, you should click 1D and then click 2D to make it show 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descr="Screen Shot 2017-02-10 at 2.44.25 PM.png"/>
          <p:cNvPicPr preferRelativeResize="0"/>
          <p:nvPr/>
        </p:nvPicPr>
        <p:blipFill>
          <a:blip r:embed="rId3">
            <a:alphaModFix/>
          </a:blip>
          <a:stretch>
            <a:fillRect/>
          </a:stretch>
        </p:blipFill>
        <p:spPr>
          <a:xfrm>
            <a:off x="152400" y="152400"/>
            <a:ext cx="839141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155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Changing the mesh</a:t>
            </a:r>
            <a:endParaRPr/>
          </a:p>
        </p:txBody>
      </p:sp>
      <p:sp>
        <p:nvSpPr>
          <p:cNvPr id="143" name="Google Shape;143;p24"/>
          <p:cNvSpPr txBox="1">
            <a:spLocks noGrp="1"/>
          </p:cNvSpPr>
          <p:nvPr>
            <p:ph type="body" idx="1"/>
          </p:nvPr>
        </p:nvSpPr>
        <p:spPr>
          <a:xfrm>
            <a:off x="25897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need to do this, cllick simultaneously with left and right mouse button to get a menu with workspace options. Click “Global mesh size factor” and type a new mesh size factor in the box (the default is 1). Click OK.</a:t>
            </a:r>
            <a:endParaRPr/>
          </a:p>
        </p:txBody>
      </p:sp>
      <p:pic>
        <p:nvPicPr>
          <p:cNvPr id="144" name="Google Shape;144;p24"/>
          <p:cNvPicPr preferRelativeResize="0"/>
          <p:nvPr/>
        </p:nvPicPr>
        <p:blipFill rotWithShape="1">
          <a:blip r:embed="rId3">
            <a:alphaModFix/>
          </a:blip>
          <a:srcRect l="44140" r="1679"/>
          <a:stretch/>
        </p:blipFill>
        <p:spPr>
          <a:xfrm>
            <a:off x="311700" y="2215575"/>
            <a:ext cx="4084924" cy="2558276"/>
          </a:xfrm>
          <a:prstGeom prst="rect">
            <a:avLst/>
          </a:prstGeom>
          <a:noFill/>
          <a:ln>
            <a:noFill/>
          </a:ln>
        </p:spPr>
      </p:pic>
      <p:pic>
        <p:nvPicPr>
          <p:cNvPr id="145" name="Google Shape;145;p24"/>
          <p:cNvPicPr preferRelativeResize="0"/>
          <p:nvPr/>
        </p:nvPicPr>
        <p:blipFill>
          <a:blip r:embed="rId4">
            <a:alphaModFix/>
          </a:blip>
          <a:stretch>
            <a:fillRect/>
          </a:stretch>
        </p:blipFill>
        <p:spPr>
          <a:xfrm>
            <a:off x="4935200" y="2038752"/>
            <a:ext cx="3296150" cy="2815900"/>
          </a:xfrm>
          <a:prstGeom prst="rect">
            <a:avLst/>
          </a:prstGeom>
          <a:noFill/>
          <a:ln>
            <a:noFill/>
          </a:ln>
        </p:spPr>
      </p:pic>
      <p:cxnSp>
        <p:nvCxnSpPr>
          <p:cNvPr id="146" name="Google Shape;146;p24"/>
          <p:cNvCxnSpPr/>
          <p:nvPr/>
        </p:nvCxnSpPr>
        <p:spPr>
          <a:xfrm rot="10800000">
            <a:off x="2079075" y="3572825"/>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24"/>
          <p:cNvCxnSpPr/>
          <p:nvPr/>
        </p:nvCxnSpPr>
        <p:spPr>
          <a:xfrm rot="10800000" flipH="1">
            <a:off x="2280950" y="2765525"/>
            <a:ext cx="2906700" cy="80730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24"/>
          <p:cNvSpPr txBox="1"/>
          <p:nvPr/>
        </p:nvSpPr>
        <p:spPr>
          <a:xfrm>
            <a:off x="4396625" y="4218775"/>
            <a:ext cx="4693200" cy="8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NOTE: to see the changes you made, click 1D and then 2D in the mesh menu (similar as above when you meshed the first time). This refreshes the mesh.</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Save the file</a:t>
            </a:r>
            <a:endParaRPr/>
          </a:p>
        </p:txBody>
      </p:sp>
      <p:sp>
        <p:nvSpPr>
          <p:cNvPr id="154" name="Google Shape;15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Click file -&gt; “Save as…”, and choose the .msh file type in the “save as” drop down list in the window that pops up. Type a name for your mesh file (ending in .msh), and you are done! Put this .msh file in the folder of your simulation and modify the main.C file to read in the mesh given by the file name that you made.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main.C, search for IBFE_Mesh2D_128.mat, replace with triangle.msh</a:t>
            </a:r>
            <a:endParaRPr/>
          </a:p>
        </p:txBody>
      </p:sp>
      <p:pic>
        <p:nvPicPr>
          <p:cNvPr id="160" name="Google Shape;160;p26" descr="Screen Shot 2017-02-10 at 2.50.06 PM.png"/>
          <p:cNvPicPr preferRelativeResize="0"/>
          <p:nvPr/>
        </p:nvPicPr>
        <p:blipFill>
          <a:blip r:embed="rId3">
            <a:alphaModFix/>
          </a:blip>
          <a:stretch>
            <a:fillRect/>
          </a:stretch>
        </p:blipFill>
        <p:spPr>
          <a:xfrm>
            <a:off x="2168300" y="1230300"/>
            <a:ext cx="5134266"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Changes to input2d</a:t>
            </a:r>
            <a:endParaRPr dirty="0"/>
          </a:p>
        </p:txBody>
      </p:sp>
      <p:sp>
        <p:nvSpPr>
          <p:cNvPr id="166" name="Google Shape;16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MFAC = 1.0     // ratio of Lagrangian mesh width to Cartesian mesh width</a:t>
            </a:r>
            <a:endParaRPr dirty="0"/>
          </a:p>
          <a:p>
            <a:pPr marL="0" lvl="0" indent="0" algn="l" rtl="0">
              <a:spcBef>
                <a:spcPts val="1600"/>
              </a:spcBef>
              <a:spcAft>
                <a:spcPts val="0"/>
              </a:spcAft>
              <a:buNone/>
            </a:pPr>
            <a:r>
              <a:rPr lang="en" dirty="0"/>
              <a:t>IB_POINT_DENSITY  = 1.0        // approximate density of IB quadrature points for Lagrangian-Eulerian interaction</a:t>
            </a:r>
            <a:endParaRPr dirty="0"/>
          </a:p>
          <a:p>
            <a:pPr marL="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Did this to update to 1:1 ratio for boundary mesh size to Cartesian mesh </a:t>
            </a:r>
            <a:r>
              <a:rPr lang="en" dirty="0" smtClean="0"/>
              <a:t>size</a:t>
            </a:r>
          </a:p>
          <a:p>
            <a:pPr marL="457200" lvl="0" indent="-342900" algn="l" rtl="0">
              <a:spcBef>
                <a:spcPts val="1600"/>
              </a:spcBef>
              <a:spcAft>
                <a:spcPts val="0"/>
              </a:spcAft>
              <a:buSzPts val="1800"/>
              <a:buChar char="●"/>
            </a:pPr>
            <a:r>
              <a:rPr lang="en" dirty="0" smtClean="0"/>
              <a:t>You may also need to change DT to something smaller in input2d.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simulation - here is mine with both grids!</a:t>
            </a:r>
            <a:endParaRPr/>
          </a:p>
        </p:txBody>
      </p:sp>
      <p:pic>
        <p:nvPicPr>
          <p:cNvPr id="172" name="Google Shape;172;p28" descr="Screen Shot 2017-02-10 at 3.05.21 PM.png"/>
          <p:cNvPicPr preferRelativeResize="0"/>
          <p:nvPr/>
        </p:nvPicPr>
        <p:blipFill>
          <a:blip r:embed="rId3">
            <a:alphaModFix/>
          </a:blip>
          <a:stretch>
            <a:fillRect/>
          </a:stretch>
        </p:blipFill>
        <p:spPr>
          <a:xfrm>
            <a:off x="2089250" y="1017725"/>
            <a:ext cx="4726731"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 Make your own mesh and move it</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Copy the example </a:t>
            </a:r>
            <a:r>
              <a:rPr lang="en" dirty="0" smtClean="0"/>
              <a:t>1-IBFE-Example_TetherForceFullPlate2D </a:t>
            </a:r>
            <a:r>
              <a:rPr lang="en" dirty="0"/>
              <a:t>and rename it something like </a:t>
            </a:r>
            <a:r>
              <a:rPr lang="en" dirty="0" smtClean="0"/>
              <a:t>My</a:t>
            </a:r>
            <a:r>
              <a:rPr lang="en" dirty="0" smtClean="0"/>
              <a:t>IBFE_Example -TetherForceFullTriangle2D.</a:t>
            </a:r>
            <a:endParaRPr dirty="0"/>
          </a:p>
          <a:p>
            <a:pPr marL="457200" lvl="0" indent="-342900" algn="l" rtl="0">
              <a:spcBef>
                <a:spcPts val="0"/>
              </a:spcBef>
              <a:spcAft>
                <a:spcPts val="0"/>
              </a:spcAft>
              <a:buSzPts val="1800"/>
              <a:buChar char="●"/>
            </a:pPr>
            <a:r>
              <a:rPr lang="en" dirty="0"/>
              <a:t>Download gmsh.</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plan to make a triangle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 will add the points (0.5,0), (0,0) and (0,0.5).</a:t>
            </a:r>
            <a:endParaRPr/>
          </a:p>
          <a:p>
            <a:pPr marL="457200" lvl="0" indent="-342900" algn="l" rtl="0">
              <a:spcBef>
                <a:spcPts val="0"/>
              </a:spcBef>
              <a:spcAft>
                <a:spcPts val="0"/>
              </a:spcAft>
              <a:buSzPts val="1800"/>
              <a:buChar char="●"/>
            </a:pPr>
            <a:r>
              <a:rPr lang="en"/>
              <a:t>Remember you want to select these so they will fit in your domain.</a:t>
            </a:r>
            <a:endParaRPr/>
          </a:p>
          <a:p>
            <a:pPr marL="457200" lvl="0" indent="-342900" algn="l" rtl="0">
              <a:spcBef>
                <a:spcPts val="0"/>
              </a:spcBef>
              <a:spcAft>
                <a:spcPts val="0"/>
              </a:spcAft>
              <a:buSzPts val="1800"/>
              <a:buChar char="●"/>
            </a:pPr>
            <a:r>
              <a:rPr lang="en"/>
              <a:t>Although you can change the scaling later, it’s probably best to do this with the right dimensions from the beginning.</a:t>
            </a:r>
            <a:endParaRPr/>
          </a:p>
          <a:p>
            <a:pPr marL="457200" lvl="0" indent="-342900" algn="l" rtl="0">
              <a:spcBef>
                <a:spcPts val="0"/>
              </a:spcBef>
              <a:spcAft>
                <a:spcPts val="0"/>
              </a:spcAft>
              <a:buSzPts val="1800"/>
              <a:buChar char="●"/>
            </a:pPr>
            <a:r>
              <a:rPr lang="en"/>
              <a:t>The size of the domain in this example is L=2.0. It runs from -L/2 to L/2 in each direction.</a:t>
            </a:r>
            <a:endParaRPr/>
          </a:p>
          <a:p>
            <a:pPr marL="457200" lvl="0" indent="-342900" algn="l" rtl="0">
              <a:spcBef>
                <a:spcPts val="0"/>
              </a:spcBef>
              <a:spcAft>
                <a:spcPts val="0"/>
              </a:spcAft>
              <a:buSzPts val="1800"/>
              <a:buChar char="●"/>
            </a:pPr>
            <a:r>
              <a:rPr lang="en"/>
              <a:t>My triangle fits well within the domain.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input2d</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 physical parameters</a:t>
            </a:r>
            <a:endParaRPr sz="1400"/>
          </a:p>
          <a:p>
            <a:pPr marL="0" lvl="0" indent="0" algn="l" rtl="0">
              <a:spcBef>
                <a:spcPts val="0"/>
              </a:spcBef>
              <a:spcAft>
                <a:spcPts val="0"/>
              </a:spcAft>
              <a:buClr>
                <a:schemeClr val="dk1"/>
              </a:buClr>
              <a:buSzPts val="1100"/>
              <a:buFont typeface="Arial"/>
              <a:buNone/>
            </a:pPr>
            <a:r>
              <a:rPr lang="en" sz="1400"/>
              <a:t>MU  = .01</a:t>
            </a:r>
            <a:endParaRPr sz="1400"/>
          </a:p>
          <a:p>
            <a:pPr marL="0" lvl="0" indent="0" algn="l" rtl="0">
              <a:spcBef>
                <a:spcPts val="0"/>
              </a:spcBef>
              <a:spcAft>
                <a:spcPts val="0"/>
              </a:spcAft>
              <a:buClr>
                <a:schemeClr val="dk1"/>
              </a:buClr>
              <a:buSzPts val="1100"/>
              <a:buFont typeface="Arial"/>
              <a:buNone/>
            </a:pPr>
            <a:r>
              <a:rPr lang="en" sz="1400"/>
              <a:t>RHO = 1.0</a:t>
            </a:r>
            <a:endParaRPr sz="1400"/>
          </a:p>
          <a:p>
            <a:pPr marL="0" lvl="0" indent="0" algn="l" rtl="0">
              <a:spcBef>
                <a:spcPts val="0"/>
              </a:spcBef>
              <a:spcAft>
                <a:spcPts val="0"/>
              </a:spcAft>
              <a:buClr>
                <a:schemeClr val="dk1"/>
              </a:buClr>
              <a:buSzPts val="1100"/>
              <a:buFont typeface="Arial"/>
              <a:buNone/>
            </a:pPr>
            <a:r>
              <a:rPr lang="en" sz="1400"/>
              <a:t>L   = 2.0</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 grid spacing parameters</a:t>
            </a:r>
            <a:endParaRPr sz="1400"/>
          </a:p>
          <a:p>
            <a:pPr marL="0" lvl="0" indent="0" algn="l" rtl="0">
              <a:spcBef>
                <a:spcPts val="0"/>
              </a:spcBef>
              <a:spcAft>
                <a:spcPts val="0"/>
              </a:spcAft>
              <a:buClr>
                <a:schemeClr val="dk1"/>
              </a:buClr>
              <a:buSzPts val="1100"/>
              <a:buFont typeface="Arial"/>
              <a:buNone/>
            </a:pPr>
            <a:r>
              <a:rPr lang="en" sz="1400"/>
              <a:t>MAX_LEVELS = 2                                 // maximum number of levels in locally refined grid</a:t>
            </a:r>
            <a:endParaRPr sz="1400"/>
          </a:p>
          <a:p>
            <a:pPr marL="0" lvl="0" indent="0" algn="l" rtl="0">
              <a:spcBef>
                <a:spcPts val="0"/>
              </a:spcBef>
              <a:spcAft>
                <a:spcPts val="0"/>
              </a:spcAft>
              <a:buClr>
                <a:schemeClr val="dk1"/>
              </a:buClr>
              <a:buSzPts val="1100"/>
              <a:buFont typeface="Arial"/>
              <a:buNone/>
            </a:pPr>
            <a:r>
              <a:rPr lang="en" sz="1400"/>
              <a:t>REF_RATIO  = 4                                 // refinement ratio between levels</a:t>
            </a:r>
            <a:endParaRPr sz="1400"/>
          </a:p>
          <a:p>
            <a:pPr marL="0" lvl="0" indent="0" algn="l" rtl="0">
              <a:spcBef>
                <a:spcPts val="0"/>
              </a:spcBef>
              <a:spcAft>
                <a:spcPts val="0"/>
              </a:spcAft>
              <a:buClr>
                <a:schemeClr val="dk1"/>
              </a:buClr>
              <a:buSzPts val="1100"/>
              <a:buFont typeface="Arial"/>
              <a:buNone/>
            </a:pPr>
            <a:r>
              <a:rPr lang="en" sz="1400"/>
              <a:t>N = 32                                         // actual    number of grid cells on coarsest grid level</a:t>
            </a:r>
            <a:endParaRPr sz="1400"/>
          </a:p>
          <a:p>
            <a:pPr marL="0" lvl="0" indent="0" algn="l" rtl="0">
              <a:spcBef>
                <a:spcPts val="0"/>
              </a:spcBef>
              <a:spcAft>
                <a:spcPts val="0"/>
              </a:spcAft>
              <a:buClr>
                <a:schemeClr val="dk1"/>
              </a:buClr>
              <a:buSzPts val="1100"/>
              <a:buFont typeface="Arial"/>
              <a:buNone/>
            </a:pPr>
            <a:r>
              <a:rPr lang="en" sz="1400"/>
              <a:t>NFINEST = (REF_RATIO^(MAX_LEVELS - 1))*N       // effective number of grid cells on finest   grid level</a:t>
            </a:r>
            <a:endParaRPr sz="1400"/>
          </a:p>
          <a:p>
            <a:pPr marL="0" lvl="0" indent="0" algn="l" rtl="0">
              <a:spcBef>
                <a:spcPts val="0"/>
              </a:spcBef>
              <a:spcAft>
                <a:spcPts val="0"/>
              </a:spcAft>
              <a:buClr>
                <a:schemeClr val="dk1"/>
              </a:buClr>
              <a:buSzPts val="1100"/>
              <a:buFont typeface="Arial"/>
              <a:buNone/>
            </a:pPr>
            <a:r>
              <a:rPr lang="en" sz="1400"/>
              <a:t>DX0 = L/N                                      // mesh width on coarsest grid level</a:t>
            </a:r>
            <a:endParaRPr sz="1400"/>
          </a:p>
          <a:p>
            <a:pPr marL="0" lvl="0" indent="0" algn="l" rtl="0">
              <a:spcBef>
                <a:spcPts val="0"/>
              </a:spcBef>
              <a:spcAft>
                <a:spcPts val="0"/>
              </a:spcAft>
              <a:buClr>
                <a:schemeClr val="dk1"/>
              </a:buClr>
              <a:buSzPts val="1100"/>
              <a:buFont typeface="Arial"/>
              <a:buNone/>
            </a:pPr>
            <a:r>
              <a:rPr lang="en" sz="1400"/>
              <a:t>DX  = L/NFINEST                                // mesh width on finest   grid level</a:t>
            </a:r>
            <a:endParaRPr sz="1400"/>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the mesh</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here we will make the mesh, but we need to consider a couple things first.</a:t>
            </a:r>
            <a:endParaRPr/>
          </a:p>
          <a:p>
            <a:pPr marL="0" lvl="0" indent="0" algn="l" rtl="0">
              <a:spcBef>
                <a:spcPts val="1600"/>
              </a:spcBef>
              <a:spcAft>
                <a:spcPts val="0"/>
              </a:spcAft>
              <a:buNone/>
            </a:pPr>
            <a:r>
              <a:rPr lang="en"/>
              <a:t>In this example, the finest mesh is effectively 128x128 (coarsest grid is 32x42, there are 2 levels and a 4:1 refinement ratio).</a:t>
            </a:r>
            <a:endParaRPr/>
          </a:p>
          <a:p>
            <a:pPr marL="0" lvl="0" indent="0" algn="l" rtl="0">
              <a:spcBef>
                <a:spcPts val="1600"/>
              </a:spcBef>
              <a:spcAft>
                <a:spcPts val="1600"/>
              </a:spcAft>
              <a:buNone/>
            </a:pPr>
            <a:r>
              <a:rPr lang="en"/>
              <a:t>We want the ration of the finite element mesh to the Cartesian mesh to be 1:1. We will therefore pick a meshwidth of 1/64 = 0.0156.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72250" y="101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points to workspace</a:t>
            </a:r>
            <a:endParaRPr/>
          </a:p>
        </p:txBody>
      </p:sp>
      <p:sp>
        <p:nvSpPr>
          <p:cNvPr id="84" name="Google Shape;84;p18"/>
          <p:cNvSpPr txBox="1">
            <a:spLocks noGrp="1"/>
          </p:cNvSpPr>
          <p:nvPr>
            <p:ph type="body" idx="1"/>
          </p:nvPr>
        </p:nvSpPr>
        <p:spPr>
          <a:xfrm>
            <a:off x="372250" y="779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Point</a:t>
            </a:r>
            <a:endParaRPr/>
          </a:p>
        </p:txBody>
      </p:sp>
      <p:pic>
        <p:nvPicPr>
          <p:cNvPr id="85" name="Google Shape;85;p18"/>
          <p:cNvPicPr preferRelativeResize="0"/>
          <p:nvPr/>
        </p:nvPicPr>
        <p:blipFill rotWithShape="1">
          <a:blip r:embed="rId3">
            <a:alphaModFix/>
          </a:blip>
          <a:srcRect l="4780"/>
          <a:stretch/>
        </p:blipFill>
        <p:spPr>
          <a:xfrm>
            <a:off x="645950" y="1241400"/>
            <a:ext cx="1205425" cy="3712225"/>
          </a:xfrm>
          <a:prstGeom prst="rect">
            <a:avLst/>
          </a:prstGeom>
          <a:noFill/>
          <a:ln>
            <a:noFill/>
          </a:ln>
        </p:spPr>
      </p:pic>
      <p:cxnSp>
        <p:nvCxnSpPr>
          <p:cNvPr id="86" name="Google Shape;86;p18"/>
          <p:cNvCxnSpPr/>
          <p:nvPr/>
        </p:nvCxnSpPr>
        <p:spPr>
          <a:xfrm flipH="1">
            <a:off x="1453325" y="1927700"/>
            <a:ext cx="595500" cy="10200"/>
          </a:xfrm>
          <a:prstGeom prst="straightConnector1">
            <a:avLst/>
          </a:prstGeom>
          <a:noFill/>
          <a:ln w="9525" cap="flat" cmpd="sng">
            <a:solidFill>
              <a:schemeClr val="dk2"/>
            </a:solidFill>
            <a:prstDash val="solid"/>
            <a:round/>
            <a:headEnd type="none" w="med" len="med"/>
            <a:tailEnd type="triangle" w="med" len="med"/>
          </a:ln>
        </p:spPr>
      </p:cxnSp>
      <p:pic>
        <p:nvPicPr>
          <p:cNvPr id="87" name="Google Shape;87;p18"/>
          <p:cNvPicPr preferRelativeResize="0"/>
          <p:nvPr/>
        </p:nvPicPr>
        <p:blipFill>
          <a:blip r:embed="rId4">
            <a:alphaModFix/>
          </a:blip>
          <a:stretch>
            <a:fillRect/>
          </a:stretch>
        </p:blipFill>
        <p:spPr>
          <a:xfrm>
            <a:off x="3601028" y="1634788"/>
            <a:ext cx="4886949" cy="3318849"/>
          </a:xfrm>
          <a:prstGeom prst="rect">
            <a:avLst/>
          </a:prstGeom>
          <a:noFill/>
          <a:ln>
            <a:noFill/>
          </a:ln>
        </p:spPr>
      </p:pic>
      <p:cxnSp>
        <p:nvCxnSpPr>
          <p:cNvPr id="88" name="Google Shape;88;p18"/>
          <p:cNvCxnSpPr/>
          <p:nvPr/>
        </p:nvCxnSpPr>
        <p:spPr>
          <a:xfrm rot="10800000" flipH="1">
            <a:off x="4612375" y="2724950"/>
            <a:ext cx="545100" cy="14079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p18"/>
          <p:cNvSpPr txBox="1"/>
          <p:nvPr/>
        </p:nvSpPr>
        <p:spPr>
          <a:xfrm>
            <a:off x="3723250" y="4006175"/>
            <a:ext cx="46425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Either type coordinates for point, or use mouse to place it in the canvas (</a:t>
            </a:r>
            <a:r>
              <a:rPr lang="en" b="1"/>
              <a:t>press e to place the point</a:t>
            </a:r>
            <a:r>
              <a:rPr lang="en"/>
              <a:t> when positioning it with the mouse). Press q when done adding points </a:t>
            </a:r>
            <a:endParaRPr/>
          </a:p>
        </p:txBody>
      </p:sp>
      <p:cxnSp>
        <p:nvCxnSpPr>
          <p:cNvPr id="90" name="Google Shape;90;p18"/>
          <p:cNvCxnSpPr/>
          <p:nvPr/>
        </p:nvCxnSpPr>
        <p:spPr>
          <a:xfrm rot="10800000" flipH="1">
            <a:off x="3896800" y="2936900"/>
            <a:ext cx="281700" cy="1173300"/>
          </a:xfrm>
          <a:prstGeom prst="straightConnector1">
            <a:avLst/>
          </a:prstGeom>
          <a:noFill/>
          <a:ln w="9525" cap="flat" cmpd="sng">
            <a:solidFill>
              <a:schemeClr val="dk2"/>
            </a:solidFill>
            <a:prstDash val="solid"/>
            <a:round/>
            <a:headEnd type="none" w="med" len="med"/>
            <a:tailEnd type="triangle" w="med" len="med"/>
          </a:ln>
        </p:spPr>
      </p:cxnSp>
      <p:sp>
        <p:nvSpPr>
          <p:cNvPr id="91" name="Google Shape;91;p18"/>
          <p:cNvSpPr txBox="1"/>
          <p:nvPr/>
        </p:nvSpPr>
        <p:spPr>
          <a:xfrm rot="-4198164">
            <a:off x="3966412" y="3089884"/>
            <a:ext cx="1638727" cy="4086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Type point pos.</a:t>
            </a:r>
            <a:endParaRPr/>
          </a:p>
        </p:txBody>
      </p:sp>
      <p:sp>
        <p:nvSpPr>
          <p:cNvPr id="92" name="Google Shape;92;p18"/>
          <p:cNvSpPr txBox="1"/>
          <p:nvPr/>
        </p:nvSpPr>
        <p:spPr>
          <a:xfrm rot="-4655669">
            <a:off x="3428819" y="3140437"/>
            <a:ext cx="1240053" cy="622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Place point w/ mouse</a:t>
            </a:r>
            <a:endParaRPr/>
          </a:p>
        </p:txBody>
      </p:sp>
      <p:cxnSp>
        <p:nvCxnSpPr>
          <p:cNvPr id="93" name="Google Shape;93;p18"/>
          <p:cNvCxnSpPr/>
          <p:nvPr/>
        </p:nvCxnSpPr>
        <p:spPr>
          <a:xfrm flipH="1">
            <a:off x="6348300" y="1816700"/>
            <a:ext cx="423900" cy="1554300"/>
          </a:xfrm>
          <a:prstGeom prst="straightConnector1">
            <a:avLst/>
          </a:prstGeom>
          <a:noFill/>
          <a:ln w="9525" cap="flat" cmpd="sng">
            <a:solidFill>
              <a:schemeClr val="dk2"/>
            </a:solidFill>
            <a:prstDash val="solid"/>
            <a:round/>
            <a:headEnd type="none" w="med" len="med"/>
            <a:tailEnd type="triangle" w="med" len="med"/>
          </a:ln>
        </p:spPr>
      </p:cxnSp>
      <p:pic>
        <p:nvPicPr>
          <p:cNvPr id="94" name="Google Shape;94;p18"/>
          <p:cNvPicPr preferRelativeResize="0"/>
          <p:nvPr/>
        </p:nvPicPr>
        <p:blipFill rotWithShape="1">
          <a:blip r:embed="rId4">
            <a:alphaModFix/>
          </a:blip>
          <a:srcRect b="87859"/>
          <a:stretch/>
        </p:blipFill>
        <p:spPr>
          <a:xfrm rot="10800000" flipH="1">
            <a:off x="3601025" y="1241402"/>
            <a:ext cx="4886949" cy="423901"/>
          </a:xfrm>
          <a:prstGeom prst="rect">
            <a:avLst/>
          </a:prstGeom>
          <a:noFill/>
          <a:ln>
            <a:noFill/>
          </a:ln>
        </p:spPr>
      </p:pic>
      <p:sp>
        <p:nvSpPr>
          <p:cNvPr id="95" name="Google Shape;95;p18"/>
          <p:cNvSpPr txBox="1"/>
          <p:nvPr/>
        </p:nvSpPr>
        <p:spPr>
          <a:xfrm>
            <a:off x="3723250" y="1256310"/>
            <a:ext cx="46425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If using the mouse to place points, you can change the snap value to get more or less precision in placement</a:t>
            </a:r>
            <a:endParaRPr/>
          </a:p>
        </p:txBody>
      </p:sp>
      <p:sp>
        <p:nvSpPr>
          <p:cNvPr id="96" name="Google Shape;96;p18"/>
          <p:cNvSpPr txBox="1"/>
          <p:nvPr/>
        </p:nvSpPr>
        <p:spPr>
          <a:xfrm>
            <a:off x="144950" y="4513125"/>
            <a:ext cx="73362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Under prescribed mesh element point</a:t>
            </a:r>
            <a:endParaRPr/>
          </a:p>
          <a:p>
            <a:pPr marL="0" lvl="0" indent="0" algn="l" rtl="0">
              <a:spcBef>
                <a:spcPts val="0"/>
              </a:spcBef>
              <a:spcAft>
                <a:spcPts val="0"/>
              </a:spcAft>
              <a:buNone/>
            </a:pPr>
            <a:r>
              <a:rPr lang="en"/>
              <a:t>size, change to 0.0156.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263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the points with lines</a:t>
            </a:r>
            <a:endParaRPr/>
          </a:p>
        </p:txBody>
      </p:sp>
      <p:sp>
        <p:nvSpPr>
          <p:cNvPr id="102" name="Google Shape;102;p19"/>
          <p:cNvSpPr txBox="1">
            <a:spLocks noGrp="1"/>
          </p:cNvSpPr>
          <p:nvPr>
            <p:ph type="body" idx="1"/>
          </p:nvPr>
        </p:nvSpPr>
        <p:spPr>
          <a:xfrm>
            <a:off x="266850" y="7891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[a line type, e.g. Straight line, Spline, Circle arc, etc.]</a:t>
            </a:r>
            <a:endParaRPr/>
          </a:p>
        </p:txBody>
      </p:sp>
      <p:pic>
        <p:nvPicPr>
          <p:cNvPr id="103" name="Google Shape;103;p19"/>
          <p:cNvPicPr preferRelativeResize="0"/>
          <p:nvPr/>
        </p:nvPicPr>
        <p:blipFill>
          <a:blip r:embed="rId3">
            <a:alphaModFix/>
          </a:blip>
          <a:stretch>
            <a:fillRect/>
          </a:stretch>
        </p:blipFill>
        <p:spPr>
          <a:xfrm>
            <a:off x="189047" y="1503825"/>
            <a:ext cx="1375425" cy="3530549"/>
          </a:xfrm>
          <a:prstGeom prst="rect">
            <a:avLst/>
          </a:prstGeom>
          <a:noFill/>
          <a:ln>
            <a:noFill/>
          </a:ln>
        </p:spPr>
      </p:pic>
      <p:cxnSp>
        <p:nvCxnSpPr>
          <p:cNvPr id="104" name="Google Shape;104;p19"/>
          <p:cNvCxnSpPr/>
          <p:nvPr/>
        </p:nvCxnSpPr>
        <p:spPr>
          <a:xfrm rot="10800000">
            <a:off x="1372475" y="234150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p:nvPr/>
        </p:nvCxnSpPr>
        <p:spPr>
          <a:xfrm rot="10800000">
            <a:off x="1190675" y="257175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9"/>
          <p:cNvCxnSpPr/>
          <p:nvPr/>
        </p:nvCxnSpPr>
        <p:spPr>
          <a:xfrm rot="10800000">
            <a:off x="1190675" y="2737125"/>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9"/>
          <p:cNvCxnSpPr/>
          <p:nvPr/>
        </p:nvCxnSpPr>
        <p:spPr>
          <a:xfrm rot="10800000">
            <a:off x="1264475" y="285925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9"/>
          <p:cNvCxnSpPr/>
          <p:nvPr/>
        </p:nvCxnSpPr>
        <p:spPr>
          <a:xfrm rot="10800000">
            <a:off x="1082675" y="2456550"/>
            <a:ext cx="181800" cy="0"/>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19"/>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Follow on screen instructions for connecting the given points with the line type (e.g. if using straight line, just click the two points you want to connect with a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descr="Screen Shot 2017-02-10 at 2.26.01 PM.png"/>
          <p:cNvPicPr preferRelativeResize="0"/>
          <p:nvPr/>
        </p:nvPicPr>
        <p:blipFill>
          <a:blip r:embed="rId3">
            <a:alphaModFix/>
          </a:blip>
          <a:stretch>
            <a:fillRect/>
          </a:stretch>
        </p:blipFill>
        <p:spPr>
          <a:xfrm>
            <a:off x="152400" y="152400"/>
            <a:ext cx="8221340"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21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connected lines into a plane</a:t>
            </a:r>
            <a:endParaRPr/>
          </a:p>
        </p:txBody>
      </p:sp>
      <p:sp>
        <p:nvSpPr>
          <p:cNvPr id="120" name="Google Shape;120;p21"/>
          <p:cNvSpPr txBox="1">
            <a:spLocks noGrp="1"/>
          </p:cNvSpPr>
          <p:nvPr>
            <p:ph type="body" idx="1"/>
          </p:nvPr>
        </p:nvSpPr>
        <p:spPr>
          <a:xfrm>
            <a:off x="266850" y="7891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Plane surface</a:t>
            </a:r>
            <a:endParaRPr/>
          </a:p>
        </p:txBody>
      </p:sp>
      <p:pic>
        <p:nvPicPr>
          <p:cNvPr id="121" name="Google Shape;121;p21"/>
          <p:cNvPicPr preferRelativeResize="0"/>
          <p:nvPr/>
        </p:nvPicPr>
        <p:blipFill>
          <a:blip r:embed="rId3">
            <a:alphaModFix/>
          </a:blip>
          <a:stretch>
            <a:fillRect/>
          </a:stretch>
        </p:blipFill>
        <p:spPr>
          <a:xfrm>
            <a:off x="189047" y="1503825"/>
            <a:ext cx="1375425" cy="3530549"/>
          </a:xfrm>
          <a:prstGeom prst="rect">
            <a:avLst/>
          </a:prstGeom>
          <a:noFill/>
          <a:ln>
            <a:noFill/>
          </a:ln>
        </p:spPr>
      </p:pic>
      <p:cxnSp>
        <p:nvCxnSpPr>
          <p:cNvPr id="122" name="Google Shape;122;p21"/>
          <p:cNvCxnSpPr/>
          <p:nvPr/>
        </p:nvCxnSpPr>
        <p:spPr>
          <a:xfrm rot="10800000">
            <a:off x="1382675" y="3007625"/>
            <a:ext cx="181800" cy="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21"/>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After selecting plane surface, click on border made from the lines that you placed and then press e. The plane is indicated by dashed lines in the middle of the border lines.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2 - IBFE Tutorial: Make your own mesh and move it! </vt:lpstr>
      <vt:lpstr>Homework: Make your own mesh and move it</vt:lpstr>
      <vt:lpstr>I plan to make a triangle</vt:lpstr>
      <vt:lpstr>From input2d</vt:lpstr>
      <vt:lpstr>Making the mesh</vt:lpstr>
      <vt:lpstr>Adding points to workspace</vt:lpstr>
      <vt:lpstr>Connecting the points with lines</vt:lpstr>
      <vt:lpstr>PowerPoint Presentation</vt:lpstr>
      <vt:lpstr>Making connected lines into a plane</vt:lpstr>
      <vt:lpstr>Mesh the plane</vt:lpstr>
      <vt:lpstr>PowerPoint Presentation</vt:lpstr>
      <vt:lpstr>Changing the mesh</vt:lpstr>
      <vt:lpstr>Save the file</vt:lpstr>
      <vt:lpstr>In main.C, search for IBFE_Mesh2D_128.mat, replace with triangle.msh</vt:lpstr>
      <vt:lpstr>Changes to input2d</vt:lpstr>
      <vt:lpstr>Run simulation - here is mine with both grids!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 IBFE Tutorial: Make your own mesh and move it! </dc:title>
  <dc:creator>Miller, Laura Ann</dc:creator>
  <cp:lastModifiedBy>Miller, Laura Ann</cp:lastModifiedBy>
  <cp:revision>1</cp:revision>
  <dcterms:modified xsi:type="dcterms:W3CDTF">2020-05-24T16:31:25Z</dcterms:modified>
</cp:coreProperties>
</file>