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9" r:id="rId2"/>
    <p:sldId id="270" r:id="rId3"/>
    <p:sldId id="256" r:id="rId4"/>
    <p:sldId id="260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6" r:id="rId13"/>
    <p:sldId id="267" r:id="rId14"/>
    <p:sldId id="265" r:id="rId15"/>
    <p:sldId id="268" r:id="rId16"/>
    <p:sldId id="272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69F84-DF69-4920-9E11-8E0A70538BFF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3D291-60FC-4294-8BB4-12C5EA8FD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30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b4a7745b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b4a7745b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30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BFE-537E-441E-9571-C55B631BDD5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78A9-5E52-4D59-B206-E9A51448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1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BFE-537E-441E-9571-C55B631BDD5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78A9-5E52-4D59-B206-E9A51448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8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BFE-537E-441E-9571-C55B631BDD5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78A9-5E52-4D59-B206-E9A51448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34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●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698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BFE-537E-441E-9571-C55B631BDD5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78A9-5E52-4D59-B206-E9A51448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5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BFE-537E-441E-9571-C55B631BDD5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78A9-5E52-4D59-B206-E9A51448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BFE-537E-441E-9571-C55B631BDD5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78A9-5E52-4D59-B206-E9A51448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2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BFE-537E-441E-9571-C55B631BDD5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78A9-5E52-4D59-B206-E9A51448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6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BFE-537E-441E-9571-C55B631BDD5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78A9-5E52-4D59-B206-E9A51448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6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BFE-537E-441E-9571-C55B631BDD5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78A9-5E52-4D59-B206-E9A51448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BFE-537E-441E-9571-C55B631BDD5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78A9-5E52-4D59-B206-E9A51448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6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8BFE-537E-441E-9571-C55B631BDD5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78A9-5E52-4D59-B206-E9A51448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3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C8BFE-537E-441E-9571-C55B631BDD52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78A9-5E52-4D59-B206-E9A51448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5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211" y="229343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7-IBFE – Two Boundaries: Flapping wings and beam hits circle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0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same PK1 stress functions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1425" y="184285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void</a:t>
            </a:r>
          </a:p>
          <a:p>
            <a:r>
              <a:rPr lang="en-US" dirty="0"/>
              <a:t>PK1_dev_stress_function(</a:t>
            </a:r>
          </a:p>
          <a:p>
            <a:r>
              <a:rPr lang="en-US" dirty="0"/>
              <a:t>    </a:t>
            </a:r>
            <a:r>
              <a:rPr lang="en-US" dirty="0" err="1"/>
              <a:t>TensorValue</a:t>
            </a:r>
            <a:r>
              <a:rPr lang="en-US" dirty="0"/>
              <a:t>&lt;double&gt;&amp; PP,</a:t>
            </a:r>
          </a:p>
          <a:p>
            <a:r>
              <a:rPr lang="en-US" dirty="0"/>
              <a:t>  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TensorValue</a:t>
            </a:r>
            <a:r>
              <a:rPr lang="en-US" dirty="0"/>
              <a:t>&lt;double&gt;&amp; FF,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libMesh</a:t>
            </a:r>
            <a:r>
              <a:rPr lang="en-US" dirty="0"/>
              <a:t>::Point&amp; /*X*/,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libMesh</a:t>
            </a:r>
            <a:r>
              <a:rPr lang="en-US" dirty="0"/>
              <a:t>::Point&amp; /*s*/,</a:t>
            </a:r>
          </a:p>
          <a:p>
            <a:r>
              <a:rPr lang="en-US" dirty="0"/>
              <a:t>	Elem* </a:t>
            </a:r>
            <a:r>
              <a:rPr lang="en-US" dirty="0" err="1"/>
              <a:t>const</a:t>
            </a:r>
            <a:r>
              <a:rPr lang="en-US" dirty="0"/>
              <a:t> /*</a:t>
            </a:r>
            <a:r>
              <a:rPr lang="en-US" dirty="0" err="1"/>
              <a:t>elem</a:t>
            </a:r>
            <a:r>
              <a:rPr lang="en-US" dirty="0"/>
              <a:t>*/,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::vector&lt;double&gt;*&gt;&amp; /*</a:t>
            </a:r>
            <a:r>
              <a:rPr lang="en-US" dirty="0" err="1"/>
              <a:t>var_data</a:t>
            </a:r>
            <a:r>
              <a:rPr lang="en-US" dirty="0"/>
              <a:t>*/,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VectorValue</a:t>
            </a:r>
            <a:r>
              <a:rPr lang="en-US" dirty="0"/>
              <a:t>&lt;double&gt; &gt;*&gt;&amp; /*</a:t>
            </a:r>
            <a:r>
              <a:rPr lang="en-US" dirty="0" err="1"/>
              <a:t>grad_var_data</a:t>
            </a:r>
            <a:r>
              <a:rPr lang="en-US" dirty="0"/>
              <a:t>*/,</a:t>
            </a:r>
          </a:p>
          <a:p>
            <a:r>
              <a:rPr lang="en-US" dirty="0"/>
              <a:t>	double /*time*/,</a:t>
            </a:r>
          </a:p>
          <a:p>
            <a:r>
              <a:rPr lang="en-US" dirty="0"/>
              <a:t>    void* /*</a:t>
            </a:r>
            <a:r>
              <a:rPr lang="en-US" dirty="0" err="1"/>
              <a:t>ctx</a:t>
            </a:r>
            <a:r>
              <a:rPr lang="en-US" dirty="0"/>
              <a:t>*/)</a:t>
            </a:r>
          </a:p>
          <a:p>
            <a:r>
              <a:rPr lang="en-US" dirty="0"/>
              <a:t>{</a:t>
            </a:r>
          </a:p>
        </p:txBody>
      </p:sp>
      <p:sp>
        <p:nvSpPr>
          <p:cNvPr id="6" name="Rectangle 5"/>
          <p:cNvSpPr/>
          <p:nvPr/>
        </p:nvSpPr>
        <p:spPr>
          <a:xfrm>
            <a:off x="6256713" y="198135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PK1_dil_stress_function(</a:t>
            </a:r>
          </a:p>
          <a:p>
            <a:r>
              <a:rPr lang="en-US" dirty="0"/>
              <a:t>    </a:t>
            </a:r>
            <a:r>
              <a:rPr lang="en-US" dirty="0" err="1"/>
              <a:t>TensorValue</a:t>
            </a:r>
            <a:r>
              <a:rPr lang="en-US" dirty="0"/>
              <a:t>&lt;double&gt;&amp; PP,</a:t>
            </a:r>
          </a:p>
          <a:p>
            <a:r>
              <a:rPr lang="en-US" dirty="0"/>
              <a:t>  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TensorValue</a:t>
            </a:r>
            <a:r>
              <a:rPr lang="en-US" dirty="0"/>
              <a:t>&lt;double&gt;&amp; FF,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libMesh</a:t>
            </a:r>
            <a:r>
              <a:rPr lang="en-US" dirty="0"/>
              <a:t>::Point&amp; /*X*/,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libMesh</a:t>
            </a:r>
            <a:r>
              <a:rPr lang="en-US" dirty="0"/>
              <a:t>::Point&amp; /*s*/,</a:t>
            </a:r>
          </a:p>
          <a:p>
            <a:r>
              <a:rPr lang="en-US" dirty="0"/>
              <a:t>	Elem* </a:t>
            </a:r>
            <a:r>
              <a:rPr lang="en-US" dirty="0" err="1"/>
              <a:t>const</a:t>
            </a:r>
            <a:r>
              <a:rPr lang="en-US" dirty="0"/>
              <a:t> /*</a:t>
            </a:r>
            <a:r>
              <a:rPr lang="en-US" dirty="0" err="1"/>
              <a:t>elem</a:t>
            </a:r>
            <a:r>
              <a:rPr lang="en-US" dirty="0"/>
              <a:t>*/,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::vector&lt;double&gt;*&gt;&amp; /*</a:t>
            </a:r>
            <a:r>
              <a:rPr lang="en-US" dirty="0" err="1"/>
              <a:t>var_data</a:t>
            </a:r>
            <a:r>
              <a:rPr lang="en-US" dirty="0"/>
              <a:t>*/,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VectorValue</a:t>
            </a:r>
            <a:r>
              <a:rPr lang="en-US" dirty="0"/>
              <a:t>&lt;double&gt; &gt;*&gt;&amp; /*</a:t>
            </a:r>
            <a:r>
              <a:rPr lang="en-US" dirty="0" err="1"/>
              <a:t>grad_var_data</a:t>
            </a:r>
            <a:r>
              <a:rPr lang="en-US" dirty="0"/>
              <a:t>*/,</a:t>
            </a:r>
          </a:p>
          <a:p>
            <a:r>
              <a:rPr lang="en-US" dirty="0"/>
              <a:t>	double /*time*/,</a:t>
            </a:r>
          </a:p>
          <a:p>
            <a:r>
              <a:rPr lang="en-US" dirty="0"/>
              <a:t>    void* /*</a:t>
            </a:r>
            <a:r>
              <a:rPr lang="en-US" dirty="0" err="1"/>
              <a:t>ctx</a:t>
            </a:r>
            <a:r>
              <a:rPr lang="en-US" dirty="0"/>
              <a:t>*/)</a:t>
            </a:r>
          </a:p>
          <a:p>
            <a:r>
              <a:rPr lang="en-US" dirty="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52554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677" y="206864"/>
            <a:ext cx="10515600" cy="1325563"/>
          </a:xfrm>
        </p:spPr>
        <p:txBody>
          <a:bodyPr/>
          <a:lstStyle/>
          <a:p>
            <a:r>
              <a:rPr lang="en-US" dirty="0" err="1" smtClean="0"/>
              <a:t>Main.C</a:t>
            </a:r>
            <a:r>
              <a:rPr lang="en-US" dirty="0" smtClean="0"/>
              <a:t> code for two boundaries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9476" y="1378808"/>
            <a:ext cx="1077190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Get various standard options set in the input file.	</a:t>
            </a:r>
          </a:p>
          <a:p>
            <a:r>
              <a:rPr lang="en-US" dirty="0"/>
              <a:t> </a:t>
            </a:r>
            <a:r>
              <a:rPr lang="en-US" dirty="0" err="1"/>
              <a:t>const</a:t>
            </a:r>
            <a:r>
              <a:rPr lang="en-US" dirty="0"/>
              <a:t> string mesh1_exodus_filename = </a:t>
            </a:r>
            <a:r>
              <a:rPr lang="en-US" dirty="0" err="1"/>
              <a:t>app_initializer</a:t>
            </a:r>
            <a:r>
              <a:rPr lang="en-US" dirty="0"/>
              <a:t>-&gt;</a:t>
            </a:r>
            <a:r>
              <a:rPr lang="en-US" dirty="0" err="1"/>
              <a:t>getExodusIIFilename</a:t>
            </a:r>
            <a:r>
              <a:rPr lang="en-US" dirty="0"/>
              <a:t>("mesh1");</a:t>
            </a:r>
          </a:p>
          <a:p>
            <a:r>
              <a:rPr lang="en-US" dirty="0"/>
              <a:t>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string mesh2_exodus_filename = </a:t>
            </a:r>
            <a:r>
              <a:rPr lang="en-US" dirty="0" err="1"/>
              <a:t>app_initializer</a:t>
            </a:r>
            <a:r>
              <a:rPr lang="en-US" dirty="0"/>
              <a:t>-&gt;</a:t>
            </a:r>
            <a:r>
              <a:rPr lang="en-US" dirty="0" err="1"/>
              <a:t>getExodusIIFilename</a:t>
            </a:r>
            <a:r>
              <a:rPr lang="en-US" dirty="0"/>
              <a:t>("mesh2</a:t>
            </a:r>
            <a:r>
              <a:rPr lang="en-US" dirty="0" smtClean="0"/>
              <a:t>");</a:t>
            </a:r>
          </a:p>
          <a:p>
            <a:endParaRPr lang="en-US" dirty="0"/>
          </a:p>
          <a:p>
            <a:r>
              <a:rPr lang="en-US" dirty="0" smtClean="0"/>
              <a:t>// </a:t>
            </a:r>
            <a:r>
              <a:rPr lang="en-US" dirty="0"/>
              <a:t>Note that boundary condition data must be registered with each FE</a:t>
            </a:r>
          </a:p>
          <a:p>
            <a:r>
              <a:rPr lang="en-US" dirty="0"/>
              <a:t>// system before calling </a:t>
            </a:r>
            <a:r>
              <a:rPr lang="en-US" dirty="0" err="1"/>
              <a:t>IBFEMethod</a:t>
            </a:r>
            <a:r>
              <a:rPr lang="en-US" dirty="0"/>
              <a:t>::</a:t>
            </a:r>
            <a:r>
              <a:rPr lang="en-US" dirty="0" err="1"/>
              <a:t>initializeFEData</a:t>
            </a:r>
            <a:r>
              <a:rPr lang="en-US" dirty="0" smtClean="0"/>
              <a:t>().</a:t>
            </a:r>
          </a:p>
          <a:p>
            <a:endParaRPr lang="en-US" dirty="0"/>
          </a:p>
          <a:p>
            <a:r>
              <a:rPr lang="en-US" dirty="0"/>
              <a:t>Mesh mesh1(</a:t>
            </a:r>
            <a:r>
              <a:rPr lang="en-US" dirty="0" err="1"/>
              <a:t>init.comm</a:t>
            </a:r>
            <a:r>
              <a:rPr lang="en-US" dirty="0"/>
              <a:t>(), NDIM);</a:t>
            </a:r>
          </a:p>
          <a:p>
            <a:r>
              <a:rPr lang="en-US" dirty="0" smtClean="0"/>
              <a:t>Mesh </a:t>
            </a:r>
            <a:r>
              <a:rPr lang="en-US" dirty="0"/>
              <a:t>mesh2(</a:t>
            </a:r>
            <a:r>
              <a:rPr lang="en-US" dirty="0" err="1"/>
              <a:t>init.comm</a:t>
            </a:r>
            <a:r>
              <a:rPr lang="en-US" dirty="0"/>
              <a:t>(), NDIM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/>
              <a:t> mesh1.read("</a:t>
            </a:r>
            <a:r>
              <a:rPr lang="en-US" dirty="0" err="1"/>
              <a:t>pos_wing.e</a:t>
            </a:r>
            <a:r>
              <a:rPr lang="en-US" dirty="0"/>
              <a:t>");</a:t>
            </a:r>
          </a:p>
          <a:p>
            <a:r>
              <a:rPr lang="en-US" dirty="0" smtClean="0"/>
              <a:t>mesh1.prepare_for_use</a:t>
            </a:r>
            <a:r>
              <a:rPr lang="en-US" dirty="0"/>
              <a:t>();</a:t>
            </a:r>
          </a:p>
          <a:p>
            <a:r>
              <a:rPr lang="en-US" dirty="0" smtClean="0"/>
              <a:t>mesh2.read</a:t>
            </a:r>
            <a:r>
              <a:rPr lang="en-US" dirty="0"/>
              <a:t>("</a:t>
            </a:r>
            <a:r>
              <a:rPr lang="en-US" dirty="0" err="1"/>
              <a:t>neg_wing.e</a:t>
            </a:r>
            <a:r>
              <a:rPr lang="en-US" dirty="0"/>
              <a:t>");</a:t>
            </a:r>
          </a:p>
          <a:p>
            <a:r>
              <a:rPr lang="en-US" dirty="0" smtClean="0"/>
              <a:t>mesh2.prepare_for_use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vector&lt;</a:t>
            </a:r>
            <a:r>
              <a:rPr lang="en-US" dirty="0" err="1" smtClean="0">
                <a:solidFill>
                  <a:srgbClr val="FF0000"/>
                </a:solidFill>
              </a:rPr>
              <a:t>MeshBase</a:t>
            </a:r>
            <a:r>
              <a:rPr lang="en-US" dirty="0">
                <a:solidFill>
                  <a:srgbClr val="FF0000"/>
                </a:solidFill>
              </a:rPr>
              <a:t>*&gt; meshes(2);</a:t>
            </a:r>
          </a:p>
          <a:p>
            <a:r>
              <a:rPr lang="en-US" dirty="0" smtClean="0"/>
              <a:t>meshes[0</a:t>
            </a:r>
            <a:r>
              <a:rPr lang="en-US" dirty="0"/>
              <a:t>] = &amp;mesh1;</a:t>
            </a:r>
          </a:p>
          <a:p>
            <a:r>
              <a:rPr lang="en-US" dirty="0" smtClean="0"/>
              <a:t>meshes[1</a:t>
            </a:r>
            <a:r>
              <a:rPr lang="en-US" dirty="0"/>
              <a:t>] = &amp;mesh2;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7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609600" y="643601"/>
            <a:ext cx="10972800" cy="77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3200" b="1" dirty="0"/>
              <a:t>Things to change in main.C (under force declarations) (continued…)</a:t>
            </a:r>
            <a:endParaRPr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449179" y="1748057"/>
            <a:ext cx="112936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IBFEMethod</a:t>
            </a:r>
            <a:r>
              <a:rPr lang="en-US" dirty="0"/>
              <a:t>::</a:t>
            </a:r>
            <a:r>
              <a:rPr lang="en-US" dirty="0" err="1"/>
              <a:t>LagBodyForceFcnData</a:t>
            </a:r>
            <a:r>
              <a:rPr lang="en-US" dirty="0"/>
              <a:t> target1_force_data(target1_force_function);</a:t>
            </a:r>
          </a:p>
          <a:p>
            <a:r>
              <a:rPr lang="en-US" dirty="0" err="1" smtClean="0"/>
              <a:t>ib_method_ops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dirty="0" err="1"/>
              <a:t>registerLagBodyForceFunction</a:t>
            </a:r>
            <a:r>
              <a:rPr lang="en-US" dirty="0"/>
              <a:t>(target1_force_data, 0);</a:t>
            </a:r>
          </a:p>
          <a:p>
            <a:r>
              <a:rPr lang="en-US" dirty="0"/>
              <a:t>		</a:t>
            </a:r>
          </a:p>
          <a:p>
            <a:r>
              <a:rPr lang="en-US" dirty="0" err="1" smtClean="0"/>
              <a:t>IBFEMethod</a:t>
            </a:r>
            <a:r>
              <a:rPr lang="en-US" dirty="0"/>
              <a:t>::</a:t>
            </a:r>
            <a:r>
              <a:rPr lang="en-US" dirty="0" err="1"/>
              <a:t>LagBodyForceFcnData</a:t>
            </a:r>
            <a:r>
              <a:rPr lang="en-US" dirty="0"/>
              <a:t> target2_force_data(target2_force_function);  </a:t>
            </a:r>
          </a:p>
          <a:p>
            <a:r>
              <a:rPr lang="en-US" dirty="0" err="1" smtClean="0"/>
              <a:t>ib_method_ops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dirty="0" err="1"/>
              <a:t>registerLagBodyForceFunction</a:t>
            </a:r>
            <a:r>
              <a:rPr lang="en-US" dirty="0"/>
              <a:t>(target2_force_data, 1);		</a:t>
            </a:r>
          </a:p>
          <a:p>
            <a:r>
              <a:rPr lang="en-US" dirty="0"/>
              <a:t>        </a:t>
            </a:r>
          </a:p>
          <a:p>
            <a:r>
              <a:rPr lang="en-US" dirty="0" err="1" smtClean="0"/>
              <a:t>IBFEMethod</a:t>
            </a:r>
            <a:r>
              <a:rPr lang="en-US" dirty="0"/>
              <a:t>::PK1StressFcnData PK1_dev_stress_data(PK1_dev_stress_function);</a:t>
            </a:r>
          </a:p>
          <a:p>
            <a:r>
              <a:rPr lang="en-US" dirty="0" err="1" smtClean="0"/>
              <a:t>IBFEMethod</a:t>
            </a:r>
            <a:r>
              <a:rPr lang="en-US" dirty="0"/>
              <a:t>::PK1StressFcnData PK1_dil_stress_data(PK1_dil_stress_function);</a:t>
            </a:r>
          </a:p>
          <a:p>
            <a:r>
              <a:rPr lang="en-US" dirty="0" err="1" smtClean="0"/>
              <a:t>ib_method_ops</a:t>
            </a:r>
            <a:r>
              <a:rPr lang="en-US" dirty="0" smtClean="0"/>
              <a:t>-</a:t>
            </a:r>
            <a:r>
              <a:rPr lang="en-US" dirty="0"/>
              <a:t>&gt;registerPK1StressFunction(PK1_dev_stress_data, 0);</a:t>
            </a:r>
          </a:p>
          <a:p>
            <a:r>
              <a:rPr lang="en-US" dirty="0" err="1" smtClean="0"/>
              <a:t>ib_method_ops</a:t>
            </a:r>
            <a:r>
              <a:rPr lang="en-US" dirty="0" smtClean="0"/>
              <a:t>-</a:t>
            </a:r>
            <a:r>
              <a:rPr lang="en-US" dirty="0"/>
              <a:t>&gt;registerPK1StressFunction(PK1_dev_stress_data, 1);</a:t>
            </a:r>
          </a:p>
          <a:p>
            <a:r>
              <a:rPr lang="en-US" dirty="0" err="1" smtClean="0"/>
              <a:t>ib_method_ops</a:t>
            </a:r>
            <a:r>
              <a:rPr lang="en-US" dirty="0" smtClean="0"/>
              <a:t>-</a:t>
            </a:r>
            <a:r>
              <a:rPr lang="en-US" dirty="0"/>
              <a:t>&gt;registerPK1StressFunction(PK1_dil_stress_data, 0);</a:t>
            </a:r>
          </a:p>
          <a:p>
            <a:r>
              <a:rPr lang="en-US" dirty="0" err="1" smtClean="0"/>
              <a:t>ib_method_ops</a:t>
            </a:r>
            <a:r>
              <a:rPr lang="en-US" dirty="0" smtClean="0"/>
              <a:t>-</a:t>
            </a:r>
            <a:r>
              <a:rPr lang="en-US" dirty="0"/>
              <a:t>&gt;registerPK1StressFunction(PK1_dil_stress_data, 1);		</a:t>
            </a:r>
          </a:p>
          <a:p>
            <a:r>
              <a:rPr lang="en-US" dirty="0"/>
              <a:t>		</a:t>
            </a:r>
          </a:p>
          <a:p>
            <a:r>
              <a:rPr lang="en-US" dirty="0" err="1" smtClean="0"/>
              <a:t>ib_method_ops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dirty="0" err="1"/>
              <a:t>initializeFEEquationSystems</a:t>
            </a:r>
            <a:r>
              <a:rPr lang="en-US" dirty="0"/>
              <a:t>();</a:t>
            </a:r>
          </a:p>
          <a:p>
            <a:r>
              <a:rPr lang="en-US" dirty="0" err="1" smtClean="0"/>
              <a:t>EquationSystems</a:t>
            </a:r>
            <a:r>
              <a:rPr lang="en-US" dirty="0"/>
              <a:t>* mesh1_equation_systems = </a:t>
            </a:r>
            <a:r>
              <a:rPr lang="en-US" dirty="0" err="1"/>
              <a:t>ib_method_ops</a:t>
            </a:r>
            <a:r>
              <a:rPr lang="en-US" dirty="0"/>
              <a:t>-&gt;</a:t>
            </a:r>
            <a:r>
              <a:rPr lang="en-US" dirty="0" err="1"/>
              <a:t>getFEDataManager</a:t>
            </a:r>
            <a:r>
              <a:rPr lang="en-US" dirty="0"/>
              <a:t>(0)-&gt;</a:t>
            </a:r>
            <a:r>
              <a:rPr lang="en-US" dirty="0" err="1"/>
              <a:t>getEquationSystems</a:t>
            </a:r>
            <a:r>
              <a:rPr lang="en-US" dirty="0"/>
              <a:t>();</a:t>
            </a:r>
          </a:p>
          <a:p>
            <a:r>
              <a:rPr lang="en-US" dirty="0" err="1" smtClean="0"/>
              <a:t>EquationSystems</a:t>
            </a:r>
            <a:r>
              <a:rPr lang="en-US" dirty="0"/>
              <a:t>* mesh2_equation_systems = </a:t>
            </a:r>
            <a:r>
              <a:rPr lang="en-US" dirty="0" err="1"/>
              <a:t>ib_method_ops</a:t>
            </a:r>
            <a:r>
              <a:rPr lang="en-US" dirty="0"/>
              <a:t>-&gt;</a:t>
            </a:r>
            <a:r>
              <a:rPr lang="en-US" dirty="0" err="1"/>
              <a:t>getFEDataManager</a:t>
            </a:r>
            <a:r>
              <a:rPr lang="en-US" dirty="0"/>
              <a:t>(1)-&gt;</a:t>
            </a:r>
            <a:r>
              <a:rPr lang="en-US" dirty="0" err="1"/>
              <a:t>getEquationSystems</a:t>
            </a:r>
            <a:r>
              <a:rPr lang="en-US" dirty="0"/>
              <a:t>();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79831" y="1748057"/>
            <a:ext cx="1888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Applied to mesh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79831" y="2590268"/>
            <a:ext cx="1888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Applied to mesh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79831" y="3825548"/>
            <a:ext cx="2418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Applied to both meshes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02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ExodusII_IO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599" y="2274838"/>
            <a:ext cx="1110113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These lines</a:t>
            </a:r>
          </a:p>
          <a:p>
            <a:r>
              <a:rPr lang="en-US" sz="2200" dirty="0" err="1" smtClean="0"/>
              <a:t>AutoPtr</a:t>
            </a:r>
            <a:r>
              <a:rPr lang="en-US" sz="2200" dirty="0" smtClean="0"/>
              <a:t>&lt;</a:t>
            </a:r>
            <a:r>
              <a:rPr lang="en-US" sz="2200" dirty="0" err="1" smtClean="0"/>
              <a:t>ExodusII_IO</a:t>
            </a:r>
            <a:r>
              <a:rPr lang="en-US" sz="2200" dirty="0"/>
              <a:t>&gt; mesh1_exodus_io(</a:t>
            </a:r>
            <a:r>
              <a:rPr lang="en-US" sz="2200" dirty="0" err="1"/>
              <a:t>uses_exodus</a:t>
            </a:r>
            <a:r>
              <a:rPr lang="en-US" sz="2200" dirty="0"/>
              <a:t> ? new </a:t>
            </a:r>
            <a:r>
              <a:rPr lang="en-US" sz="2200" dirty="0" err="1"/>
              <a:t>ExodusII_IO</a:t>
            </a:r>
            <a:r>
              <a:rPr lang="en-US" sz="2200" dirty="0"/>
              <a:t>(mesh1) : NULL);    </a:t>
            </a:r>
            <a:endParaRPr lang="en-US" sz="2200" dirty="0" smtClean="0"/>
          </a:p>
          <a:p>
            <a:r>
              <a:rPr lang="en-US" sz="2200" dirty="0" err="1" smtClean="0"/>
              <a:t>AutoPtr</a:t>
            </a:r>
            <a:r>
              <a:rPr lang="en-US" sz="2200" dirty="0" smtClean="0"/>
              <a:t>&lt;</a:t>
            </a:r>
            <a:r>
              <a:rPr lang="en-US" sz="2200" dirty="0" err="1" smtClean="0"/>
              <a:t>ExodusII_IO</a:t>
            </a:r>
            <a:r>
              <a:rPr lang="en-US" sz="2200" dirty="0"/>
              <a:t>&gt; mesh2_exodus_io(</a:t>
            </a:r>
            <a:r>
              <a:rPr lang="en-US" sz="2200" dirty="0" err="1"/>
              <a:t>uses_exodus</a:t>
            </a:r>
            <a:r>
              <a:rPr lang="en-US" sz="2200" dirty="0"/>
              <a:t> ? new </a:t>
            </a:r>
            <a:r>
              <a:rPr lang="en-US" sz="2200" dirty="0" err="1"/>
              <a:t>ExodusII_IO</a:t>
            </a:r>
            <a:r>
              <a:rPr lang="en-US" sz="2200" dirty="0"/>
              <a:t>(mesh2) : NULL);	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>
                <a:solidFill>
                  <a:srgbClr val="FF0000"/>
                </a:solidFill>
              </a:rPr>
              <a:t>Should be changed to these lines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 err="1" smtClean="0"/>
              <a:t>std</a:t>
            </a:r>
            <a:r>
              <a:rPr lang="en-US" sz="2200" dirty="0"/>
              <a:t>::</a:t>
            </a:r>
            <a:r>
              <a:rPr lang="en-US" sz="2200" dirty="0" err="1"/>
              <a:t>unique_ptr</a:t>
            </a:r>
            <a:r>
              <a:rPr lang="en-US" sz="2200" dirty="0"/>
              <a:t>&lt;</a:t>
            </a:r>
            <a:r>
              <a:rPr lang="en-US" sz="2200" dirty="0" err="1"/>
              <a:t>ExodusII_IO</a:t>
            </a:r>
            <a:r>
              <a:rPr lang="en-US" sz="2200" dirty="0"/>
              <a:t>&gt; mesh1_exodus_io(</a:t>
            </a:r>
            <a:r>
              <a:rPr lang="en-US" sz="2200" dirty="0" err="1"/>
              <a:t>uses_exodus</a:t>
            </a:r>
            <a:r>
              <a:rPr lang="en-US" sz="2200" dirty="0"/>
              <a:t> ? new </a:t>
            </a:r>
            <a:r>
              <a:rPr lang="en-US" sz="2200" dirty="0" err="1"/>
              <a:t>ExodusII_IO</a:t>
            </a:r>
            <a:r>
              <a:rPr lang="en-US" sz="2200" dirty="0"/>
              <a:t>(mesh1) : NULL</a:t>
            </a:r>
            <a:r>
              <a:rPr lang="en-US" sz="2200" dirty="0" smtClean="0"/>
              <a:t>); </a:t>
            </a:r>
            <a:r>
              <a:rPr lang="en-US" sz="2200" dirty="0" err="1" smtClean="0"/>
              <a:t>std</a:t>
            </a:r>
            <a:r>
              <a:rPr lang="en-US" sz="2200" dirty="0"/>
              <a:t>::</a:t>
            </a:r>
            <a:r>
              <a:rPr lang="en-US" sz="2200" dirty="0" err="1"/>
              <a:t>unique_ptr</a:t>
            </a:r>
            <a:r>
              <a:rPr lang="en-US" sz="2200" dirty="0"/>
              <a:t>&lt;</a:t>
            </a:r>
            <a:r>
              <a:rPr lang="en-US" sz="2200" dirty="0" err="1"/>
              <a:t>ExodusII_IO</a:t>
            </a:r>
            <a:r>
              <a:rPr lang="en-US" sz="2200" dirty="0"/>
              <a:t>&gt; mesh2_exodus_io(</a:t>
            </a:r>
            <a:r>
              <a:rPr lang="en-US" sz="2200" dirty="0" err="1"/>
              <a:t>uses_exodus</a:t>
            </a:r>
            <a:r>
              <a:rPr lang="en-US" sz="2200" dirty="0"/>
              <a:t> ? new </a:t>
            </a:r>
            <a:r>
              <a:rPr lang="en-US" sz="2200" dirty="0" err="1"/>
              <a:t>ExodusII_IO</a:t>
            </a:r>
            <a:r>
              <a:rPr lang="en-US" sz="2200" dirty="0"/>
              <a:t>(mesh2) : NULL);</a:t>
            </a:r>
          </a:p>
        </p:txBody>
      </p:sp>
    </p:spTree>
    <p:extLst>
      <p:ext uri="{BB962C8B-B14F-4D97-AF65-F5344CB8AC3E}">
        <p14:creationId xmlns:p14="http://schemas.microsoft.com/office/powerpoint/2010/main" val="388015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Postprocess_data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106319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postprocess_data</a:t>
            </a:r>
            <a:r>
              <a:rPr lang="en-US" dirty="0"/>
              <a:t>(Pointer&lt;</a:t>
            </a:r>
            <a:r>
              <a:rPr lang="en-US" dirty="0" err="1"/>
              <a:t>PatchHierarchy</a:t>
            </a:r>
            <a:r>
              <a:rPr lang="en-US" dirty="0"/>
              <a:t>&lt;NDIM&gt; &gt; /*</a:t>
            </a:r>
            <a:r>
              <a:rPr lang="en-US" dirty="0" err="1"/>
              <a:t>patch_hierarchy</a:t>
            </a:r>
            <a:r>
              <a:rPr lang="en-US" dirty="0"/>
              <a:t>*/,</a:t>
            </a:r>
          </a:p>
          <a:p>
            <a:r>
              <a:rPr lang="en-US" dirty="0"/>
              <a:t>                      Pointer&lt;</a:t>
            </a:r>
            <a:r>
              <a:rPr lang="en-US" dirty="0" err="1"/>
              <a:t>INSHierarchyIntegrator</a:t>
            </a:r>
            <a:r>
              <a:rPr lang="en-US" dirty="0"/>
              <a:t>&gt; /*</a:t>
            </a:r>
            <a:r>
              <a:rPr lang="en-US" dirty="0" err="1"/>
              <a:t>navier_stokes_integrator</a:t>
            </a:r>
            <a:r>
              <a:rPr lang="en-US" dirty="0"/>
              <a:t>*/,</a:t>
            </a:r>
          </a:p>
          <a:p>
            <a:r>
              <a:rPr lang="en-US" dirty="0"/>
              <a:t>                      </a:t>
            </a:r>
            <a:r>
              <a:rPr lang="en-US" dirty="0">
                <a:solidFill>
                  <a:srgbClr val="FF0000"/>
                </a:solidFill>
              </a:rPr>
              <a:t>Mesh&amp; mesh,</a:t>
            </a:r>
          </a:p>
          <a:p>
            <a:r>
              <a:rPr lang="en-US" dirty="0">
                <a:solidFill>
                  <a:srgbClr val="FF0000"/>
                </a:solidFill>
              </a:rPr>
              <a:t>                      </a:t>
            </a:r>
            <a:r>
              <a:rPr lang="en-US" dirty="0" err="1">
                <a:solidFill>
                  <a:srgbClr val="FF0000"/>
                </a:solidFill>
              </a:rPr>
              <a:t>EquationSystems</a:t>
            </a:r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en-US" dirty="0" err="1">
                <a:solidFill>
                  <a:srgbClr val="FF0000"/>
                </a:solidFill>
              </a:rPr>
              <a:t>equation_systems</a:t>
            </a:r>
            <a:r>
              <a:rPr lang="en-US" dirty="0">
                <a:solidFill>
                  <a:srgbClr val="FF0000"/>
                </a:solidFill>
              </a:rPr>
              <a:t>,</a:t>
            </a:r>
          </a:p>
          <a:p>
            <a:r>
              <a:rPr lang="en-US" dirty="0"/>
              <a:t>                    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/*</a:t>
            </a:r>
            <a:r>
              <a:rPr lang="en-US" dirty="0" err="1"/>
              <a:t>iteration_num</a:t>
            </a:r>
            <a:r>
              <a:rPr lang="en-US" dirty="0"/>
              <a:t>*/,</a:t>
            </a:r>
          </a:p>
          <a:p>
            <a:r>
              <a:rPr lang="en-US" dirty="0"/>
              <a:t>                      </a:t>
            </a:r>
            <a:r>
              <a:rPr lang="en-US" dirty="0" err="1"/>
              <a:t>const</a:t>
            </a:r>
            <a:r>
              <a:rPr lang="en-US" dirty="0"/>
              <a:t> double </a:t>
            </a:r>
            <a:r>
              <a:rPr lang="en-US" dirty="0" err="1"/>
              <a:t>loop_time</a:t>
            </a:r>
            <a:r>
              <a:rPr lang="en-US" dirty="0"/>
              <a:t>,</a:t>
            </a:r>
          </a:p>
          <a:p>
            <a:r>
              <a:rPr lang="en-US" dirty="0"/>
              <a:t>                      </a:t>
            </a:r>
            <a:r>
              <a:rPr lang="en-US" dirty="0" err="1"/>
              <a:t>const</a:t>
            </a:r>
            <a:r>
              <a:rPr lang="en-US" dirty="0"/>
              <a:t> string&amp; /*</a:t>
            </a:r>
            <a:r>
              <a:rPr lang="en-US" dirty="0" err="1"/>
              <a:t>data_dump_dirname</a:t>
            </a:r>
            <a:r>
              <a:rPr lang="en-US" dirty="0"/>
              <a:t>*/)</a:t>
            </a:r>
          </a:p>
          <a:p>
            <a:r>
              <a:rPr lang="en-US" dirty="0"/>
              <a:t>{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6747" y="4862910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this function you may need to update the </a:t>
            </a:r>
            <a:r>
              <a:rPr lang="en-US" dirty="0" err="1" smtClean="0"/>
              <a:t>FEBase</a:t>
            </a:r>
            <a:r>
              <a:rPr lang="en-US" dirty="0" smtClean="0"/>
              <a:t> and </a:t>
            </a:r>
            <a:r>
              <a:rPr lang="en-US" dirty="0" err="1" smtClean="0"/>
              <a:t>Qbase</a:t>
            </a:r>
            <a:r>
              <a:rPr lang="en-US" dirty="0" smtClean="0"/>
              <a:t> lines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unique_ptr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FEBase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fe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FEBase</a:t>
            </a:r>
            <a:r>
              <a:rPr lang="en-US" dirty="0">
                <a:solidFill>
                  <a:srgbClr val="FF0000"/>
                </a:solidFill>
              </a:rPr>
              <a:t>::build(dim, </a:t>
            </a:r>
            <a:r>
              <a:rPr lang="en-US" dirty="0" err="1">
                <a:solidFill>
                  <a:srgbClr val="FF0000"/>
                </a:solidFill>
              </a:rPr>
              <a:t>F_dof_map.variable_type</a:t>
            </a:r>
            <a:r>
              <a:rPr lang="en-US" dirty="0">
                <a:solidFill>
                  <a:srgbClr val="FF0000"/>
                </a:solidFill>
              </a:rPr>
              <a:t>(0)));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unique_ptr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QBase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qrule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QBase</a:t>
            </a:r>
            <a:r>
              <a:rPr lang="en-US" dirty="0">
                <a:solidFill>
                  <a:srgbClr val="FF0000"/>
                </a:solidFill>
              </a:rPr>
              <a:t>::build(QGAUSS, dim, FIFTH);</a:t>
            </a:r>
          </a:p>
        </p:txBody>
      </p:sp>
    </p:spTree>
    <p:extLst>
      <p:ext uri="{BB962C8B-B14F-4D97-AF65-F5344CB8AC3E}">
        <p14:creationId xmlns:p14="http://schemas.microsoft.com/office/powerpoint/2010/main" val="323561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7-IBFE-Plate-Circle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273" y="1997808"/>
            <a:ext cx="5434263" cy="4351338"/>
          </a:xfrm>
        </p:spPr>
        <p:txBody>
          <a:bodyPr/>
          <a:lstStyle/>
          <a:p>
            <a:r>
              <a:rPr lang="en-US" dirty="0" smtClean="0"/>
              <a:t>In this example, a 2D beam is propelled towards a 2D circle.</a:t>
            </a:r>
          </a:p>
          <a:p>
            <a:r>
              <a:rPr lang="en-US" dirty="0" smtClean="0"/>
              <a:t>Target points drive the beam for the first 1 second, and then the beam is free to coast.</a:t>
            </a:r>
          </a:p>
          <a:p>
            <a:r>
              <a:rPr lang="en-US" dirty="0" smtClean="0"/>
              <a:t>The circle is untethered and moves due to the approaching beam.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543550" cy="496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4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579"/>
            <a:ext cx="10515600" cy="1325563"/>
          </a:xfrm>
        </p:spPr>
        <p:txBody>
          <a:bodyPr/>
          <a:lstStyle/>
          <a:p>
            <a:r>
              <a:rPr lang="en-US" dirty="0" smtClean="0"/>
              <a:t>Target force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68" y="1164134"/>
            <a:ext cx="1145406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v</a:t>
            </a:r>
            <a:r>
              <a:rPr lang="en-US" sz="1400" dirty="0" smtClean="0"/>
              <a:t>oid</a:t>
            </a:r>
          </a:p>
          <a:p>
            <a:r>
              <a:rPr lang="en-US" sz="1400" dirty="0" smtClean="0"/>
              <a:t>target1_force_function(</a:t>
            </a:r>
          </a:p>
          <a:p>
            <a:r>
              <a:rPr lang="en-US" sz="1400" dirty="0" smtClean="0"/>
              <a:t>    	</a:t>
            </a:r>
            <a:r>
              <a:rPr lang="en-US" sz="1400" dirty="0" err="1" smtClean="0"/>
              <a:t>VectorValue</a:t>
            </a:r>
            <a:r>
              <a:rPr lang="en-US" sz="1400" dirty="0" smtClean="0"/>
              <a:t>&lt;double</a:t>
            </a:r>
            <a:r>
              <a:rPr lang="en-US" sz="1400" dirty="0"/>
              <a:t>&gt;&amp; </a:t>
            </a:r>
            <a:r>
              <a:rPr lang="en-US" sz="1400" dirty="0" smtClean="0"/>
              <a:t>F,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const</a:t>
            </a:r>
            <a:r>
              <a:rPr lang="en-US" sz="1400" dirty="0" smtClean="0"/>
              <a:t> </a:t>
            </a:r>
            <a:r>
              <a:rPr lang="en-US" sz="1400" dirty="0" err="1"/>
              <a:t>TensorValue</a:t>
            </a:r>
            <a:r>
              <a:rPr lang="en-US" sz="1400" dirty="0"/>
              <a:t>&lt;double&gt;&amp; /*FF</a:t>
            </a:r>
            <a:r>
              <a:rPr lang="en-US" sz="1400" dirty="0" smtClean="0"/>
              <a:t>*/,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libMesh</a:t>
            </a:r>
            <a:r>
              <a:rPr lang="en-US" sz="1400" dirty="0"/>
              <a:t>::Point&amp; X</a:t>
            </a:r>
            <a:r>
              <a:rPr lang="en-US" sz="1400" dirty="0" smtClean="0"/>
              <a:t>,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libMesh</a:t>
            </a:r>
            <a:r>
              <a:rPr lang="en-US" sz="1400" dirty="0"/>
              <a:t>::Point&amp; s</a:t>
            </a:r>
            <a:r>
              <a:rPr lang="en-US" sz="1400" dirty="0" smtClean="0"/>
              <a:t>,</a:t>
            </a:r>
          </a:p>
          <a:p>
            <a:r>
              <a:rPr lang="en-US" sz="1400" dirty="0"/>
              <a:t>	Elem* </a:t>
            </a:r>
            <a:r>
              <a:rPr lang="en-US" sz="1400" dirty="0" err="1"/>
              <a:t>const</a:t>
            </a:r>
            <a:r>
              <a:rPr lang="en-US" sz="1400" dirty="0"/>
              <a:t> /*</a:t>
            </a:r>
            <a:r>
              <a:rPr lang="en-US" sz="1400" dirty="0" err="1"/>
              <a:t>elem</a:t>
            </a:r>
            <a:r>
              <a:rPr lang="en-US" sz="1400" dirty="0" smtClean="0"/>
              <a:t>*/,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std</a:t>
            </a:r>
            <a:r>
              <a:rPr lang="en-US" sz="1400" dirty="0"/>
              <a:t>::vector&lt;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std</a:t>
            </a:r>
            <a:r>
              <a:rPr lang="en-US" sz="1400" dirty="0"/>
              <a:t>::vector&lt;double&gt;*&gt;&amp; /*</a:t>
            </a:r>
            <a:r>
              <a:rPr lang="en-US" sz="1400" dirty="0" err="1"/>
              <a:t>var_data</a:t>
            </a:r>
            <a:r>
              <a:rPr lang="en-US" sz="1400" dirty="0" smtClean="0"/>
              <a:t>*/,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std</a:t>
            </a:r>
            <a:r>
              <a:rPr lang="en-US" sz="1400" dirty="0"/>
              <a:t>::vector&lt;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std</a:t>
            </a:r>
            <a:r>
              <a:rPr lang="en-US" sz="1400" dirty="0"/>
              <a:t>::vector&lt;</a:t>
            </a:r>
            <a:r>
              <a:rPr lang="en-US" sz="1400" dirty="0" err="1"/>
              <a:t>VectorValue</a:t>
            </a:r>
            <a:r>
              <a:rPr lang="en-US" sz="1400" dirty="0"/>
              <a:t>&lt;double&gt; &gt;*&gt;&amp; /*</a:t>
            </a:r>
            <a:r>
              <a:rPr lang="en-US" sz="1400" dirty="0" err="1"/>
              <a:t>grad_var_data</a:t>
            </a:r>
            <a:r>
              <a:rPr lang="en-US" sz="1400" dirty="0" smtClean="0"/>
              <a:t>*/,</a:t>
            </a:r>
          </a:p>
          <a:p>
            <a:r>
              <a:rPr lang="en-US" sz="1400" dirty="0"/>
              <a:t>	double time</a:t>
            </a:r>
            <a:r>
              <a:rPr lang="en-US" sz="1400" dirty="0" smtClean="0"/>
              <a:t>,</a:t>
            </a:r>
          </a:p>
          <a:p>
            <a:r>
              <a:rPr lang="en-US" sz="1400" dirty="0" smtClean="0"/>
              <a:t>    	void</a:t>
            </a:r>
            <a:r>
              <a:rPr lang="en-US" sz="1400" dirty="0"/>
              <a:t>* /*</a:t>
            </a:r>
            <a:r>
              <a:rPr lang="en-US" sz="1400" dirty="0" err="1"/>
              <a:t>ctx</a:t>
            </a:r>
            <a:r>
              <a:rPr lang="en-US" sz="1400" dirty="0" smtClean="0"/>
              <a:t>*/)</a:t>
            </a:r>
          </a:p>
          <a:p>
            <a:r>
              <a:rPr lang="en-US" sz="1400" dirty="0" smtClean="0"/>
              <a:t>  {</a:t>
            </a:r>
          </a:p>
          <a:p>
            <a:r>
              <a:rPr lang="en-US" sz="1400" dirty="0" smtClean="0"/>
              <a:t>    </a:t>
            </a:r>
            <a:r>
              <a:rPr lang="en-US" sz="1400" dirty="0" err="1"/>
              <a:t>libMesh</a:t>
            </a:r>
            <a:r>
              <a:rPr lang="en-US" sz="1400" dirty="0"/>
              <a:t>::Point </a:t>
            </a:r>
            <a:r>
              <a:rPr lang="en-US" sz="1400" dirty="0" err="1"/>
              <a:t>s_dump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   </a:t>
            </a:r>
            <a:r>
              <a:rPr lang="en-US" sz="1400" dirty="0"/>
              <a:t>if(time&lt;1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          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s_dump</a:t>
            </a:r>
            <a:r>
              <a:rPr lang="en-US" sz="1400" dirty="0"/>
              <a:t>(0)=s(0</a:t>
            </a:r>
            <a:r>
              <a:rPr lang="en-US" sz="1400" dirty="0" smtClean="0"/>
              <a:t>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s_dump</a:t>
            </a:r>
            <a:r>
              <a:rPr lang="en-US" sz="1400" dirty="0"/>
              <a:t>(1)=s(1)+.25*time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     </a:t>
            </a:r>
            <a:r>
              <a:rPr lang="en-US" sz="1400" dirty="0"/>
              <a:t>} </a:t>
            </a:r>
            <a:endParaRPr lang="en-US" sz="1400" dirty="0" smtClean="0"/>
          </a:p>
          <a:p>
            <a:r>
              <a:rPr lang="en-US" sz="1400" dirty="0" smtClean="0"/>
              <a:t>   else</a:t>
            </a:r>
          </a:p>
          <a:p>
            <a:r>
              <a:rPr lang="en-US" sz="1400" dirty="0" smtClean="0"/>
              <a:t>      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s_dump</a:t>
            </a:r>
            <a:r>
              <a:rPr lang="en-US" sz="1400" dirty="0"/>
              <a:t>(1)=X(1</a:t>
            </a:r>
            <a:r>
              <a:rPr lang="en-US" sz="1400" dirty="0" smtClean="0"/>
              <a:t>);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s_dump</a:t>
            </a:r>
            <a:r>
              <a:rPr lang="en-US" sz="1400" dirty="0"/>
              <a:t>(0)=X(0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  </a:t>
            </a:r>
            <a:r>
              <a:rPr lang="en-US" sz="1400" dirty="0"/>
              <a:t>} </a:t>
            </a:r>
            <a:endParaRPr lang="en-US" sz="1400" dirty="0" smtClean="0"/>
          </a:p>
          <a:p>
            <a:r>
              <a:rPr lang="en-US" sz="1400" dirty="0" smtClean="0"/>
              <a:t>   </a:t>
            </a:r>
            <a:r>
              <a:rPr lang="en-US" sz="1400" dirty="0"/>
              <a:t>F = </a:t>
            </a:r>
            <a:r>
              <a:rPr lang="en-US" sz="1400" dirty="0" err="1"/>
              <a:t>kappa_s</a:t>
            </a:r>
            <a:r>
              <a:rPr lang="en-US" sz="1400" dirty="0"/>
              <a:t>*(</a:t>
            </a:r>
            <a:r>
              <a:rPr lang="en-US" sz="1400" dirty="0" err="1"/>
              <a:t>s_dump</a:t>
            </a:r>
            <a:r>
              <a:rPr lang="en-US" sz="1400" dirty="0"/>
              <a:t>-X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</a:t>
            </a:r>
            <a:r>
              <a:rPr lang="en-US" sz="1400" dirty="0"/>
              <a:t>return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 </a:t>
            </a: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572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6;p10"/>
          <p:cNvSpPr txBox="1">
            <a:spLocks noGrp="1"/>
          </p:cNvSpPr>
          <p:nvPr>
            <p:ph type="title"/>
          </p:nvPr>
        </p:nvSpPr>
        <p:spPr>
          <a:xfrm>
            <a:off x="609600" y="274635"/>
            <a:ext cx="10972800" cy="77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3200" b="1" dirty="0" smtClean="0"/>
              <a:t>Relevant lines in main.C</a:t>
            </a:r>
            <a:endParaRPr sz="3200" b="1" dirty="0"/>
          </a:p>
        </p:txBody>
      </p:sp>
      <p:sp>
        <p:nvSpPr>
          <p:cNvPr id="5" name="Google Shape;47;p10"/>
          <p:cNvSpPr txBox="1">
            <a:spLocks/>
          </p:cNvSpPr>
          <p:nvPr/>
        </p:nvSpPr>
        <p:spPr>
          <a:xfrm>
            <a:off x="609600" y="1308906"/>
            <a:ext cx="10972800" cy="65517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/>
              <a:t>// Get various standard options set in the input file.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err="1" smtClean="0"/>
              <a:t>const</a:t>
            </a:r>
            <a:r>
              <a:rPr lang="en-US" sz="1600" dirty="0" smtClean="0"/>
              <a:t> string mesh1_exodus_filename = </a:t>
            </a:r>
            <a:r>
              <a:rPr lang="en-US" sz="1600" dirty="0" err="1" smtClean="0"/>
              <a:t>app_initializer</a:t>
            </a:r>
            <a:r>
              <a:rPr lang="en-US" sz="1600" dirty="0" smtClean="0"/>
              <a:t>-&gt;</a:t>
            </a:r>
            <a:r>
              <a:rPr lang="en-US" sz="1600" dirty="0" err="1" smtClean="0"/>
              <a:t>getExodusIIFilename</a:t>
            </a:r>
            <a:r>
              <a:rPr lang="en-US" sz="1600" dirty="0" smtClean="0"/>
              <a:t>("mesh1");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err="1" smtClean="0"/>
              <a:t>const</a:t>
            </a:r>
            <a:r>
              <a:rPr lang="en-US" sz="1600" dirty="0" smtClean="0"/>
              <a:t> string mesh2_exodus_filename = </a:t>
            </a:r>
            <a:r>
              <a:rPr lang="en-US" sz="1600" dirty="0" err="1" smtClean="0"/>
              <a:t>app_initializer</a:t>
            </a:r>
            <a:r>
              <a:rPr lang="en-US" sz="1600" dirty="0" smtClean="0"/>
              <a:t>-&gt;</a:t>
            </a:r>
            <a:r>
              <a:rPr lang="en-US" sz="1600" dirty="0" err="1" smtClean="0"/>
              <a:t>getExodusIIFilename</a:t>
            </a:r>
            <a:r>
              <a:rPr lang="en-US" sz="1600" dirty="0" smtClean="0"/>
              <a:t>("mesh2");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/>
              <a:t>// Note that boundary condition data must be registered with each FE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/>
              <a:t>// system before calling </a:t>
            </a:r>
            <a:r>
              <a:rPr lang="en-US" sz="1600" dirty="0" err="1" smtClean="0"/>
              <a:t>IBFEMethod</a:t>
            </a:r>
            <a:r>
              <a:rPr lang="en-US" sz="1600" dirty="0" smtClean="0"/>
              <a:t>::</a:t>
            </a:r>
            <a:r>
              <a:rPr lang="en-US" sz="1600" dirty="0" err="1" smtClean="0"/>
              <a:t>initializeFEData</a:t>
            </a:r>
            <a:r>
              <a:rPr lang="en-US" sz="1600" dirty="0" smtClean="0"/>
              <a:t>().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en-US" sz="1600" dirty="0" smtClean="0"/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600" dirty="0" smtClean="0"/>
              <a:t>Mesh </a:t>
            </a:r>
            <a:r>
              <a:rPr lang="en-US" sz="1600" dirty="0"/>
              <a:t>mesh1(</a:t>
            </a:r>
            <a:r>
              <a:rPr lang="en-US" sz="1600" dirty="0" err="1"/>
              <a:t>init.comm</a:t>
            </a:r>
            <a:r>
              <a:rPr lang="en-US" sz="1600" dirty="0"/>
              <a:t>(), NDIM</a:t>
            </a:r>
            <a:r>
              <a:rPr lang="en-US" sz="1600" dirty="0" smtClean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600" dirty="0" smtClean="0"/>
              <a:t>Mesh </a:t>
            </a:r>
            <a:r>
              <a:rPr lang="en-US" sz="1600" dirty="0"/>
              <a:t>mesh2(</a:t>
            </a:r>
            <a:r>
              <a:rPr lang="en-US" sz="1600" dirty="0" err="1"/>
              <a:t>init.comm</a:t>
            </a:r>
            <a:r>
              <a:rPr lang="en-US" sz="1600" dirty="0"/>
              <a:t>(), NDIM</a:t>
            </a:r>
            <a:r>
              <a:rPr lang="en-US" sz="1600" dirty="0" smtClean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600" dirty="0" smtClean="0"/>
              <a:t>mesh1.read</a:t>
            </a:r>
            <a:r>
              <a:rPr lang="en-US" sz="1600" dirty="0"/>
              <a:t>("</a:t>
            </a:r>
            <a:r>
              <a:rPr lang="en-US" sz="1600" dirty="0" err="1"/>
              <a:t>beam.e</a:t>
            </a:r>
            <a:r>
              <a:rPr lang="en-US" sz="1600" dirty="0" smtClean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600" dirty="0" smtClean="0"/>
              <a:t>mesh1.prepare_for_use();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600" dirty="0" smtClean="0"/>
              <a:t>mesh2.read</a:t>
            </a:r>
            <a:r>
              <a:rPr lang="en-US" sz="1600" dirty="0"/>
              <a:t>("</a:t>
            </a:r>
            <a:r>
              <a:rPr lang="en-US" sz="1600" dirty="0" err="1"/>
              <a:t>circle.e</a:t>
            </a:r>
            <a:r>
              <a:rPr lang="en-US" sz="1600" dirty="0" smtClean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600" dirty="0" smtClean="0"/>
              <a:t>mesh2.prepare_for_use();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vector&lt;</a:t>
            </a:r>
            <a:r>
              <a:rPr lang="en-US" sz="1600" dirty="0" err="1" smtClean="0">
                <a:solidFill>
                  <a:srgbClr val="FF0000"/>
                </a:solidFill>
              </a:rPr>
              <a:t>MeshBase</a:t>
            </a:r>
            <a:r>
              <a:rPr lang="en-US" sz="1600" dirty="0">
                <a:solidFill>
                  <a:srgbClr val="FF0000"/>
                </a:solidFill>
              </a:rPr>
              <a:t>*&gt; meshes(2</a:t>
            </a:r>
            <a:r>
              <a:rPr lang="en-US" sz="16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600" dirty="0" smtClean="0"/>
              <a:t>meshes[0</a:t>
            </a:r>
            <a:r>
              <a:rPr lang="en-US" sz="1600" dirty="0"/>
              <a:t>] = &amp;mesh1</a:t>
            </a:r>
            <a:r>
              <a:rPr lang="en-US" sz="1600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1600" dirty="0" smtClean="0"/>
              <a:t>meshes[1</a:t>
            </a:r>
            <a:r>
              <a:rPr lang="en-US" sz="1600" dirty="0"/>
              <a:t>] = &amp;mesh2</a:t>
            </a:r>
            <a:r>
              <a:rPr lang="en-US" sz="1600" dirty="0" smtClean="0"/>
              <a:t>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708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032" y="284915"/>
            <a:ext cx="10515600" cy="1325563"/>
          </a:xfrm>
        </p:spPr>
        <p:txBody>
          <a:bodyPr/>
          <a:lstStyle/>
          <a:p>
            <a:r>
              <a:rPr lang="en" b="1" dirty="0"/>
              <a:t>Relevant lines in main.C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4032" y="1491384"/>
            <a:ext cx="10904621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 // Configure the IBFE solver.	</a:t>
            </a:r>
            <a:endParaRPr lang="en-US" sz="1700" dirty="0" smtClean="0"/>
          </a:p>
          <a:p>
            <a:r>
              <a:rPr lang="en-US" sz="1700" dirty="0" err="1" smtClean="0"/>
              <a:t>ib_method_ops</a:t>
            </a:r>
            <a:r>
              <a:rPr lang="en-US" sz="1700" dirty="0" smtClean="0"/>
              <a:t>-</a:t>
            </a:r>
            <a:r>
              <a:rPr lang="en-US" sz="1700" dirty="0"/>
              <a:t>&gt;</a:t>
            </a:r>
            <a:r>
              <a:rPr lang="en-US" sz="1700" dirty="0" err="1"/>
              <a:t>initializeFEEquationSystems</a:t>
            </a:r>
            <a:r>
              <a:rPr lang="en-US" sz="1700" dirty="0"/>
              <a:t>(); </a:t>
            </a:r>
            <a:endParaRPr lang="en-US" sz="1700" dirty="0" smtClean="0"/>
          </a:p>
          <a:p>
            <a:r>
              <a:rPr lang="en-US" sz="1700" dirty="0" err="1" smtClean="0"/>
              <a:t>IBFEMethod</a:t>
            </a:r>
            <a:r>
              <a:rPr lang="en-US" sz="1700" dirty="0"/>
              <a:t>::</a:t>
            </a:r>
            <a:r>
              <a:rPr lang="en-US" sz="1700" dirty="0" err="1"/>
              <a:t>LagBodyForceFcnData</a:t>
            </a:r>
            <a:r>
              <a:rPr lang="en-US" sz="1700" dirty="0"/>
              <a:t> target1_force_data(target1_force_function);    </a:t>
            </a:r>
            <a:endParaRPr lang="en-US" sz="1700" dirty="0" smtClean="0"/>
          </a:p>
          <a:p>
            <a:r>
              <a:rPr lang="en-US" sz="1700" dirty="0" err="1" smtClean="0"/>
              <a:t>IBFEMethod</a:t>
            </a:r>
            <a:r>
              <a:rPr lang="en-US" sz="1700" dirty="0"/>
              <a:t>::PK1StressFcnData PK1_dev_stress_data(PK1_dev_stress_function);    </a:t>
            </a:r>
            <a:endParaRPr lang="en-US" sz="1700" dirty="0" smtClean="0"/>
          </a:p>
          <a:p>
            <a:r>
              <a:rPr lang="en-US" sz="1700" dirty="0" err="1" smtClean="0"/>
              <a:t>IBFEMethod</a:t>
            </a:r>
            <a:r>
              <a:rPr lang="en-US" sz="1700" dirty="0"/>
              <a:t>::PK1StressFcnData PK1_dil_stress_data(PK1_dil_stress_function);    </a:t>
            </a:r>
            <a:endParaRPr lang="en-US" sz="1700" dirty="0" smtClean="0"/>
          </a:p>
          <a:p>
            <a:endParaRPr lang="en-US" sz="1700" dirty="0" smtClean="0"/>
          </a:p>
          <a:p>
            <a:r>
              <a:rPr lang="en-US" sz="1700" dirty="0" smtClean="0"/>
              <a:t>PK1_dev_stress_data.quad_order </a:t>
            </a:r>
            <a:r>
              <a:rPr lang="en-US" sz="1700" dirty="0"/>
              <a:t>= Utility::</a:t>
            </a:r>
            <a:r>
              <a:rPr lang="en-US" sz="1700" dirty="0" err="1"/>
              <a:t>string_to_enum</a:t>
            </a:r>
            <a:r>
              <a:rPr lang="en-US" sz="1700" dirty="0"/>
              <a:t>&lt;</a:t>
            </a:r>
            <a:r>
              <a:rPr lang="en-US" sz="1700" dirty="0" err="1"/>
              <a:t>libMeshEnums</a:t>
            </a:r>
            <a:r>
              <a:rPr lang="en-US" sz="1700" dirty="0"/>
              <a:t>::Order&gt;(</a:t>
            </a:r>
            <a:r>
              <a:rPr lang="en-US" sz="1700" dirty="0" err="1"/>
              <a:t>input_db</a:t>
            </a:r>
            <a:r>
              <a:rPr lang="en-US" sz="1700" dirty="0"/>
              <a:t>-&gt;</a:t>
            </a:r>
            <a:r>
              <a:rPr lang="en-US" sz="1700" dirty="0" err="1"/>
              <a:t>getStringWithDefault</a:t>
            </a:r>
            <a:r>
              <a:rPr lang="en-US" sz="1700" dirty="0"/>
              <a:t>("PK1_DEV_QUAD_ORDER","THIRD"));    </a:t>
            </a:r>
            <a:endParaRPr lang="en-US" sz="1700" dirty="0" smtClean="0"/>
          </a:p>
          <a:p>
            <a:r>
              <a:rPr lang="en-US" sz="1700" dirty="0" smtClean="0"/>
              <a:t>PK1_dil_stress_data.quad_order </a:t>
            </a:r>
            <a:r>
              <a:rPr lang="en-US" sz="1700" dirty="0"/>
              <a:t>= Utility::</a:t>
            </a:r>
            <a:r>
              <a:rPr lang="en-US" sz="1700" dirty="0" err="1"/>
              <a:t>string_to_enum</a:t>
            </a:r>
            <a:r>
              <a:rPr lang="en-US" sz="1700" dirty="0"/>
              <a:t>&lt;</a:t>
            </a:r>
            <a:r>
              <a:rPr lang="en-US" sz="1700" dirty="0" err="1"/>
              <a:t>libMeshEnums</a:t>
            </a:r>
            <a:r>
              <a:rPr lang="en-US" sz="1700" dirty="0"/>
              <a:t>::Order&gt;(</a:t>
            </a:r>
            <a:r>
              <a:rPr lang="en-US" sz="1700" dirty="0" err="1"/>
              <a:t>input_db</a:t>
            </a:r>
            <a:r>
              <a:rPr lang="en-US" sz="1700" dirty="0"/>
              <a:t>-&gt;</a:t>
            </a:r>
            <a:r>
              <a:rPr lang="en-US" sz="1700" dirty="0" err="1"/>
              <a:t>getStringWithDefault</a:t>
            </a:r>
            <a:r>
              <a:rPr lang="en-US" sz="1700" dirty="0"/>
              <a:t>("PK1_DIL_QUAD_ORDER","FIRST"));    </a:t>
            </a:r>
            <a:endParaRPr lang="en-US" sz="1700" dirty="0" smtClean="0"/>
          </a:p>
          <a:p>
            <a:endParaRPr lang="en-US" sz="1700" dirty="0" smtClean="0"/>
          </a:p>
          <a:p>
            <a:r>
              <a:rPr lang="en-US" sz="1700" dirty="0" err="1" smtClean="0"/>
              <a:t>ib_method_ops</a:t>
            </a:r>
            <a:r>
              <a:rPr lang="en-US" sz="1700" dirty="0" smtClean="0"/>
              <a:t>-</a:t>
            </a:r>
            <a:r>
              <a:rPr lang="en-US" sz="1700" dirty="0"/>
              <a:t>&gt;</a:t>
            </a:r>
            <a:r>
              <a:rPr lang="en-US" sz="1700" dirty="0" err="1"/>
              <a:t>registerLagBodyForceFunction</a:t>
            </a:r>
            <a:r>
              <a:rPr lang="en-US" sz="1700" dirty="0"/>
              <a:t>(target1_force_data, 0);   </a:t>
            </a:r>
            <a:endParaRPr lang="en-US" sz="1700" dirty="0" smtClean="0"/>
          </a:p>
          <a:p>
            <a:r>
              <a:rPr lang="en-US" sz="1700" dirty="0" err="1" smtClean="0"/>
              <a:t>ib_method_ops</a:t>
            </a:r>
            <a:r>
              <a:rPr lang="en-US" sz="1700" dirty="0" smtClean="0"/>
              <a:t>-</a:t>
            </a:r>
            <a:r>
              <a:rPr lang="en-US" sz="1700" dirty="0"/>
              <a:t>&gt;registerPK1StressFunction(PK1_dev_stress_data, 0);    </a:t>
            </a:r>
            <a:endParaRPr lang="en-US" sz="1700" dirty="0" smtClean="0"/>
          </a:p>
          <a:p>
            <a:r>
              <a:rPr lang="en-US" sz="1700" dirty="0" err="1" smtClean="0"/>
              <a:t>ib_method_ops</a:t>
            </a:r>
            <a:r>
              <a:rPr lang="en-US" sz="1700" dirty="0" smtClean="0"/>
              <a:t>-</a:t>
            </a:r>
            <a:r>
              <a:rPr lang="en-US" sz="1700" dirty="0"/>
              <a:t>&gt;registerPK1StressFunction(PK1_dev_stress_data, 1);    </a:t>
            </a:r>
            <a:endParaRPr lang="en-US" sz="1700" dirty="0" smtClean="0"/>
          </a:p>
          <a:p>
            <a:r>
              <a:rPr lang="en-US" sz="1700" dirty="0" err="1" smtClean="0"/>
              <a:t>ib_method_ops</a:t>
            </a:r>
            <a:r>
              <a:rPr lang="en-US" sz="1700" dirty="0" smtClean="0"/>
              <a:t>-</a:t>
            </a:r>
            <a:r>
              <a:rPr lang="en-US" sz="1700" dirty="0"/>
              <a:t>&gt;registerPK1StressFunction(PK1_dil_stress_data, 0);    </a:t>
            </a:r>
            <a:endParaRPr lang="en-US" sz="1700" dirty="0" smtClean="0"/>
          </a:p>
          <a:p>
            <a:r>
              <a:rPr lang="en-US" sz="1700" dirty="0" err="1" smtClean="0"/>
              <a:t>ib_method_ops</a:t>
            </a:r>
            <a:r>
              <a:rPr lang="en-US" sz="1700" dirty="0" smtClean="0"/>
              <a:t>-</a:t>
            </a:r>
            <a:r>
              <a:rPr lang="en-US" sz="1700" dirty="0"/>
              <a:t>&gt;registerPK1StressFunction(PK1_dil_stress_data, 1);        </a:t>
            </a:r>
            <a:endParaRPr lang="en-US" sz="1700" dirty="0" smtClean="0"/>
          </a:p>
          <a:p>
            <a:endParaRPr lang="en-US" sz="1700" dirty="0"/>
          </a:p>
          <a:p>
            <a:r>
              <a:rPr lang="en-US" sz="1700" dirty="0" err="1" smtClean="0"/>
              <a:t>EquationSystems</a:t>
            </a:r>
            <a:r>
              <a:rPr lang="en-US" sz="1700" dirty="0"/>
              <a:t>* mesh1_equation_systems = </a:t>
            </a:r>
            <a:r>
              <a:rPr lang="en-US" sz="1700" dirty="0" err="1"/>
              <a:t>ib_method_ops</a:t>
            </a:r>
            <a:r>
              <a:rPr lang="en-US" sz="1700" dirty="0"/>
              <a:t>-&gt;</a:t>
            </a:r>
            <a:r>
              <a:rPr lang="en-US" sz="1700" dirty="0" err="1"/>
              <a:t>getFEDataManager</a:t>
            </a:r>
            <a:r>
              <a:rPr lang="en-US" sz="1700" dirty="0"/>
              <a:t>(0)-&gt;</a:t>
            </a:r>
            <a:r>
              <a:rPr lang="en-US" sz="1700" dirty="0" err="1"/>
              <a:t>getEquationSystems</a:t>
            </a:r>
            <a:r>
              <a:rPr lang="en-US" sz="1700" dirty="0"/>
              <a:t>();        </a:t>
            </a:r>
            <a:r>
              <a:rPr lang="en-US" sz="1700" dirty="0" err="1"/>
              <a:t>EquationSystems</a:t>
            </a:r>
            <a:r>
              <a:rPr lang="en-US" sz="1700" dirty="0"/>
              <a:t>* mesh2_equation_systems = </a:t>
            </a:r>
            <a:r>
              <a:rPr lang="en-US" sz="1700" dirty="0" err="1"/>
              <a:t>ib_method_ops</a:t>
            </a:r>
            <a:r>
              <a:rPr lang="en-US" sz="1700" dirty="0"/>
              <a:t>-&gt;</a:t>
            </a:r>
            <a:r>
              <a:rPr lang="en-US" sz="1700" dirty="0" err="1"/>
              <a:t>getFEDataManager</a:t>
            </a:r>
            <a:r>
              <a:rPr lang="en-US" sz="1700" dirty="0"/>
              <a:t>(1)-&gt;</a:t>
            </a:r>
            <a:r>
              <a:rPr lang="en-US" sz="1700" dirty="0" err="1"/>
              <a:t>getEquationSystems</a:t>
            </a:r>
            <a:r>
              <a:rPr lang="en-US" sz="17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0130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changes from earlier versions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5853" y="2449704"/>
            <a:ext cx="106479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These lines</a:t>
            </a:r>
          </a:p>
          <a:p>
            <a:r>
              <a:rPr lang="en-US" dirty="0" err="1"/>
              <a:t>AutoPtr</a:t>
            </a:r>
            <a:r>
              <a:rPr lang="en-US" dirty="0"/>
              <a:t>&lt;</a:t>
            </a:r>
            <a:r>
              <a:rPr lang="en-US" dirty="0" err="1"/>
              <a:t>ExodusII_IO</a:t>
            </a:r>
            <a:r>
              <a:rPr lang="en-US" dirty="0"/>
              <a:t>&gt; mesh1_exodus_io(</a:t>
            </a:r>
            <a:r>
              <a:rPr lang="en-US" dirty="0" err="1"/>
              <a:t>uses_exodus</a:t>
            </a:r>
            <a:r>
              <a:rPr lang="en-US" dirty="0"/>
              <a:t> ? new </a:t>
            </a:r>
            <a:r>
              <a:rPr lang="en-US" dirty="0" err="1"/>
              <a:t>ExodusII_IO</a:t>
            </a:r>
            <a:r>
              <a:rPr lang="en-US" dirty="0"/>
              <a:t>(mesh1) : NULL);    </a:t>
            </a:r>
          </a:p>
          <a:p>
            <a:r>
              <a:rPr lang="en-US" dirty="0" err="1"/>
              <a:t>AutoPtr</a:t>
            </a:r>
            <a:r>
              <a:rPr lang="en-US" dirty="0"/>
              <a:t>&lt;</a:t>
            </a:r>
            <a:r>
              <a:rPr lang="en-US" dirty="0" err="1"/>
              <a:t>ExodusII_IO</a:t>
            </a:r>
            <a:r>
              <a:rPr lang="en-US" dirty="0"/>
              <a:t>&gt; mesh2_exodus_io(</a:t>
            </a:r>
            <a:r>
              <a:rPr lang="en-US" dirty="0" err="1"/>
              <a:t>uses_exodus</a:t>
            </a:r>
            <a:r>
              <a:rPr lang="en-US" dirty="0"/>
              <a:t> ? new </a:t>
            </a:r>
            <a:r>
              <a:rPr lang="en-US" dirty="0" err="1"/>
              <a:t>ExodusII_IO</a:t>
            </a:r>
            <a:r>
              <a:rPr lang="en-US" dirty="0"/>
              <a:t>(mesh2) : NULL);	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Should be changed to these </a:t>
            </a:r>
            <a:r>
              <a:rPr lang="en-US" dirty="0" smtClean="0">
                <a:solidFill>
                  <a:srgbClr val="FF0000"/>
                </a:solidFill>
              </a:rPr>
              <a:t>lines</a:t>
            </a:r>
            <a:endParaRPr lang="en-US" dirty="0"/>
          </a:p>
          <a:p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/>
              <a:t>unique_ptr</a:t>
            </a:r>
            <a:r>
              <a:rPr lang="en-US" dirty="0"/>
              <a:t>&lt;</a:t>
            </a:r>
            <a:r>
              <a:rPr lang="en-US" dirty="0" err="1"/>
              <a:t>ExodusII_IO</a:t>
            </a:r>
            <a:r>
              <a:rPr lang="en-US" dirty="0"/>
              <a:t>&gt; mesh1_exodus_io(</a:t>
            </a:r>
            <a:r>
              <a:rPr lang="en-US" dirty="0" err="1"/>
              <a:t>uses_exodus</a:t>
            </a:r>
            <a:r>
              <a:rPr lang="en-US" dirty="0"/>
              <a:t> ? new </a:t>
            </a:r>
            <a:r>
              <a:rPr lang="en-US" dirty="0" err="1"/>
              <a:t>ExodusII_IO</a:t>
            </a:r>
            <a:r>
              <a:rPr lang="en-US" dirty="0"/>
              <a:t>(mesh1) : NULL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/>
              <a:t>unique_ptr</a:t>
            </a:r>
            <a:r>
              <a:rPr lang="en-US" dirty="0"/>
              <a:t>&lt;</a:t>
            </a:r>
            <a:r>
              <a:rPr lang="en-US" dirty="0" err="1"/>
              <a:t>ExodusII_IO</a:t>
            </a:r>
            <a:r>
              <a:rPr lang="en-US" dirty="0"/>
              <a:t>&gt; mesh2_exodus_io(</a:t>
            </a:r>
            <a:r>
              <a:rPr lang="en-US" dirty="0" err="1"/>
              <a:t>uses_exodus</a:t>
            </a:r>
            <a:r>
              <a:rPr lang="en-US" dirty="0"/>
              <a:t> ? new </a:t>
            </a:r>
            <a:r>
              <a:rPr lang="en-US" dirty="0" err="1"/>
              <a:t>ExodusII_IO</a:t>
            </a:r>
            <a:r>
              <a:rPr lang="en-US" dirty="0"/>
              <a:t>(mesh2) : NULL);</a:t>
            </a:r>
          </a:p>
        </p:txBody>
      </p:sp>
    </p:spTree>
    <p:extLst>
      <p:ext uri="{BB962C8B-B14F-4D97-AF65-F5344CB8AC3E}">
        <p14:creationId xmlns:p14="http://schemas.microsoft.com/office/powerpoint/2010/main" val="158937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79" y="170405"/>
            <a:ext cx="10515600" cy="1325563"/>
          </a:xfrm>
        </p:spPr>
        <p:txBody>
          <a:bodyPr/>
          <a:lstStyle/>
          <a:p>
            <a:r>
              <a:rPr lang="en-US" dirty="0" smtClean="0"/>
              <a:t>3D flapping wing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05926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example shows two elliptical wings performing a simple clap and fling motion.</a:t>
            </a:r>
          </a:p>
          <a:p>
            <a:r>
              <a:rPr lang="en-US" dirty="0" smtClean="0"/>
              <a:t>Two separate meshes are uploaded and moved by target forces with different motions.</a:t>
            </a:r>
          </a:p>
          <a:p>
            <a:r>
              <a:rPr lang="en-US" dirty="0" smtClean="0"/>
              <a:t>The wings were created using Trellis.</a:t>
            </a:r>
          </a:p>
          <a:p>
            <a:r>
              <a:rPr lang="en-US" dirty="0" smtClean="0"/>
              <a:t>This simulation takes a long time to run and generates a lot of data.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66311"/>
            <a:ext cx="5983151" cy="537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28800" y="2610465"/>
            <a:ext cx="3067665" cy="157807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126361" y="1873045"/>
            <a:ext cx="29497" cy="29201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868695" y="1863214"/>
            <a:ext cx="29497" cy="29201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465573" y="1297858"/>
            <a:ext cx="44245" cy="43360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rot="5400000">
            <a:off x="8517194" y="1541208"/>
            <a:ext cx="329378" cy="3441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509818" y="988142"/>
            <a:ext cx="1689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</a:t>
            </a:r>
            <a:r>
              <a:rPr lang="en-US" dirty="0" err="1" smtClean="0"/>
              <a:t>_offset</a:t>
            </a:r>
            <a:r>
              <a:rPr lang="en-US" dirty="0" smtClean="0"/>
              <a:t> =0.008 </a:t>
            </a:r>
            <a:endParaRPr lang="en-US" dirty="0"/>
          </a:p>
        </p:txBody>
      </p:sp>
      <p:cxnSp>
        <p:nvCxnSpPr>
          <p:cNvPr id="12" name="Straight Connector 11"/>
          <p:cNvCxnSpPr>
            <a:stCxn id="16" idx="1"/>
          </p:cNvCxnSpPr>
          <p:nvPr/>
        </p:nvCxnSpPr>
        <p:spPr>
          <a:xfrm flipH="1">
            <a:off x="1017639" y="3399502"/>
            <a:ext cx="541890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36539" y="321483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35644" y="5640328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y=0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9454244" y="5633884"/>
            <a:ext cx="559911" cy="6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9454244" y="5029200"/>
            <a:ext cx="0" cy="604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316225" y="46598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109809" y="548515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3341367" y="6304005"/>
            <a:ext cx="559911" cy="6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341367" y="5711587"/>
            <a:ext cx="0" cy="604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03348" y="5329989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996932" y="615528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993425" y="1121786"/>
            <a:ext cx="44245" cy="43360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77021" y="5449218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x=0</a:t>
            </a:r>
            <a:endParaRPr lang="en-US" dirty="0"/>
          </a:p>
        </p:txBody>
      </p:sp>
      <p:sp>
        <p:nvSpPr>
          <p:cNvPr id="31" name="Left Brace 30"/>
          <p:cNvSpPr/>
          <p:nvPr/>
        </p:nvSpPr>
        <p:spPr>
          <a:xfrm rot="5400000">
            <a:off x="1254870" y="2825573"/>
            <a:ext cx="371476" cy="77638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77021" y="2514862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dirty="0" err="1" smtClean="0"/>
              <a:t>_offset</a:t>
            </a:r>
            <a:r>
              <a:rPr lang="en-US" dirty="0" smtClean="0"/>
              <a:t> = 0.01 </a:t>
            </a:r>
            <a:endParaRPr lang="en-US" dirty="0"/>
          </a:p>
        </p:txBody>
      </p:sp>
      <p:sp>
        <p:nvSpPr>
          <p:cNvPr id="33" name="Left Brace 32"/>
          <p:cNvSpPr/>
          <p:nvPr/>
        </p:nvSpPr>
        <p:spPr>
          <a:xfrm rot="16200000">
            <a:off x="3244338" y="2916836"/>
            <a:ext cx="236591" cy="306766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646671" y="4658315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dirty="0" err="1" smtClean="0"/>
              <a:t>ing_span</a:t>
            </a:r>
            <a:r>
              <a:rPr lang="en-US" dirty="0" smtClean="0"/>
              <a:t> = 0.08 </a:t>
            </a:r>
            <a:endParaRPr lang="en-US" dirty="0"/>
          </a:p>
        </p:txBody>
      </p:sp>
      <p:sp>
        <p:nvSpPr>
          <p:cNvPr id="35" name="Left Brace 34"/>
          <p:cNvSpPr/>
          <p:nvPr/>
        </p:nvSpPr>
        <p:spPr>
          <a:xfrm rot="10800000">
            <a:off x="5020442" y="2610463"/>
            <a:ext cx="371476" cy="157807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5400000">
            <a:off x="4686564" y="3281205"/>
            <a:ext cx="191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wing_chord</a:t>
            </a:r>
            <a:r>
              <a:rPr lang="en-US" dirty="0" smtClean="0"/>
              <a:t> =0.04 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87467" y="376084"/>
            <a:ext cx="2173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Wing set up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5206179" y="6009660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x = 1/528 = 0.00189</a:t>
            </a:r>
          </a:p>
          <a:p>
            <a:r>
              <a:rPr lang="en-US" dirty="0" err="1" smtClean="0"/>
              <a:t>wing_width</a:t>
            </a:r>
            <a:r>
              <a:rPr lang="en-US" dirty="0" smtClean="0"/>
              <a:t> = 0.00379 (2dx)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4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two wings in trellis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used the trial version of trellis to make 2 elliptical wings with the right dimensions. </a:t>
            </a:r>
          </a:p>
          <a:p>
            <a:r>
              <a:rPr lang="en-US" dirty="0" smtClean="0"/>
              <a:t>I rotated them and translated them to the correct initial positions.</a:t>
            </a:r>
          </a:p>
          <a:p>
            <a:r>
              <a:rPr lang="en-US" dirty="0" smtClean="0"/>
              <a:t>The getting started tutorial was all I needed to learn enough to make the wings in under an hour. </a:t>
            </a:r>
          </a:p>
          <a:p>
            <a:r>
              <a:rPr lang="en-US" dirty="0" smtClean="0"/>
              <a:t>I exported the meshes as exodus .e files, which are in the example folder.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0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0048" y="1738132"/>
            <a:ext cx="102255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B=pi/4;		</a:t>
            </a:r>
          </a:p>
          <a:p>
            <a:r>
              <a:rPr lang="en-US" dirty="0" err="1" smtClean="0"/>
              <a:t>sweep_angle</a:t>
            </a:r>
            <a:r>
              <a:rPr lang="en-US" dirty="0" smtClean="0"/>
              <a:t>=2.0*pi/3.0;	</a:t>
            </a:r>
          </a:p>
          <a:p>
            <a:r>
              <a:rPr lang="en-US" dirty="0" err="1"/>
              <a:t>f</a:t>
            </a:r>
            <a:r>
              <a:rPr lang="en-US" dirty="0" err="1" smtClean="0"/>
              <a:t>req</a:t>
            </a:r>
            <a:r>
              <a:rPr lang="en-US" dirty="0" smtClean="0"/>
              <a:t> = 1.0;</a:t>
            </a:r>
          </a:p>
          <a:p>
            <a:r>
              <a:rPr lang="en-US" dirty="0" err="1" smtClean="0"/>
              <a:t>aoa_not</a:t>
            </a:r>
            <a:r>
              <a:rPr lang="en-US" dirty="0" smtClean="0"/>
              <a:t>=pi/2;</a:t>
            </a:r>
          </a:p>
          <a:p>
            <a:endParaRPr lang="en-US" dirty="0" smtClean="0"/>
          </a:p>
          <a:p>
            <a:r>
              <a:rPr lang="en-US" dirty="0" err="1" smtClean="0"/>
              <a:t>sweep_angle_pos</a:t>
            </a:r>
            <a:r>
              <a:rPr lang="en-US" dirty="0" smtClean="0"/>
              <a:t> =0.5*</a:t>
            </a:r>
            <a:r>
              <a:rPr lang="en-US" dirty="0" err="1" smtClean="0"/>
              <a:t>sweep_angle</a:t>
            </a:r>
            <a:r>
              <a:rPr lang="en-US" dirty="0" smtClean="0"/>
              <a:t>*(1-cos(2*pi*</a:t>
            </a:r>
            <a:r>
              <a:rPr lang="en-US" dirty="0" err="1" smtClean="0"/>
              <a:t>freq</a:t>
            </a:r>
            <a:r>
              <a:rPr lang="en-US" dirty="0" smtClean="0"/>
              <a:t>*time)); </a:t>
            </a:r>
          </a:p>
          <a:p>
            <a:r>
              <a:rPr lang="en-US" dirty="0" err="1" smtClean="0"/>
              <a:t>sweep_angle_neg</a:t>
            </a:r>
            <a:r>
              <a:rPr lang="en-US" dirty="0" smtClean="0"/>
              <a:t> = -0.5*</a:t>
            </a:r>
            <a:r>
              <a:rPr lang="en-US" dirty="0" err="1" smtClean="0"/>
              <a:t>sweep_angle</a:t>
            </a:r>
            <a:r>
              <a:rPr lang="en-US" dirty="0" smtClean="0"/>
              <a:t>*(1-cos(2*pi*</a:t>
            </a:r>
            <a:r>
              <a:rPr lang="en-US" dirty="0" err="1" smtClean="0"/>
              <a:t>freq</a:t>
            </a:r>
            <a:r>
              <a:rPr lang="en-US" dirty="0" smtClean="0"/>
              <a:t>*time));	</a:t>
            </a:r>
          </a:p>
          <a:p>
            <a:endParaRPr lang="en-US" dirty="0" smtClean="0"/>
          </a:p>
          <a:p>
            <a:r>
              <a:rPr lang="en-US" dirty="0" err="1" smtClean="0"/>
              <a:t>aoa_pos</a:t>
            </a:r>
            <a:r>
              <a:rPr lang="en-US" dirty="0" smtClean="0"/>
              <a:t>=</a:t>
            </a:r>
            <a:r>
              <a:rPr lang="en-US" dirty="0" err="1" smtClean="0"/>
              <a:t>aoa_not</a:t>
            </a:r>
            <a:r>
              <a:rPr lang="en-US" dirty="0" smtClean="0"/>
              <a:t>-B*sin(2*pi*</a:t>
            </a:r>
            <a:r>
              <a:rPr lang="en-US" dirty="0" err="1" smtClean="0"/>
              <a:t>freq</a:t>
            </a:r>
            <a:r>
              <a:rPr lang="en-US" dirty="0" smtClean="0"/>
              <a:t>*time);	</a:t>
            </a:r>
          </a:p>
          <a:p>
            <a:r>
              <a:rPr lang="en-US" dirty="0" err="1" smtClean="0"/>
              <a:t>aoa_neg</a:t>
            </a:r>
            <a:r>
              <a:rPr lang="en-US" dirty="0" smtClean="0"/>
              <a:t>=</a:t>
            </a:r>
            <a:r>
              <a:rPr lang="en-US" dirty="0" err="1" smtClean="0"/>
              <a:t>aoa_not+B</a:t>
            </a:r>
            <a:r>
              <a:rPr lang="en-US" dirty="0" smtClean="0"/>
              <a:t>*sin(2*pi*</a:t>
            </a:r>
            <a:r>
              <a:rPr lang="en-US" dirty="0" err="1" smtClean="0"/>
              <a:t>freq</a:t>
            </a:r>
            <a:r>
              <a:rPr lang="en-US" dirty="0" smtClean="0"/>
              <a:t>*time);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0048" y="405581"/>
            <a:ext cx="9798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Kinematics of positive wing, sweep angle and angle of attack over time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927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7419" y="2316028"/>
            <a:ext cx="133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Downstroke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37419" y="466540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Upstroke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748067" y="2835343"/>
            <a:ext cx="119953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s_dump</a:t>
            </a:r>
            <a:r>
              <a:rPr lang="en-US" dirty="0" smtClean="0"/>
              <a:t>(0</a:t>
            </a:r>
            <a:r>
              <a:rPr lang="en-US" dirty="0"/>
              <a:t>)</a:t>
            </a:r>
            <a:r>
              <a:rPr lang="en-US" dirty="0" smtClean="0"/>
              <a:t> = </a:t>
            </a:r>
            <a:r>
              <a:rPr lang="en-US" dirty="0" smtClean="0"/>
              <a:t>s(0)*</a:t>
            </a:r>
            <a:r>
              <a:rPr lang="en-US" dirty="0" smtClean="0"/>
              <a:t>cos(</a:t>
            </a:r>
            <a:r>
              <a:rPr lang="en-US" dirty="0" err="1" smtClean="0"/>
              <a:t>sweep_angle_pos</a:t>
            </a:r>
            <a:r>
              <a:rPr lang="en-US" dirty="0" smtClean="0"/>
              <a:t>)+((</a:t>
            </a:r>
            <a:r>
              <a:rPr lang="en-US" dirty="0" smtClean="0"/>
              <a:t>s(2)+</a:t>
            </a:r>
            <a:r>
              <a:rPr lang="en-US" dirty="0" smtClean="0"/>
              <a:t>0.5*</a:t>
            </a:r>
            <a:r>
              <a:rPr lang="en-US" dirty="0" err="1" smtClean="0"/>
              <a:t>chord_length</a:t>
            </a:r>
            <a:r>
              <a:rPr lang="en-US" dirty="0" smtClean="0"/>
              <a:t>)*cos(</a:t>
            </a:r>
            <a:r>
              <a:rPr lang="en-US" dirty="0" err="1" smtClean="0"/>
              <a:t>aoa_pos</a:t>
            </a:r>
            <a:r>
              <a:rPr lang="en-US" dirty="0" smtClean="0"/>
              <a:t>)+</a:t>
            </a:r>
            <a:r>
              <a:rPr lang="en-US" dirty="0" smtClean="0"/>
              <a:t>s(1)</a:t>
            </a:r>
            <a:r>
              <a:rPr lang="en-US" dirty="0" smtClean="0"/>
              <a:t>)*-</a:t>
            </a:r>
            <a:r>
              <a:rPr lang="en-US" dirty="0" smtClean="0"/>
              <a:t>sin(</a:t>
            </a:r>
            <a:r>
              <a:rPr lang="en-US" dirty="0" err="1" smtClean="0"/>
              <a:t>sweep_angle_pos</a:t>
            </a:r>
            <a:r>
              <a:rPr lang="en-US" dirty="0" smtClean="0"/>
              <a:t>) ;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s_dump</a:t>
            </a:r>
            <a:r>
              <a:rPr lang="en-US" dirty="0"/>
              <a:t>(</a:t>
            </a:r>
            <a:r>
              <a:rPr lang="en-US" dirty="0" smtClean="0"/>
              <a:t>1) = ((</a:t>
            </a:r>
            <a:r>
              <a:rPr lang="en-US" dirty="0" smtClean="0"/>
              <a:t>s(2)+</a:t>
            </a:r>
            <a:r>
              <a:rPr lang="en-US" dirty="0" smtClean="0"/>
              <a:t>0.5*</a:t>
            </a:r>
            <a:r>
              <a:rPr lang="en-US" dirty="0" err="1" smtClean="0"/>
              <a:t>chord_length</a:t>
            </a:r>
            <a:r>
              <a:rPr lang="en-US" dirty="0" smtClean="0"/>
              <a:t>)*cos(</a:t>
            </a:r>
            <a:r>
              <a:rPr lang="en-US" dirty="0" err="1" smtClean="0"/>
              <a:t>aoa_pos</a:t>
            </a:r>
            <a:r>
              <a:rPr lang="en-US" dirty="0" smtClean="0"/>
              <a:t>)+s(1))*</a:t>
            </a:r>
            <a:r>
              <a:rPr lang="en-US" dirty="0" smtClean="0"/>
              <a:t>cos(</a:t>
            </a:r>
            <a:r>
              <a:rPr lang="en-US" dirty="0" err="1" smtClean="0"/>
              <a:t>sweep_angle_pos</a:t>
            </a:r>
            <a:r>
              <a:rPr lang="en-US" dirty="0" smtClean="0"/>
              <a:t>)+</a:t>
            </a:r>
            <a:r>
              <a:rPr lang="en-US" dirty="0" smtClean="0"/>
              <a:t>s(0)*</a:t>
            </a:r>
            <a:r>
              <a:rPr lang="en-US" dirty="0" smtClean="0"/>
              <a:t>sin(</a:t>
            </a:r>
            <a:r>
              <a:rPr lang="en-US" dirty="0" err="1" smtClean="0"/>
              <a:t>sweep_angle_pos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err="1" smtClean="0"/>
              <a:t>s_dump</a:t>
            </a:r>
            <a:r>
              <a:rPr lang="en-US" dirty="0" smtClean="0"/>
              <a:t>(2</a:t>
            </a:r>
            <a:r>
              <a:rPr lang="en-US" dirty="0"/>
              <a:t>)</a:t>
            </a:r>
            <a:r>
              <a:rPr lang="en-US" dirty="0" smtClean="0"/>
              <a:t> = </a:t>
            </a:r>
            <a:r>
              <a:rPr lang="en-US" dirty="0" smtClean="0"/>
              <a:t>s(2)*</a:t>
            </a:r>
            <a:r>
              <a:rPr lang="en-US" dirty="0" smtClean="0"/>
              <a:t>sin(</a:t>
            </a:r>
            <a:r>
              <a:rPr lang="en-US" dirty="0" err="1" smtClean="0"/>
              <a:t>aoa_pos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8067" y="1045922"/>
            <a:ext cx="11293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 </a:t>
            </a:r>
            <a:r>
              <a:rPr lang="en-US" dirty="0" smtClean="0"/>
              <a:t>s(2) </a:t>
            </a:r>
            <a:r>
              <a:rPr lang="en-US" dirty="0" smtClean="0"/>
              <a:t>be position along chord and </a:t>
            </a:r>
            <a:r>
              <a:rPr lang="en-US" dirty="0" smtClean="0"/>
              <a:t>s(0) </a:t>
            </a:r>
            <a:r>
              <a:rPr lang="en-US" dirty="0" smtClean="0"/>
              <a:t>be position along span in initial configuration</a:t>
            </a:r>
          </a:p>
          <a:p>
            <a:r>
              <a:rPr lang="en-US" dirty="0" smtClean="0"/>
              <a:t>Note </a:t>
            </a:r>
            <a:r>
              <a:rPr lang="en-US" dirty="0" smtClean="0"/>
              <a:t>s(2)=</a:t>
            </a:r>
            <a:r>
              <a:rPr lang="en-US" dirty="0" smtClean="0"/>
              <a:t>0 in middle of wing and is along the z-plane, </a:t>
            </a:r>
            <a:r>
              <a:rPr lang="en-US" dirty="0" smtClean="0"/>
              <a:t>s(0) </a:t>
            </a:r>
            <a:r>
              <a:rPr lang="en-US" dirty="0" smtClean="0"/>
              <a:t>is along the </a:t>
            </a:r>
            <a:r>
              <a:rPr lang="en-US" dirty="0" smtClean="0"/>
              <a:t>x-plane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*Note, these equations work for an infinitely thin wing, but shear a wing that has some thickness. Corrected equations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Forthcoming.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8067" y="5042155"/>
            <a:ext cx="118085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s_dump</a:t>
            </a:r>
            <a:r>
              <a:rPr lang="en-US" dirty="0" smtClean="0"/>
              <a:t>(0</a:t>
            </a:r>
            <a:r>
              <a:rPr lang="en-US" dirty="0"/>
              <a:t>)</a:t>
            </a:r>
            <a:r>
              <a:rPr lang="en-US" dirty="0" smtClean="0"/>
              <a:t> = </a:t>
            </a:r>
            <a:r>
              <a:rPr lang="en-US" dirty="0" smtClean="0"/>
              <a:t>s(0)*</a:t>
            </a:r>
            <a:r>
              <a:rPr lang="en-US" dirty="0" smtClean="0"/>
              <a:t>cos(</a:t>
            </a:r>
            <a:r>
              <a:rPr lang="en-US" dirty="0" err="1" smtClean="0"/>
              <a:t>sweep_angle_pos</a:t>
            </a:r>
            <a:r>
              <a:rPr lang="en-US" dirty="0" smtClean="0"/>
              <a:t>)+(</a:t>
            </a:r>
            <a:r>
              <a:rPr lang="en-US" dirty="0" smtClean="0"/>
              <a:t>s(2)*</a:t>
            </a:r>
            <a:r>
              <a:rPr lang="en-US" dirty="0" smtClean="0"/>
              <a:t>cos(</a:t>
            </a:r>
            <a:r>
              <a:rPr lang="en-US" dirty="0" err="1" smtClean="0"/>
              <a:t>aoa_pos</a:t>
            </a:r>
            <a:r>
              <a:rPr lang="en-US" dirty="0" smtClean="0"/>
              <a:t>)+</a:t>
            </a:r>
            <a:r>
              <a:rPr lang="en-US" dirty="0" smtClean="0"/>
              <a:t>s(1)</a:t>
            </a:r>
            <a:r>
              <a:rPr lang="en-US" dirty="0" smtClean="0"/>
              <a:t>)*-</a:t>
            </a:r>
            <a:r>
              <a:rPr lang="en-US" dirty="0" smtClean="0"/>
              <a:t>sin(</a:t>
            </a:r>
            <a:r>
              <a:rPr lang="en-US" dirty="0" err="1" smtClean="0"/>
              <a:t>sweep_angle_pos</a:t>
            </a:r>
            <a:r>
              <a:rPr lang="en-US" dirty="0" smtClean="0"/>
              <a:t>) ;	</a:t>
            </a:r>
          </a:p>
          <a:p>
            <a:r>
              <a:rPr lang="en-US" dirty="0" smtClean="0"/>
              <a:t>		</a:t>
            </a:r>
          </a:p>
          <a:p>
            <a:r>
              <a:rPr lang="en-US" dirty="0" err="1" smtClean="0"/>
              <a:t>s_dump</a:t>
            </a:r>
            <a:r>
              <a:rPr lang="en-US" dirty="0"/>
              <a:t>(</a:t>
            </a:r>
            <a:r>
              <a:rPr lang="en-US" dirty="0" smtClean="0"/>
              <a:t>1) = (</a:t>
            </a:r>
            <a:r>
              <a:rPr lang="en-US" dirty="0" smtClean="0"/>
              <a:t>s(2)*</a:t>
            </a:r>
            <a:r>
              <a:rPr lang="en-US" dirty="0" smtClean="0"/>
              <a:t>cos(</a:t>
            </a:r>
            <a:r>
              <a:rPr lang="en-US" dirty="0" err="1" smtClean="0"/>
              <a:t>aoa_pos</a:t>
            </a:r>
            <a:r>
              <a:rPr lang="en-US" dirty="0" smtClean="0"/>
              <a:t>)+</a:t>
            </a:r>
            <a:r>
              <a:rPr lang="en-US" dirty="0" smtClean="0"/>
              <a:t>s(1)</a:t>
            </a:r>
            <a:r>
              <a:rPr lang="en-US" dirty="0" smtClean="0"/>
              <a:t>)*</a:t>
            </a:r>
            <a:r>
              <a:rPr lang="en-US" dirty="0" smtClean="0"/>
              <a:t>cos(</a:t>
            </a:r>
            <a:r>
              <a:rPr lang="en-US" dirty="0" err="1" smtClean="0"/>
              <a:t>sweep_angle_pos</a:t>
            </a:r>
            <a:r>
              <a:rPr lang="en-US" dirty="0" smtClean="0"/>
              <a:t>)+</a:t>
            </a:r>
            <a:r>
              <a:rPr lang="en-US" dirty="0" smtClean="0"/>
              <a:t>s(0)*</a:t>
            </a:r>
            <a:r>
              <a:rPr lang="en-US" dirty="0" smtClean="0"/>
              <a:t>sin(</a:t>
            </a:r>
            <a:r>
              <a:rPr lang="en-US" dirty="0" err="1" smtClean="0"/>
              <a:t>sweep_angle_pos</a:t>
            </a:r>
            <a:r>
              <a:rPr lang="en-US" dirty="0" smtClean="0"/>
              <a:t>) ;	</a:t>
            </a:r>
          </a:p>
          <a:p>
            <a:r>
              <a:rPr lang="en-US" dirty="0" smtClean="0"/>
              <a:t>		</a:t>
            </a:r>
          </a:p>
          <a:p>
            <a:r>
              <a:rPr lang="en-US" dirty="0" err="1" smtClean="0"/>
              <a:t>s_dump</a:t>
            </a:r>
            <a:r>
              <a:rPr lang="en-US" dirty="0" smtClean="0"/>
              <a:t>(2</a:t>
            </a:r>
            <a:r>
              <a:rPr lang="en-US" dirty="0"/>
              <a:t>)</a:t>
            </a:r>
            <a:r>
              <a:rPr lang="en-US" dirty="0" smtClean="0"/>
              <a:t> = </a:t>
            </a:r>
            <a:r>
              <a:rPr lang="en-US" dirty="0" smtClean="0"/>
              <a:t>s(2)*</a:t>
            </a:r>
            <a:r>
              <a:rPr lang="en-US" dirty="0" smtClean="0"/>
              <a:t>sin(</a:t>
            </a:r>
            <a:r>
              <a:rPr lang="en-US" dirty="0" err="1" smtClean="0"/>
              <a:t>aoa_pos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7419" y="321175"/>
            <a:ext cx="9798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Kinematics of positive wing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510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8257" y="1493172"/>
            <a:ext cx="113906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 = 1.0                                   			// length of the computational (fluid) domain (m)</a:t>
            </a:r>
          </a:p>
          <a:p>
            <a:r>
              <a:rPr lang="en-US" dirty="0" smtClean="0"/>
              <a:t>WSPAN = 0.08                              		// Span of the wing</a:t>
            </a:r>
          </a:p>
          <a:p>
            <a:r>
              <a:rPr lang="en-US" dirty="0" smtClean="0"/>
              <a:t>RHO = 1000.0                                		// fluid mass density (kg / m^3)</a:t>
            </a:r>
          </a:p>
          <a:p>
            <a:r>
              <a:rPr lang="en-US" dirty="0" smtClean="0"/>
              <a:t>FREQUENCY = 1.0                             		//Note this is also set in </a:t>
            </a:r>
            <a:r>
              <a:rPr lang="en-US" dirty="0" err="1" smtClean="0"/>
              <a:t>update_target_positions</a:t>
            </a:r>
            <a:endParaRPr lang="en-US" dirty="0" smtClean="0"/>
          </a:p>
          <a:p>
            <a:r>
              <a:rPr lang="en-US" dirty="0" smtClean="0"/>
              <a:t>RE = 4.0                                  			 //Target Re, MU is changed to get the desired RE</a:t>
            </a:r>
          </a:p>
          <a:p>
            <a:r>
              <a:rPr lang="en-US" dirty="0" smtClean="0"/>
              <a:t>MU = RHO*(WSPAN/2.0)*((2.0/3.0)*2.0*3.14*WSPAN*FREQUENCY)/RE         // fluid dynamic viscosity (N s / m^2)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8257" y="3530993"/>
            <a:ext cx="107122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CartesianGeometry</a:t>
            </a:r>
            <a:r>
              <a:rPr lang="en-US" dirty="0" smtClean="0"/>
              <a:t> {                			//   </a:t>
            </a:r>
          </a:p>
          <a:p>
            <a:r>
              <a:rPr lang="en-US" dirty="0" err="1" smtClean="0"/>
              <a:t>domain_boxes</a:t>
            </a:r>
            <a:r>
              <a:rPr lang="en-US" dirty="0" smtClean="0"/>
              <a:t> = [ (0,0,0) , (N - 1,N - 1,N - 1) ]		//   </a:t>
            </a:r>
          </a:p>
          <a:p>
            <a:r>
              <a:rPr lang="en-US" dirty="0" err="1" smtClean="0"/>
              <a:t>x_lo</a:t>
            </a:r>
            <a:r>
              <a:rPr lang="en-US" dirty="0" smtClean="0"/>
              <a:t> = -L/2, -L/2, -L/2   				// lower end of computational domain.   </a:t>
            </a:r>
          </a:p>
          <a:p>
            <a:r>
              <a:rPr lang="en-US" dirty="0" err="1" smtClean="0"/>
              <a:t>x_up</a:t>
            </a:r>
            <a:r>
              <a:rPr lang="en-US" dirty="0" smtClean="0"/>
              <a:t> =  L/2,  L/2, L/2 				// upper end of computational domain.   </a:t>
            </a:r>
          </a:p>
          <a:p>
            <a:r>
              <a:rPr lang="en-US" dirty="0" err="1" smtClean="0"/>
              <a:t>periodic_dimension</a:t>
            </a:r>
            <a:r>
              <a:rPr lang="en-US" dirty="0" smtClean="0"/>
              <a:t> = 0, 0, 0              			//</a:t>
            </a:r>
          </a:p>
          <a:p>
            <a:r>
              <a:rPr lang="en-US" dirty="0" smtClean="0"/>
              <a:t>} //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0048" y="405581"/>
            <a:ext cx="9798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Some input3d parameters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6044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96" y="135181"/>
            <a:ext cx="10515600" cy="1325563"/>
          </a:xfrm>
        </p:spPr>
        <p:txBody>
          <a:bodyPr/>
          <a:lstStyle/>
          <a:p>
            <a:r>
              <a:rPr lang="en-US" dirty="0" smtClean="0"/>
              <a:t>Create a target force function for each 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6596" y="1460744"/>
            <a:ext cx="1123880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void</a:t>
            </a:r>
          </a:p>
          <a:p>
            <a:r>
              <a:rPr lang="en-US" dirty="0"/>
              <a:t>target1_force_function(</a:t>
            </a:r>
          </a:p>
          <a:p>
            <a:r>
              <a:rPr lang="en-US" dirty="0"/>
              <a:t>    </a:t>
            </a:r>
            <a:r>
              <a:rPr lang="en-US" dirty="0" err="1"/>
              <a:t>VectorValue</a:t>
            </a:r>
            <a:r>
              <a:rPr lang="en-US" dirty="0"/>
              <a:t>&lt;double&gt;&amp; F,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TensorValue</a:t>
            </a:r>
            <a:r>
              <a:rPr lang="en-US" dirty="0"/>
              <a:t>&lt;double&gt;&amp; /*FF*/,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libMesh</a:t>
            </a:r>
            <a:r>
              <a:rPr lang="en-US" dirty="0"/>
              <a:t>::Point&amp; X,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libMesh</a:t>
            </a:r>
            <a:r>
              <a:rPr lang="en-US" dirty="0"/>
              <a:t>::Point&amp; s,</a:t>
            </a:r>
          </a:p>
          <a:p>
            <a:r>
              <a:rPr lang="en-US" dirty="0"/>
              <a:t>	Elem* </a:t>
            </a:r>
            <a:r>
              <a:rPr lang="en-US" dirty="0" err="1"/>
              <a:t>const</a:t>
            </a:r>
            <a:r>
              <a:rPr lang="en-US" dirty="0"/>
              <a:t> /*</a:t>
            </a:r>
            <a:r>
              <a:rPr lang="en-US" dirty="0" err="1"/>
              <a:t>elem</a:t>
            </a:r>
            <a:r>
              <a:rPr lang="en-US" dirty="0"/>
              <a:t>*/,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::vector&lt;double&gt;*&gt;&amp; /*</a:t>
            </a:r>
            <a:r>
              <a:rPr lang="en-US" dirty="0" err="1"/>
              <a:t>var_data</a:t>
            </a:r>
            <a:r>
              <a:rPr lang="en-US" dirty="0"/>
              <a:t>*/,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VectorValue</a:t>
            </a:r>
            <a:r>
              <a:rPr lang="en-US" dirty="0"/>
              <a:t>&lt;double&gt; &gt;*&gt;&amp; /*</a:t>
            </a:r>
            <a:r>
              <a:rPr lang="en-US" dirty="0" err="1"/>
              <a:t>grad_var_data</a:t>
            </a:r>
            <a:r>
              <a:rPr lang="en-US" dirty="0"/>
              <a:t>*/,</a:t>
            </a:r>
          </a:p>
          <a:p>
            <a:r>
              <a:rPr lang="en-US" dirty="0"/>
              <a:t>	double time,</a:t>
            </a:r>
          </a:p>
          <a:p>
            <a:r>
              <a:rPr lang="en-US" dirty="0"/>
              <a:t>    void* /*</a:t>
            </a:r>
            <a:r>
              <a:rPr lang="en-US" dirty="0" err="1"/>
              <a:t>ctx</a:t>
            </a:r>
            <a:r>
              <a:rPr lang="en-US" dirty="0"/>
              <a:t>*/)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libMesh</a:t>
            </a:r>
            <a:r>
              <a:rPr lang="en-US" dirty="0"/>
              <a:t>::Point </a:t>
            </a:r>
            <a:r>
              <a:rPr lang="en-US" dirty="0" err="1"/>
              <a:t>s_dump</a:t>
            </a:r>
            <a:r>
              <a:rPr lang="en-US" dirty="0"/>
              <a:t>;</a:t>
            </a:r>
          </a:p>
          <a:p>
            <a:r>
              <a:rPr lang="en-US" dirty="0"/>
              <a:t>  double kappa;</a:t>
            </a:r>
          </a:p>
          <a:p>
            <a:endParaRPr lang="en-US" dirty="0"/>
          </a:p>
          <a:p>
            <a:r>
              <a:rPr lang="en-US" dirty="0"/>
              <a:t>  // </a:t>
            </a:r>
            <a:r>
              <a:rPr lang="en-US" dirty="0" err="1"/>
              <a:t>s_dump</a:t>
            </a:r>
            <a:r>
              <a:rPr lang="en-US" dirty="0"/>
              <a:t> is the target point position </a:t>
            </a:r>
          </a:p>
          <a:p>
            <a:r>
              <a:rPr lang="en-US" dirty="0"/>
              <a:t>  // s is the reference configuration. </a:t>
            </a:r>
          </a:p>
          <a:p>
            <a:r>
              <a:rPr lang="en-US" dirty="0"/>
              <a:t>  // The current position is X</a:t>
            </a:r>
          </a:p>
        </p:txBody>
      </p:sp>
    </p:spTree>
    <p:extLst>
      <p:ext uri="{BB962C8B-B14F-4D97-AF65-F5344CB8AC3E}">
        <p14:creationId xmlns:p14="http://schemas.microsoft.com/office/powerpoint/2010/main" val="27303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96" y="135181"/>
            <a:ext cx="10515600" cy="1325563"/>
          </a:xfrm>
        </p:spPr>
        <p:txBody>
          <a:bodyPr/>
          <a:lstStyle/>
          <a:p>
            <a:r>
              <a:rPr lang="en-US" dirty="0" smtClean="0"/>
              <a:t>Create a target force function for each wing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6596" y="1460744"/>
            <a:ext cx="1123880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void</a:t>
            </a:r>
          </a:p>
          <a:p>
            <a:r>
              <a:rPr lang="en-US" dirty="0"/>
              <a:t>target2_force_function(</a:t>
            </a:r>
          </a:p>
          <a:p>
            <a:r>
              <a:rPr lang="en-US" dirty="0"/>
              <a:t>    </a:t>
            </a:r>
            <a:r>
              <a:rPr lang="en-US" dirty="0" err="1"/>
              <a:t>VectorValue</a:t>
            </a:r>
            <a:r>
              <a:rPr lang="en-US" dirty="0"/>
              <a:t>&lt;double&gt;&amp; F,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TensorValue</a:t>
            </a:r>
            <a:r>
              <a:rPr lang="en-US" dirty="0"/>
              <a:t>&lt;double&gt;&amp; /*FF*/,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libMesh</a:t>
            </a:r>
            <a:r>
              <a:rPr lang="en-US" dirty="0"/>
              <a:t>::Point&amp; X,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libMesh</a:t>
            </a:r>
            <a:r>
              <a:rPr lang="en-US" dirty="0"/>
              <a:t>::Point&amp; s,</a:t>
            </a:r>
          </a:p>
          <a:p>
            <a:r>
              <a:rPr lang="en-US" dirty="0"/>
              <a:t>	Elem* </a:t>
            </a:r>
            <a:r>
              <a:rPr lang="en-US" dirty="0" err="1"/>
              <a:t>const</a:t>
            </a:r>
            <a:r>
              <a:rPr lang="en-US" dirty="0"/>
              <a:t> /*</a:t>
            </a:r>
            <a:r>
              <a:rPr lang="en-US" dirty="0" err="1"/>
              <a:t>elem</a:t>
            </a:r>
            <a:r>
              <a:rPr lang="en-US" dirty="0"/>
              <a:t>*/,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::vector&lt;double&gt;*&gt;&amp; /*</a:t>
            </a:r>
            <a:r>
              <a:rPr lang="en-US" dirty="0" err="1"/>
              <a:t>var_data</a:t>
            </a:r>
            <a:r>
              <a:rPr lang="en-US" dirty="0"/>
              <a:t>*/,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VectorValue</a:t>
            </a:r>
            <a:r>
              <a:rPr lang="en-US" dirty="0"/>
              <a:t>&lt;double&gt; &gt;*&gt;&amp; /*</a:t>
            </a:r>
            <a:r>
              <a:rPr lang="en-US" dirty="0" err="1"/>
              <a:t>grad_var_data</a:t>
            </a:r>
            <a:r>
              <a:rPr lang="en-US" dirty="0"/>
              <a:t>*/,</a:t>
            </a:r>
          </a:p>
          <a:p>
            <a:r>
              <a:rPr lang="en-US" dirty="0"/>
              <a:t>	double time,</a:t>
            </a:r>
          </a:p>
          <a:p>
            <a:r>
              <a:rPr lang="en-US" dirty="0"/>
              <a:t>    void* /*</a:t>
            </a:r>
            <a:r>
              <a:rPr lang="en-US" dirty="0" err="1"/>
              <a:t>ctx</a:t>
            </a:r>
            <a:r>
              <a:rPr lang="en-US" dirty="0"/>
              <a:t>*/)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libMesh</a:t>
            </a:r>
            <a:r>
              <a:rPr lang="en-US" dirty="0"/>
              <a:t>::Point </a:t>
            </a:r>
            <a:r>
              <a:rPr lang="en-US" dirty="0" err="1"/>
              <a:t>s_dump</a:t>
            </a:r>
            <a:r>
              <a:rPr lang="en-US" dirty="0"/>
              <a:t>;</a:t>
            </a:r>
          </a:p>
          <a:p>
            <a:r>
              <a:rPr lang="en-US" dirty="0"/>
              <a:t>  double kappa;</a:t>
            </a:r>
          </a:p>
          <a:p>
            <a:endParaRPr lang="en-US" dirty="0"/>
          </a:p>
          <a:p>
            <a:r>
              <a:rPr lang="en-US" dirty="0"/>
              <a:t>  // </a:t>
            </a:r>
            <a:r>
              <a:rPr lang="en-US" dirty="0" err="1"/>
              <a:t>s_dump</a:t>
            </a:r>
            <a:r>
              <a:rPr lang="en-US" dirty="0"/>
              <a:t> is the target point position </a:t>
            </a:r>
          </a:p>
          <a:p>
            <a:r>
              <a:rPr lang="en-US" dirty="0"/>
              <a:t>  // s is the reference configuration. </a:t>
            </a:r>
          </a:p>
          <a:p>
            <a:r>
              <a:rPr lang="en-US" dirty="0"/>
              <a:t>  // The current position is X</a:t>
            </a:r>
          </a:p>
        </p:txBody>
      </p:sp>
    </p:spTree>
    <p:extLst>
      <p:ext uri="{BB962C8B-B14F-4D97-AF65-F5344CB8AC3E}">
        <p14:creationId xmlns:p14="http://schemas.microsoft.com/office/powerpoint/2010/main" val="348651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6981</TotalTime>
  <Words>1723</Words>
  <Application>Microsoft Office PowerPoint</Application>
  <PresentationFormat>Widescreen</PresentationFormat>
  <Paragraphs>261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7-IBFE – Two Boundaries: Flapping wings and beam hits circle</vt:lpstr>
      <vt:lpstr>3D flapping wing example</vt:lpstr>
      <vt:lpstr>PowerPoint Presentation</vt:lpstr>
      <vt:lpstr>Make two wings in trellis</vt:lpstr>
      <vt:lpstr>PowerPoint Presentation</vt:lpstr>
      <vt:lpstr>PowerPoint Presentation</vt:lpstr>
      <vt:lpstr>PowerPoint Presentation</vt:lpstr>
      <vt:lpstr>Create a target force function for each wing</vt:lpstr>
      <vt:lpstr>Create a target force function for each wing</vt:lpstr>
      <vt:lpstr>Use the same PK1 stress functions</vt:lpstr>
      <vt:lpstr>Main.C code for two boundaries</vt:lpstr>
      <vt:lpstr>Things to change in main.C (under force declarations) (continued…)</vt:lpstr>
      <vt:lpstr>ExodusII_IO</vt:lpstr>
      <vt:lpstr>Postprocess_data function</vt:lpstr>
      <vt:lpstr>7-IBFE-Plate-Circle</vt:lpstr>
      <vt:lpstr>Target force function</vt:lpstr>
      <vt:lpstr>Relevant lines in main.C</vt:lpstr>
      <vt:lpstr>Relevant lines in main.C</vt:lpstr>
      <vt:lpstr>Other changes from earlier versions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Miller, Laura Ann</dc:creator>
  <cp:lastModifiedBy>Miller, Laura Ann</cp:lastModifiedBy>
  <cp:revision>21</cp:revision>
  <dcterms:created xsi:type="dcterms:W3CDTF">2020-07-27T21:38:49Z</dcterms:created>
  <dcterms:modified xsi:type="dcterms:W3CDTF">2020-08-06T22:31:31Z</dcterms:modified>
</cp:coreProperties>
</file>