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2" r:id="rId8"/>
    <p:sldId id="260" r:id="rId9"/>
    <p:sldId id="261" r:id="rId10"/>
    <p:sldId id="265" r:id="rId11"/>
    <p:sldId id="266" r:id="rId12"/>
    <p:sldId id="267" r:id="rId13"/>
    <p:sldId id="268" r:id="rId14"/>
    <p:sldId id="269" r:id="rId15"/>
    <p:sldId id="271" r:id="rId16"/>
    <p:sldId id="272" r:id="rId17"/>
    <p:sldId id="273" r:id="rId18"/>
    <p:sldId id="274" r:id="rId19"/>
    <p:sldId id="270"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72"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E0A3E0-368B-4DE6-AF25-53A13747FC8A}"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E4D699-487B-46DC-B1DE-44B723658C2E}" type="slidenum">
              <a:rPr lang="en-US" smtClean="0"/>
              <a:t>‹#›</a:t>
            </a:fld>
            <a:endParaRPr lang="en-US"/>
          </a:p>
        </p:txBody>
      </p:sp>
    </p:spTree>
    <p:extLst>
      <p:ext uri="{BB962C8B-B14F-4D97-AF65-F5344CB8AC3E}">
        <p14:creationId xmlns:p14="http://schemas.microsoft.com/office/powerpoint/2010/main" val="306858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E0A3E0-368B-4DE6-AF25-53A13747FC8A}"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E4D699-487B-46DC-B1DE-44B723658C2E}" type="slidenum">
              <a:rPr lang="en-US" smtClean="0"/>
              <a:t>‹#›</a:t>
            </a:fld>
            <a:endParaRPr lang="en-US"/>
          </a:p>
        </p:txBody>
      </p:sp>
    </p:spTree>
    <p:extLst>
      <p:ext uri="{BB962C8B-B14F-4D97-AF65-F5344CB8AC3E}">
        <p14:creationId xmlns:p14="http://schemas.microsoft.com/office/powerpoint/2010/main" val="32454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E0A3E0-368B-4DE6-AF25-53A13747FC8A}"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E4D699-487B-46DC-B1DE-44B723658C2E}" type="slidenum">
              <a:rPr lang="en-US" smtClean="0"/>
              <a:t>‹#›</a:t>
            </a:fld>
            <a:endParaRPr lang="en-US"/>
          </a:p>
        </p:txBody>
      </p:sp>
    </p:spTree>
    <p:extLst>
      <p:ext uri="{BB962C8B-B14F-4D97-AF65-F5344CB8AC3E}">
        <p14:creationId xmlns:p14="http://schemas.microsoft.com/office/powerpoint/2010/main" val="3642126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E0A3E0-368B-4DE6-AF25-53A13747FC8A}"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E4D699-487B-46DC-B1DE-44B723658C2E}" type="slidenum">
              <a:rPr lang="en-US" smtClean="0"/>
              <a:t>‹#›</a:t>
            </a:fld>
            <a:endParaRPr lang="en-US"/>
          </a:p>
        </p:txBody>
      </p:sp>
    </p:spTree>
    <p:extLst>
      <p:ext uri="{BB962C8B-B14F-4D97-AF65-F5344CB8AC3E}">
        <p14:creationId xmlns:p14="http://schemas.microsoft.com/office/powerpoint/2010/main" val="99439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E0A3E0-368B-4DE6-AF25-53A13747FC8A}"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E4D699-487B-46DC-B1DE-44B723658C2E}" type="slidenum">
              <a:rPr lang="en-US" smtClean="0"/>
              <a:t>‹#›</a:t>
            </a:fld>
            <a:endParaRPr lang="en-US"/>
          </a:p>
        </p:txBody>
      </p:sp>
    </p:spTree>
    <p:extLst>
      <p:ext uri="{BB962C8B-B14F-4D97-AF65-F5344CB8AC3E}">
        <p14:creationId xmlns:p14="http://schemas.microsoft.com/office/powerpoint/2010/main" val="3268304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E0A3E0-368B-4DE6-AF25-53A13747FC8A}"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E4D699-487B-46DC-B1DE-44B723658C2E}" type="slidenum">
              <a:rPr lang="en-US" smtClean="0"/>
              <a:t>‹#›</a:t>
            </a:fld>
            <a:endParaRPr lang="en-US"/>
          </a:p>
        </p:txBody>
      </p:sp>
    </p:spTree>
    <p:extLst>
      <p:ext uri="{BB962C8B-B14F-4D97-AF65-F5344CB8AC3E}">
        <p14:creationId xmlns:p14="http://schemas.microsoft.com/office/powerpoint/2010/main" val="2124557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E0A3E0-368B-4DE6-AF25-53A13747FC8A}" type="datetimeFigureOut">
              <a:rPr lang="en-US" smtClean="0"/>
              <a:t>8/18/2020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E4D699-487B-46DC-B1DE-44B723658C2E}" type="slidenum">
              <a:rPr lang="en-US" smtClean="0"/>
              <a:t>‹#›</a:t>
            </a:fld>
            <a:endParaRPr lang="en-US"/>
          </a:p>
        </p:txBody>
      </p:sp>
    </p:spTree>
    <p:extLst>
      <p:ext uri="{BB962C8B-B14F-4D97-AF65-F5344CB8AC3E}">
        <p14:creationId xmlns:p14="http://schemas.microsoft.com/office/powerpoint/2010/main" val="922335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E0A3E0-368B-4DE6-AF25-53A13747FC8A}" type="datetimeFigureOut">
              <a:rPr lang="en-US" smtClean="0"/>
              <a:t>8/18/2020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E4D699-487B-46DC-B1DE-44B723658C2E}" type="slidenum">
              <a:rPr lang="en-US" smtClean="0"/>
              <a:t>‹#›</a:t>
            </a:fld>
            <a:endParaRPr lang="en-US"/>
          </a:p>
        </p:txBody>
      </p:sp>
    </p:spTree>
    <p:extLst>
      <p:ext uri="{BB962C8B-B14F-4D97-AF65-F5344CB8AC3E}">
        <p14:creationId xmlns:p14="http://schemas.microsoft.com/office/powerpoint/2010/main" val="2610813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E0A3E0-368B-4DE6-AF25-53A13747FC8A}" type="datetimeFigureOut">
              <a:rPr lang="en-US" smtClean="0"/>
              <a:t>8/18/2020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E4D699-487B-46DC-B1DE-44B723658C2E}" type="slidenum">
              <a:rPr lang="en-US" smtClean="0"/>
              <a:t>‹#›</a:t>
            </a:fld>
            <a:endParaRPr lang="en-US"/>
          </a:p>
        </p:txBody>
      </p:sp>
    </p:spTree>
    <p:extLst>
      <p:ext uri="{BB962C8B-B14F-4D97-AF65-F5344CB8AC3E}">
        <p14:creationId xmlns:p14="http://schemas.microsoft.com/office/powerpoint/2010/main" val="1394814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E0A3E0-368B-4DE6-AF25-53A13747FC8A}"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E4D699-487B-46DC-B1DE-44B723658C2E}" type="slidenum">
              <a:rPr lang="en-US" smtClean="0"/>
              <a:t>‹#›</a:t>
            </a:fld>
            <a:endParaRPr lang="en-US"/>
          </a:p>
        </p:txBody>
      </p:sp>
    </p:spTree>
    <p:extLst>
      <p:ext uri="{BB962C8B-B14F-4D97-AF65-F5344CB8AC3E}">
        <p14:creationId xmlns:p14="http://schemas.microsoft.com/office/powerpoint/2010/main" val="3273391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E0A3E0-368B-4DE6-AF25-53A13747FC8A}"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E4D699-487B-46DC-B1DE-44B723658C2E}" type="slidenum">
              <a:rPr lang="en-US" smtClean="0"/>
              <a:t>‹#›</a:t>
            </a:fld>
            <a:endParaRPr lang="en-US"/>
          </a:p>
        </p:txBody>
      </p:sp>
    </p:spTree>
    <p:extLst>
      <p:ext uri="{BB962C8B-B14F-4D97-AF65-F5344CB8AC3E}">
        <p14:creationId xmlns:p14="http://schemas.microsoft.com/office/powerpoint/2010/main" val="146926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E0A3E0-368B-4DE6-AF25-53A13747FC8A}" type="datetimeFigureOut">
              <a:rPr lang="en-US" smtClean="0"/>
              <a:t>8/18/2020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E4D699-487B-46DC-B1DE-44B723658C2E}" type="slidenum">
              <a:rPr lang="en-US" smtClean="0"/>
              <a:t>‹#›</a:t>
            </a:fld>
            <a:endParaRPr lang="en-US"/>
          </a:p>
        </p:txBody>
      </p:sp>
    </p:spTree>
    <p:extLst>
      <p:ext uri="{BB962C8B-B14F-4D97-AF65-F5344CB8AC3E}">
        <p14:creationId xmlns:p14="http://schemas.microsoft.com/office/powerpoint/2010/main" val="1417244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bamr.github.io/IBAMR-docs/ibamr/html/class_i_b_a_m_r_1_1_sponge_layer_force_function.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libmesh.github.io/doxygen/classlibMesh_1_1UnstructuredMesh.html" TargetMode="External"/><Relationship Id="rId2" Type="http://schemas.openxmlformats.org/officeDocument/2006/relationships/hyperlink" Target="http://libmesh.github.io/" TargetMode="External"/><Relationship Id="rId1" Type="http://schemas.openxmlformats.org/officeDocument/2006/relationships/slideLayout" Target="../slideLayouts/slideLayout2.xml"/><Relationship Id="rId6" Type="http://schemas.openxmlformats.org/officeDocument/2006/relationships/hyperlink" Target="http://libmesh.github.io/doxygen/namespacelibMesh.html#a3f482b3acb4beb528f0ce89f161ff967a8029a5bc505019e485300fcb19d6d7a6" TargetMode="External"/><Relationship Id="rId5" Type="http://schemas.openxmlformats.org/officeDocument/2006/relationships/hyperlink" Target="http://libmesh.github.io/doxygen/namespacelibMesh.html#a3f482b3acb4beb528f0ce89f161ff967" TargetMode="External"/><Relationship Id="rId4" Type="http://schemas.openxmlformats.org/officeDocument/2006/relationships/hyperlink" Target="http://libmesh.github.io/doxygen/namespacelibMesh.html#aef28359fb4851abec08fc99cfbac118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eigen.tuxfamily.org/index.php" TargetMode="External"/><Relationship Id="rId13" Type="http://schemas.openxmlformats.org/officeDocument/2006/relationships/hyperlink" Target="https://github.com/IBAMR/IBAMR/wiki" TargetMode="External"/><Relationship Id="rId3" Type="http://schemas.openxmlformats.org/officeDocument/2006/relationships/hyperlink" Target="https://computation-rnd.llnl.gov/SAMRAI" TargetMode="External"/><Relationship Id="rId7" Type="http://schemas.openxmlformats.org/officeDocument/2006/relationships/hyperlink" Target="http://www.boost.org/" TargetMode="External"/><Relationship Id="rId12" Type="http://schemas.openxmlformats.org/officeDocument/2006/relationships/hyperlink" Target="https://wci.llnl.gov/codes/visit" TargetMode="External"/><Relationship Id="rId2" Type="http://schemas.openxmlformats.org/officeDocument/2006/relationships/hyperlink" Target="http://www.mcs.anl.gov/research/projects/mpi" TargetMode="External"/><Relationship Id="rId1" Type="http://schemas.openxmlformats.org/officeDocument/2006/relationships/slideLayout" Target="../slideLayouts/slideLayout2.xml"/><Relationship Id="rId6" Type="http://schemas.openxmlformats.org/officeDocument/2006/relationships/hyperlink" Target="http://computation.llnl.gov/casc/linear_solvers/sls_hypre.html" TargetMode="External"/><Relationship Id="rId11" Type="http://schemas.openxmlformats.org/officeDocument/2006/relationships/hyperlink" Target="https://wci.llnl.gov/codes/silo" TargetMode="External"/><Relationship Id="rId5" Type="http://schemas.openxmlformats.org/officeDocument/2006/relationships/hyperlink" Target="http://libmesh.sourceforge.net/" TargetMode="External"/><Relationship Id="rId10" Type="http://schemas.openxmlformats.org/officeDocument/2006/relationships/hyperlink" Target="http://muparser.beltoforion.de/" TargetMode="External"/><Relationship Id="rId4" Type="http://schemas.openxmlformats.org/officeDocument/2006/relationships/hyperlink" Target="http://www.mcs.anl.gov/petsc" TargetMode="External"/><Relationship Id="rId9" Type="http://schemas.openxmlformats.org/officeDocument/2006/relationships/hyperlink" Target="http://www.hdfgroup.org/HDF5"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ibamr.github.io/IBAMR-docs/ibamr/html/class_i_b_a_m_r_1_1_i_n_s_collocated_hierarchy_integrator.html" TargetMode="External"/><Relationship Id="rId2" Type="http://schemas.openxmlformats.org/officeDocument/2006/relationships/hyperlink" Target="https://ibamr.github.io/IBAMR-docs/ibamr/html/class_i_b_a_m_r_1_1_i_n_s_staggered_hierarchy_integrator.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ibamr.github.io/IBAMR-docs/ibamr/html/class_i_b_a_m_r_1_1_i_b_strategy.html" TargetMode="External"/><Relationship Id="rId2" Type="http://schemas.openxmlformats.org/officeDocument/2006/relationships/hyperlink" Target="https://ibamr.github.io/IBAMR-docs/ibamr/html/class_i_b_a_m_r_1_1_i_b_f_e_method.html" TargetMode="External"/><Relationship Id="rId1" Type="http://schemas.openxmlformats.org/officeDocument/2006/relationships/slideLayout" Target="../slideLayouts/slideLayout2.xml"/><Relationship Id="rId4" Type="http://schemas.openxmlformats.org/officeDocument/2006/relationships/hyperlink" Target="https://ibamr.github.io/IBAMR-docs/ibamr/html/class_i_b_a_m_r_1_1_i_b_hierarchy_integrator.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bamr.github.io/building" TargetMode="External"/><Relationship Id="rId2" Type="http://schemas.openxmlformats.org/officeDocument/2006/relationships/hyperlink" Target="https://github.com/IBAMR/IBAMR/wiki/ThirdPartyLibrari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utorialspoint.com/cplusplus/cpp_namespaces.htm" TargetMode="External"/><Relationship Id="rId2" Type="http://schemas.openxmlformats.org/officeDocument/2006/relationships/hyperlink" Target="https://ibamr.github.io/docs" TargetMode="External"/><Relationship Id="rId1" Type="http://schemas.openxmlformats.org/officeDocument/2006/relationships/slideLayout" Target="../slideLayouts/slideLayout2.xml"/><Relationship Id="rId5" Type="http://schemas.openxmlformats.org/officeDocument/2006/relationships/hyperlink" Target="https://www.tutorialspoint.com/cplusplus/" TargetMode="External"/><Relationship Id="rId4" Type="http://schemas.openxmlformats.org/officeDocument/2006/relationships/hyperlink" Target="https://www.tutorialspoint.com/cplusplus/cpp_classes_objects.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cprogramming/c_header_files.htm#:~:text=A%20header%20file%20is%20a,that%20comes%20with%20your%20compil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3789" y="1876342"/>
            <a:ext cx="9144000" cy="2387600"/>
          </a:xfrm>
        </p:spPr>
        <p:txBody>
          <a:bodyPr/>
          <a:lstStyle/>
          <a:p>
            <a:r>
              <a:rPr lang="en-US" dirty="0" smtClean="0"/>
              <a:t>Lecture 8-IBFE-Going through a main file</a:t>
            </a:r>
            <a:endParaRPr lang="en-US" dirty="0"/>
          </a:p>
        </p:txBody>
      </p:sp>
    </p:spTree>
    <p:extLst>
      <p:ext uri="{BB962C8B-B14F-4D97-AF65-F5344CB8AC3E}">
        <p14:creationId xmlns:p14="http://schemas.microsoft.com/office/powerpoint/2010/main" val="2572192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header file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#include &lt;</a:t>
            </a:r>
            <a:r>
              <a:rPr lang="en-US" dirty="0" err="1" smtClean="0"/>
              <a:t>ibamr</a:t>
            </a:r>
            <a:r>
              <a:rPr lang="en-US" dirty="0" smtClean="0"/>
              <a:t>/</a:t>
            </a:r>
            <a:r>
              <a:rPr lang="en-US" dirty="0" err="1" smtClean="0"/>
              <a:t>SpongeLayerForceFunction.h</a:t>
            </a:r>
            <a:r>
              <a:rPr lang="en-US" dirty="0" smtClean="0"/>
              <a:t>&gt;</a:t>
            </a:r>
          </a:p>
          <a:p>
            <a:pPr marL="0" indent="0">
              <a:buNone/>
            </a:pPr>
            <a:r>
              <a:rPr lang="en-US" dirty="0"/>
              <a:t>Detailed Description</a:t>
            </a:r>
          </a:p>
          <a:p>
            <a:pPr lvl="1"/>
            <a:r>
              <a:rPr lang="en-US" dirty="0"/>
              <a:t>Class </a:t>
            </a:r>
            <a:r>
              <a:rPr lang="en-US" b="1" dirty="0" err="1">
                <a:hlinkClick r:id="rId2" tooltip="Class SpongeLayerForceFunction provides forcing at physical boundaries that weakly imposes homogeneou..."/>
              </a:rPr>
              <a:t>SpongeLayerForceFunction</a:t>
            </a:r>
            <a:r>
              <a:rPr lang="en-US" dirty="0"/>
              <a:t> provides forcing at physical boundaries that weakly imposes homogeneous </a:t>
            </a:r>
            <a:r>
              <a:rPr lang="en-US" dirty="0" err="1"/>
              <a:t>Dirichlet</a:t>
            </a:r>
            <a:r>
              <a:rPr lang="en-US" dirty="0"/>
              <a:t> boundary conditions. </a:t>
            </a:r>
          </a:p>
          <a:p>
            <a:r>
              <a:rPr lang="en-US" dirty="0"/>
              <a:t>The documentation for this class was generated from the following files</a:t>
            </a:r>
            <a:r>
              <a:rPr lang="en-US" dirty="0" smtClean="0"/>
              <a:t>:</a:t>
            </a:r>
          </a:p>
          <a:p>
            <a:pPr lvl="1"/>
            <a:r>
              <a:rPr lang="en-US" dirty="0" smtClean="0"/>
              <a:t>/home/</a:t>
            </a:r>
            <a:r>
              <a:rPr lang="en-US" dirty="0" err="1" smtClean="0"/>
              <a:t>travis</a:t>
            </a:r>
            <a:r>
              <a:rPr lang="en-US" dirty="0" smtClean="0"/>
              <a:t>/build/IBAMR/IBAMR/include/</a:t>
            </a:r>
            <a:r>
              <a:rPr lang="en-US" dirty="0" err="1" smtClean="0"/>
              <a:t>ibamr</a:t>
            </a:r>
            <a:r>
              <a:rPr lang="en-US" dirty="0" smtClean="0"/>
              <a:t>/</a:t>
            </a:r>
            <a:r>
              <a:rPr lang="en-US" dirty="0" err="1" smtClean="0"/>
              <a:t>SpongeLayerForceFunction.h</a:t>
            </a:r>
            <a:endParaRPr lang="en-US" dirty="0"/>
          </a:p>
          <a:p>
            <a:pPr lvl="1"/>
            <a:r>
              <a:rPr lang="en-US" dirty="0" smtClean="0"/>
              <a:t>/home/</a:t>
            </a:r>
            <a:r>
              <a:rPr lang="en-US" dirty="0" err="1" smtClean="0"/>
              <a:t>travis</a:t>
            </a:r>
            <a:r>
              <a:rPr lang="en-US" dirty="0" smtClean="0"/>
              <a:t>/build/IBAMR/IBAMR/</a:t>
            </a:r>
            <a:r>
              <a:rPr lang="en-US" dirty="0" err="1" smtClean="0"/>
              <a:t>src</a:t>
            </a:r>
            <a:r>
              <a:rPr lang="en-US" dirty="0" smtClean="0"/>
              <a:t>/</a:t>
            </a:r>
            <a:r>
              <a:rPr lang="en-US" dirty="0" err="1" smtClean="0"/>
              <a:t>navier_stokes</a:t>
            </a:r>
            <a:r>
              <a:rPr lang="en-US" dirty="0" smtClean="0"/>
              <a:t>/SpongeLayerForceFunction.cpp</a:t>
            </a:r>
            <a:endParaRPr lang="en-US" dirty="0"/>
          </a:p>
          <a:p>
            <a:pPr marL="0" indent="0">
              <a:buNone/>
            </a:pPr>
            <a:endParaRPr lang="en-US" dirty="0"/>
          </a:p>
        </p:txBody>
      </p:sp>
    </p:spTree>
    <p:extLst>
      <p:ext uri="{BB962C8B-B14F-4D97-AF65-F5344CB8AC3E}">
        <p14:creationId xmlns:p14="http://schemas.microsoft.com/office/powerpoint/2010/main" val="2412255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Elasticity model data</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namespace </a:t>
            </a:r>
            <a:r>
              <a:rPr lang="en-US" dirty="0" err="1" smtClean="0"/>
              <a:t>ModelData</a:t>
            </a:r>
            <a:r>
              <a:rPr lang="en-US" dirty="0" smtClean="0"/>
              <a:t>{</a:t>
            </a:r>
          </a:p>
          <a:p>
            <a:pPr marL="0" indent="0">
              <a:buNone/>
            </a:pPr>
            <a:r>
              <a:rPr lang="en-US" dirty="0" smtClean="0"/>
              <a:t>…..</a:t>
            </a:r>
          </a:p>
          <a:p>
            <a:pPr marL="0" indent="0">
              <a:buNone/>
            </a:pPr>
            <a:r>
              <a:rPr lang="en-US" dirty="0" smtClean="0"/>
              <a:t>Declare functions PK1_stress_function, </a:t>
            </a:r>
            <a:r>
              <a:rPr lang="en-US" dirty="0" err="1" smtClean="0"/>
              <a:t>tether_force_function</a:t>
            </a:r>
            <a:r>
              <a:rPr lang="en-US" dirty="0" smtClean="0"/>
              <a:t>, etc. here</a:t>
            </a:r>
            <a:endParaRPr lang="en-US" dirty="0"/>
          </a:p>
        </p:txBody>
      </p:sp>
    </p:spTree>
    <p:extLst>
      <p:ext uri="{BB962C8B-B14F-4D97-AF65-F5344CB8AC3E}">
        <p14:creationId xmlns:p14="http://schemas.microsoft.com/office/powerpoint/2010/main" val="1387807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function </a:t>
            </a:r>
            <a:endParaRPr lang="en-US" dirty="0"/>
          </a:p>
        </p:txBody>
      </p:sp>
      <p:sp>
        <p:nvSpPr>
          <p:cNvPr id="5" name="Rectangle 4"/>
          <p:cNvSpPr/>
          <p:nvPr/>
        </p:nvSpPr>
        <p:spPr>
          <a:xfrm>
            <a:off x="838200" y="1690688"/>
            <a:ext cx="12091737" cy="2585323"/>
          </a:xfrm>
          <a:prstGeom prst="rect">
            <a:avLst/>
          </a:prstGeom>
        </p:spPr>
        <p:txBody>
          <a:bodyPr wrap="square">
            <a:spAutoFit/>
          </a:bodyPr>
          <a:lstStyle/>
          <a:p>
            <a:r>
              <a:rPr lang="en-US" dirty="0" err="1" smtClean="0"/>
              <a:t>Int</a:t>
            </a:r>
            <a:endParaRPr lang="en-US" dirty="0" smtClean="0"/>
          </a:p>
          <a:p>
            <a:r>
              <a:rPr lang="en-US" dirty="0" smtClean="0"/>
              <a:t>main(</a:t>
            </a:r>
            <a:r>
              <a:rPr lang="en-US" dirty="0" err="1" smtClean="0"/>
              <a:t>int</a:t>
            </a:r>
            <a:r>
              <a:rPr lang="en-US" dirty="0" smtClean="0"/>
              <a:t> </a:t>
            </a:r>
            <a:r>
              <a:rPr lang="en-US" dirty="0" err="1" smtClean="0"/>
              <a:t>argc</a:t>
            </a:r>
            <a:r>
              <a:rPr lang="en-US" dirty="0" smtClean="0"/>
              <a:t>, char* </a:t>
            </a:r>
            <a:r>
              <a:rPr lang="en-US" dirty="0" err="1" smtClean="0"/>
              <a:t>argv</a:t>
            </a:r>
            <a:r>
              <a:rPr lang="en-US" dirty="0" smtClean="0"/>
              <a:t>[])</a:t>
            </a:r>
          </a:p>
          <a:p>
            <a:r>
              <a:rPr lang="en-US" dirty="0" smtClean="0"/>
              <a:t>{</a:t>
            </a:r>
          </a:p>
          <a:p>
            <a:r>
              <a:rPr lang="en-US" dirty="0" smtClean="0"/>
              <a:t>   	 // Initialize </a:t>
            </a:r>
            <a:r>
              <a:rPr lang="en-US" dirty="0" err="1" smtClean="0"/>
              <a:t>libMesh</a:t>
            </a:r>
            <a:r>
              <a:rPr lang="en-US" dirty="0" smtClean="0"/>
              <a:t>, </a:t>
            </a:r>
            <a:r>
              <a:rPr lang="en-US" dirty="0" err="1" smtClean="0"/>
              <a:t>PETSc</a:t>
            </a:r>
            <a:r>
              <a:rPr lang="en-US" dirty="0" smtClean="0"/>
              <a:t>, MPI, and SAMRAI.    </a:t>
            </a:r>
          </a:p>
          <a:p>
            <a:r>
              <a:rPr lang="en-US" dirty="0"/>
              <a:t>	</a:t>
            </a:r>
            <a:r>
              <a:rPr lang="en-US" dirty="0" err="1" smtClean="0"/>
              <a:t>LibMeshInit</a:t>
            </a:r>
            <a:r>
              <a:rPr lang="en-US" dirty="0" smtClean="0"/>
              <a:t> </a:t>
            </a:r>
            <a:r>
              <a:rPr lang="en-US" dirty="0" err="1" smtClean="0"/>
              <a:t>init</a:t>
            </a:r>
            <a:r>
              <a:rPr lang="en-US" dirty="0" smtClean="0"/>
              <a:t>(</a:t>
            </a:r>
            <a:r>
              <a:rPr lang="en-US" dirty="0" err="1" smtClean="0"/>
              <a:t>argc</a:t>
            </a:r>
            <a:r>
              <a:rPr lang="en-US" dirty="0" smtClean="0"/>
              <a:t>, </a:t>
            </a:r>
            <a:r>
              <a:rPr lang="en-US" dirty="0" err="1" smtClean="0"/>
              <a:t>argv</a:t>
            </a:r>
            <a:r>
              <a:rPr lang="en-US" dirty="0" smtClean="0"/>
              <a:t>);    	</a:t>
            </a:r>
          </a:p>
          <a:p>
            <a:r>
              <a:rPr lang="en-US" dirty="0"/>
              <a:t>	</a:t>
            </a:r>
            <a:r>
              <a:rPr lang="en-US" dirty="0" smtClean="0"/>
              <a:t>SAMRAI_MPI::</a:t>
            </a:r>
            <a:r>
              <a:rPr lang="en-US" dirty="0" err="1" smtClean="0"/>
              <a:t>setCommunicator</a:t>
            </a:r>
            <a:r>
              <a:rPr lang="en-US" dirty="0" smtClean="0"/>
              <a:t>(PETSC_COMM_WORLD);    </a:t>
            </a:r>
          </a:p>
          <a:p>
            <a:r>
              <a:rPr lang="en-US" dirty="0"/>
              <a:t>	</a:t>
            </a:r>
            <a:r>
              <a:rPr lang="en-US" dirty="0" smtClean="0"/>
              <a:t>SAMRAI_MPI::</a:t>
            </a:r>
            <a:r>
              <a:rPr lang="en-US" dirty="0" err="1" smtClean="0"/>
              <a:t>setCallAbortInSerialInsteadOfExit</a:t>
            </a:r>
            <a:r>
              <a:rPr lang="en-US" dirty="0" smtClean="0"/>
              <a:t>();    </a:t>
            </a:r>
          </a:p>
          <a:p>
            <a:r>
              <a:rPr lang="en-US" dirty="0"/>
              <a:t>	</a:t>
            </a:r>
            <a:r>
              <a:rPr lang="en-US" dirty="0" err="1" smtClean="0"/>
              <a:t>SAMRAIManager</a:t>
            </a:r>
            <a:r>
              <a:rPr lang="en-US" dirty="0" smtClean="0"/>
              <a:t>::startup();</a:t>
            </a:r>
          </a:p>
          <a:p>
            <a:r>
              <a:rPr lang="en-US" dirty="0" smtClean="0"/>
              <a:t>{ // cleanup dynamically allocated objects prior to shutdown</a:t>
            </a:r>
            <a:endParaRPr lang="en-US" dirty="0"/>
          </a:p>
        </p:txBody>
      </p:sp>
    </p:spTree>
    <p:extLst>
      <p:ext uri="{BB962C8B-B14F-4D97-AF65-F5344CB8AC3E}">
        <p14:creationId xmlns:p14="http://schemas.microsoft.com/office/powerpoint/2010/main" val="346559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736" y="48231"/>
            <a:ext cx="10515600" cy="1325563"/>
          </a:xfrm>
        </p:spPr>
        <p:txBody>
          <a:bodyPr/>
          <a:lstStyle/>
          <a:p>
            <a:r>
              <a:rPr lang="en-US" dirty="0" smtClean="0"/>
              <a:t>Enable file logging</a:t>
            </a:r>
            <a:endParaRPr lang="en-US" dirty="0"/>
          </a:p>
        </p:txBody>
      </p:sp>
      <p:sp>
        <p:nvSpPr>
          <p:cNvPr id="4" name="Rectangle 3"/>
          <p:cNvSpPr/>
          <p:nvPr/>
        </p:nvSpPr>
        <p:spPr>
          <a:xfrm>
            <a:off x="661736" y="1052952"/>
            <a:ext cx="11145253" cy="5632311"/>
          </a:xfrm>
          <a:prstGeom prst="rect">
            <a:avLst/>
          </a:prstGeom>
        </p:spPr>
        <p:txBody>
          <a:bodyPr wrap="square">
            <a:spAutoFit/>
          </a:bodyPr>
          <a:lstStyle/>
          <a:p>
            <a:r>
              <a:rPr lang="en-US" dirty="0" smtClean="0"/>
              <a:t> // Parse command line options, set some standard options from the input       </a:t>
            </a:r>
          </a:p>
          <a:p>
            <a:r>
              <a:rPr lang="en-US" dirty="0" smtClean="0"/>
              <a:t> // file, initialize the restart database (if this is a restarted run), and enable file logging.        </a:t>
            </a:r>
          </a:p>
          <a:p>
            <a:r>
              <a:rPr lang="en-US" dirty="0" smtClean="0"/>
              <a:t>Pointer&lt;</a:t>
            </a:r>
            <a:r>
              <a:rPr lang="en-US" dirty="0" err="1" smtClean="0"/>
              <a:t>AppInitializer</a:t>
            </a:r>
            <a:r>
              <a:rPr lang="en-US" dirty="0" smtClean="0"/>
              <a:t>&gt; </a:t>
            </a:r>
            <a:r>
              <a:rPr lang="en-US" dirty="0" err="1" smtClean="0"/>
              <a:t>app_initializer</a:t>
            </a:r>
            <a:r>
              <a:rPr lang="en-US" dirty="0" smtClean="0"/>
              <a:t> = new </a:t>
            </a:r>
            <a:r>
              <a:rPr lang="en-US" dirty="0" err="1" smtClean="0"/>
              <a:t>AppInitializer</a:t>
            </a:r>
            <a:r>
              <a:rPr lang="en-US" dirty="0" smtClean="0"/>
              <a:t>(</a:t>
            </a:r>
            <a:r>
              <a:rPr lang="en-US" dirty="0" err="1" smtClean="0"/>
              <a:t>argc</a:t>
            </a:r>
            <a:r>
              <a:rPr lang="en-US" dirty="0" smtClean="0"/>
              <a:t>, </a:t>
            </a:r>
            <a:r>
              <a:rPr lang="en-US" dirty="0" err="1" smtClean="0"/>
              <a:t>argv</a:t>
            </a:r>
            <a:r>
              <a:rPr lang="en-US" dirty="0" smtClean="0"/>
              <a:t>, "IB.log");        </a:t>
            </a:r>
          </a:p>
          <a:p>
            <a:r>
              <a:rPr lang="en-US" dirty="0" smtClean="0"/>
              <a:t>Pointer&lt;Database&gt; </a:t>
            </a:r>
            <a:r>
              <a:rPr lang="en-US" dirty="0" err="1" smtClean="0"/>
              <a:t>input_db</a:t>
            </a:r>
            <a:r>
              <a:rPr lang="en-US" dirty="0" smtClean="0"/>
              <a:t> = </a:t>
            </a:r>
            <a:r>
              <a:rPr lang="en-US" dirty="0" err="1" smtClean="0"/>
              <a:t>app_initializer</a:t>
            </a:r>
            <a:r>
              <a:rPr lang="en-US" dirty="0" smtClean="0"/>
              <a:t>-&gt;</a:t>
            </a:r>
            <a:r>
              <a:rPr lang="en-US" dirty="0" err="1" smtClean="0"/>
              <a:t>getInputDatabase</a:t>
            </a:r>
            <a:r>
              <a:rPr lang="en-US" dirty="0" smtClean="0"/>
              <a:t>();      </a:t>
            </a:r>
          </a:p>
          <a:p>
            <a:r>
              <a:rPr lang="en-US" dirty="0" smtClean="0"/>
              <a:t>  </a:t>
            </a:r>
          </a:p>
          <a:p>
            <a:r>
              <a:rPr lang="en-US" dirty="0" smtClean="0"/>
              <a:t>// Get various standard options set in the input file.        </a:t>
            </a:r>
          </a:p>
          <a:p>
            <a:r>
              <a:rPr lang="en-US" dirty="0" err="1" smtClean="0"/>
              <a:t>const</a:t>
            </a:r>
            <a:r>
              <a:rPr lang="en-US" dirty="0" smtClean="0"/>
              <a:t> bool </a:t>
            </a:r>
            <a:r>
              <a:rPr lang="en-US" dirty="0" err="1" smtClean="0"/>
              <a:t>dump_viz_data</a:t>
            </a:r>
            <a:r>
              <a:rPr lang="en-US" dirty="0" smtClean="0"/>
              <a:t> = </a:t>
            </a:r>
            <a:r>
              <a:rPr lang="en-US" dirty="0" err="1" smtClean="0"/>
              <a:t>app_initializer</a:t>
            </a:r>
            <a:r>
              <a:rPr lang="en-US" dirty="0" smtClean="0"/>
              <a:t>-&gt;</a:t>
            </a:r>
            <a:r>
              <a:rPr lang="en-US" dirty="0" err="1" smtClean="0"/>
              <a:t>dumpVizData</a:t>
            </a:r>
            <a:r>
              <a:rPr lang="en-US" dirty="0" smtClean="0"/>
              <a:t>();       </a:t>
            </a:r>
          </a:p>
          <a:p>
            <a:r>
              <a:rPr lang="en-US" dirty="0" err="1" smtClean="0"/>
              <a:t>const</a:t>
            </a:r>
            <a:r>
              <a:rPr lang="en-US" dirty="0" smtClean="0"/>
              <a:t> </a:t>
            </a:r>
            <a:r>
              <a:rPr lang="en-US" dirty="0" err="1" smtClean="0"/>
              <a:t>int</a:t>
            </a:r>
            <a:r>
              <a:rPr lang="en-US" dirty="0" smtClean="0"/>
              <a:t> </a:t>
            </a:r>
            <a:r>
              <a:rPr lang="en-US" dirty="0" err="1" smtClean="0"/>
              <a:t>viz_dump_interval</a:t>
            </a:r>
            <a:r>
              <a:rPr lang="en-US" dirty="0" smtClean="0"/>
              <a:t> = </a:t>
            </a:r>
            <a:r>
              <a:rPr lang="en-US" dirty="0" err="1" smtClean="0"/>
              <a:t>app_initializer</a:t>
            </a:r>
            <a:r>
              <a:rPr lang="en-US" dirty="0" smtClean="0"/>
              <a:t>-&gt;</a:t>
            </a:r>
            <a:r>
              <a:rPr lang="en-US" dirty="0" err="1" smtClean="0"/>
              <a:t>getVizDumpInterval</a:t>
            </a:r>
            <a:r>
              <a:rPr lang="en-US" dirty="0" smtClean="0"/>
              <a:t>();        </a:t>
            </a:r>
          </a:p>
          <a:p>
            <a:r>
              <a:rPr lang="en-US" dirty="0" err="1" smtClean="0"/>
              <a:t>const</a:t>
            </a:r>
            <a:r>
              <a:rPr lang="en-US" dirty="0" smtClean="0"/>
              <a:t> bool </a:t>
            </a:r>
            <a:r>
              <a:rPr lang="en-US" dirty="0" err="1" smtClean="0"/>
              <a:t>uses_visit</a:t>
            </a:r>
            <a:r>
              <a:rPr lang="en-US" dirty="0" smtClean="0"/>
              <a:t> = </a:t>
            </a:r>
            <a:r>
              <a:rPr lang="en-US" dirty="0" err="1" smtClean="0"/>
              <a:t>dump_viz_data</a:t>
            </a:r>
            <a:r>
              <a:rPr lang="en-US" dirty="0" smtClean="0"/>
              <a:t> &amp;&amp; </a:t>
            </a:r>
            <a:r>
              <a:rPr lang="en-US" dirty="0" err="1" smtClean="0"/>
              <a:t>app_initializer</a:t>
            </a:r>
            <a:r>
              <a:rPr lang="en-US" dirty="0" smtClean="0"/>
              <a:t>-&gt;</a:t>
            </a:r>
            <a:r>
              <a:rPr lang="en-US" dirty="0" err="1" smtClean="0"/>
              <a:t>getVisItDataWriter</a:t>
            </a:r>
            <a:r>
              <a:rPr lang="en-US" dirty="0" smtClean="0"/>
              <a:t>();</a:t>
            </a:r>
          </a:p>
          <a:p>
            <a:endParaRPr lang="en-US" dirty="0" smtClean="0"/>
          </a:p>
          <a:p>
            <a:r>
              <a:rPr lang="en-US" dirty="0" smtClean="0"/>
              <a:t>#</a:t>
            </a:r>
            <a:r>
              <a:rPr lang="en-US" dirty="0" err="1" smtClean="0"/>
              <a:t>ifdef</a:t>
            </a:r>
            <a:r>
              <a:rPr lang="en-US" dirty="0" smtClean="0"/>
              <a:t> LIBMESH_HAVE_EXODUS_API        </a:t>
            </a:r>
          </a:p>
          <a:p>
            <a:r>
              <a:rPr lang="en-US" dirty="0" err="1" smtClean="0"/>
              <a:t>const</a:t>
            </a:r>
            <a:r>
              <a:rPr lang="en-US" dirty="0" smtClean="0"/>
              <a:t> bool </a:t>
            </a:r>
            <a:r>
              <a:rPr lang="en-US" dirty="0" err="1" smtClean="0"/>
              <a:t>uses_exodus</a:t>
            </a:r>
            <a:r>
              <a:rPr lang="en-US" dirty="0" smtClean="0"/>
              <a:t> = </a:t>
            </a:r>
            <a:r>
              <a:rPr lang="en-US" dirty="0" err="1" smtClean="0"/>
              <a:t>dump_viz_data</a:t>
            </a:r>
            <a:r>
              <a:rPr lang="en-US" dirty="0" smtClean="0"/>
              <a:t> &amp;&amp; !</a:t>
            </a:r>
            <a:r>
              <a:rPr lang="en-US" dirty="0" err="1" smtClean="0"/>
              <a:t>app_initializer</a:t>
            </a:r>
            <a:r>
              <a:rPr lang="en-US" dirty="0" smtClean="0"/>
              <a:t>-&gt;</a:t>
            </a:r>
            <a:r>
              <a:rPr lang="en-US" dirty="0" err="1" smtClean="0"/>
              <a:t>getExodusIIFilename</a:t>
            </a:r>
            <a:r>
              <a:rPr lang="en-US" dirty="0" smtClean="0"/>
              <a:t>().empty();</a:t>
            </a:r>
          </a:p>
          <a:p>
            <a:r>
              <a:rPr lang="en-US" dirty="0" smtClean="0"/>
              <a:t>#else       </a:t>
            </a:r>
          </a:p>
          <a:p>
            <a:r>
              <a:rPr lang="en-US" dirty="0" err="1" smtClean="0"/>
              <a:t>const</a:t>
            </a:r>
            <a:r>
              <a:rPr lang="en-US" dirty="0" smtClean="0"/>
              <a:t> bool </a:t>
            </a:r>
            <a:r>
              <a:rPr lang="en-US" dirty="0" err="1" smtClean="0"/>
              <a:t>uses_exodus</a:t>
            </a:r>
            <a:r>
              <a:rPr lang="en-US" dirty="0" smtClean="0"/>
              <a:t> = false;        </a:t>
            </a:r>
          </a:p>
          <a:p>
            <a:r>
              <a:rPr lang="en-US" dirty="0" smtClean="0"/>
              <a:t>if (!</a:t>
            </a:r>
            <a:r>
              <a:rPr lang="en-US" dirty="0" err="1" smtClean="0"/>
              <a:t>app_initializer</a:t>
            </a:r>
            <a:r>
              <a:rPr lang="en-US" dirty="0" smtClean="0"/>
              <a:t>-&gt;</a:t>
            </a:r>
            <a:r>
              <a:rPr lang="en-US" dirty="0" err="1" smtClean="0"/>
              <a:t>getExodusIIFilename</a:t>
            </a:r>
            <a:r>
              <a:rPr lang="en-US" dirty="0" smtClean="0"/>
              <a:t>().empty())        </a:t>
            </a:r>
          </a:p>
          <a:p>
            <a:r>
              <a:rPr lang="en-US" dirty="0" smtClean="0"/>
              <a:t>{</a:t>
            </a:r>
          </a:p>
          <a:p>
            <a:r>
              <a:rPr lang="en-US" dirty="0" smtClean="0"/>
              <a:t>            </a:t>
            </a:r>
            <a:r>
              <a:rPr lang="en-US" dirty="0" err="1" smtClean="0"/>
              <a:t>plog</a:t>
            </a:r>
            <a:r>
              <a:rPr lang="en-US" dirty="0" smtClean="0"/>
              <a:t> &lt;&lt; "WARNING: </a:t>
            </a:r>
            <a:r>
              <a:rPr lang="en-US" dirty="0" err="1" smtClean="0"/>
              <a:t>libMesh</a:t>
            </a:r>
            <a:r>
              <a:rPr lang="en-US" dirty="0" smtClean="0"/>
              <a:t> was compiled without Exodus support, so no "                 </a:t>
            </a:r>
          </a:p>
          <a:p>
            <a:r>
              <a:rPr lang="en-US" dirty="0"/>
              <a:t>	</a:t>
            </a:r>
            <a:r>
              <a:rPr lang="en-US" dirty="0" smtClean="0"/>
              <a:t>&lt;&lt; "Exodus output will be written in this program.\n";        </a:t>
            </a:r>
          </a:p>
          <a:p>
            <a:r>
              <a:rPr lang="en-US" dirty="0" smtClean="0"/>
              <a:t>}</a:t>
            </a:r>
          </a:p>
          <a:p>
            <a:r>
              <a:rPr lang="en-US" dirty="0" smtClean="0"/>
              <a:t>#</a:t>
            </a:r>
            <a:r>
              <a:rPr lang="en-US" dirty="0" err="1" smtClean="0"/>
              <a:t>endif</a:t>
            </a:r>
            <a:endParaRPr lang="en-US" dirty="0"/>
          </a:p>
        </p:txBody>
      </p:sp>
      <p:sp>
        <p:nvSpPr>
          <p:cNvPr id="5" name="Rectangle 4"/>
          <p:cNvSpPr/>
          <p:nvPr/>
        </p:nvSpPr>
        <p:spPr>
          <a:xfrm>
            <a:off x="1752599" y="6162043"/>
            <a:ext cx="10311063" cy="523220"/>
          </a:xfrm>
          <a:prstGeom prst="rect">
            <a:avLst/>
          </a:prstGeom>
        </p:spPr>
        <p:txBody>
          <a:bodyPr wrap="square">
            <a:spAutoFit/>
          </a:bodyPr>
          <a:lstStyle/>
          <a:p>
            <a:pPr marL="285750" indent="-285750">
              <a:buFont typeface="Arial" panose="020B0604020202020204" pitchFamily="34" charset="0"/>
              <a:buChar char="•"/>
            </a:pPr>
            <a:r>
              <a:rPr lang="en-US" sz="2800" dirty="0" smtClean="0">
                <a:solidFill>
                  <a:srgbClr val="00B0F0"/>
                </a:solidFill>
              </a:rPr>
              <a:t>Options for writing visit and exodus data</a:t>
            </a:r>
            <a:endParaRPr lang="en-US" sz="2800" dirty="0" smtClean="0">
              <a:solidFill>
                <a:srgbClr val="00B0F0"/>
              </a:solidFill>
            </a:endParaRPr>
          </a:p>
        </p:txBody>
      </p:sp>
    </p:spTree>
    <p:extLst>
      <p:ext uri="{BB962C8B-B14F-4D97-AF65-F5344CB8AC3E}">
        <p14:creationId xmlns:p14="http://schemas.microsoft.com/office/powerpoint/2010/main" val="2732988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468" y="0"/>
            <a:ext cx="10515600" cy="1325563"/>
          </a:xfrm>
        </p:spPr>
        <p:txBody>
          <a:bodyPr/>
          <a:lstStyle/>
          <a:p>
            <a:r>
              <a:rPr lang="en-US" dirty="0" smtClean="0"/>
              <a:t>Enable file logging continued</a:t>
            </a:r>
            <a:endParaRPr lang="en-US" dirty="0"/>
          </a:p>
        </p:txBody>
      </p:sp>
      <p:sp>
        <p:nvSpPr>
          <p:cNvPr id="9" name="Rectangle 8"/>
          <p:cNvSpPr/>
          <p:nvPr/>
        </p:nvSpPr>
        <p:spPr>
          <a:xfrm>
            <a:off x="661737" y="1273594"/>
            <a:ext cx="10515600" cy="4524315"/>
          </a:xfrm>
          <a:prstGeom prst="rect">
            <a:avLst/>
          </a:prstGeom>
        </p:spPr>
        <p:txBody>
          <a:bodyPr wrap="square">
            <a:spAutoFit/>
          </a:bodyPr>
          <a:lstStyle/>
          <a:p>
            <a:r>
              <a:rPr lang="en-US" dirty="0" smtClean="0"/>
              <a:t> </a:t>
            </a:r>
            <a:r>
              <a:rPr lang="en-US" dirty="0" err="1" smtClean="0"/>
              <a:t>const</a:t>
            </a:r>
            <a:r>
              <a:rPr lang="en-US" dirty="0" smtClean="0"/>
              <a:t> bool </a:t>
            </a:r>
            <a:r>
              <a:rPr lang="en-US" dirty="0" err="1" smtClean="0"/>
              <a:t>dump_restart_data</a:t>
            </a:r>
            <a:r>
              <a:rPr lang="en-US" dirty="0" smtClean="0"/>
              <a:t> = </a:t>
            </a:r>
            <a:r>
              <a:rPr lang="en-US" dirty="0" err="1" smtClean="0"/>
              <a:t>app_initializer</a:t>
            </a:r>
            <a:r>
              <a:rPr lang="en-US" dirty="0" smtClean="0"/>
              <a:t>-&gt;</a:t>
            </a:r>
            <a:r>
              <a:rPr lang="en-US" dirty="0" err="1" smtClean="0"/>
              <a:t>dumpRestartData</a:t>
            </a:r>
            <a:r>
              <a:rPr lang="en-US" dirty="0" smtClean="0"/>
              <a:t>();       </a:t>
            </a:r>
          </a:p>
          <a:p>
            <a:r>
              <a:rPr lang="en-US" dirty="0" smtClean="0"/>
              <a:t> </a:t>
            </a:r>
            <a:r>
              <a:rPr lang="en-US" dirty="0" err="1" smtClean="0"/>
              <a:t>const</a:t>
            </a:r>
            <a:r>
              <a:rPr lang="en-US" dirty="0" smtClean="0"/>
              <a:t> </a:t>
            </a:r>
            <a:r>
              <a:rPr lang="en-US" dirty="0" err="1" smtClean="0"/>
              <a:t>int</a:t>
            </a:r>
            <a:r>
              <a:rPr lang="en-US" dirty="0" smtClean="0"/>
              <a:t> </a:t>
            </a:r>
            <a:r>
              <a:rPr lang="en-US" dirty="0" err="1" smtClean="0"/>
              <a:t>restart_dump_interval</a:t>
            </a:r>
            <a:r>
              <a:rPr lang="en-US" dirty="0" smtClean="0"/>
              <a:t> = </a:t>
            </a:r>
            <a:r>
              <a:rPr lang="en-US" dirty="0" err="1" smtClean="0"/>
              <a:t>app_initializer</a:t>
            </a:r>
            <a:r>
              <a:rPr lang="en-US" dirty="0" smtClean="0"/>
              <a:t>-&gt;</a:t>
            </a:r>
            <a:r>
              <a:rPr lang="en-US" dirty="0" err="1" smtClean="0"/>
              <a:t>getRestartDumpInterval</a:t>
            </a:r>
            <a:r>
              <a:rPr lang="en-US" dirty="0" smtClean="0"/>
              <a:t>();        </a:t>
            </a:r>
          </a:p>
          <a:p>
            <a:r>
              <a:rPr lang="en-US" dirty="0" err="1" smtClean="0"/>
              <a:t>const</a:t>
            </a:r>
            <a:r>
              <a:rPr lang="en-US" dirty="0" smtClean="0"/>
              <a:t> string </a:t>
            </a:r>
            <a:r>
              <a:rPr lang="en-US" dirty="0" err="1" smtClean="0"/>
              <a:t>restart_dump_dirname</a:t>
            </a:r>
            <a:r>
              <a:rPr lang="en-US" dirty="0" smtClean="0"/>
              <a:t> = </a:t>
            </a:r>
            <a:r>
              <a:rPr lang="en-US" dirty="0" err="1" smtClean="0"/>
              <a:t>app_initializer</a:t>
            </a:r>
            <a:r>
              <a:rPr lang="en-US" dirty="0" smtClean="0"/>
              <a:t>-&gt;</a:t>
            </a:r>
            <a:r>
              <a:rPr lang="en-US" dirty="0" err="1" smtClean="0"/>
              <a:t>getRestartDumpDirectory</a:t>
            </a:r>
            <a:r>
              <a:rPr lang="en-US" dirty="0" smtClean="0"/>
              <a:t>();        </a:t>
            </a:r>
          </a:p>
          <a:p>
            <a:r>
              <a:rPr lang="en-US" dirty="0" err="1" smtClean="0"/>
              <a:t>const</a:t>
            </a:r>
            <a:r>
              <a:rPr lang="en-US" dirty="0" smtClean="0"/>
              <a:t> string </a:t>
            </a:r>
            <a:r>
              <a:rPr lang="en-US" dirty="0" err="1" smtClean="0"/>
              <a:t>restart_read_dirname</a:t>
            </a:r>
            <a:r>
              <a:rPr lang="en-US" dirty="0" smtClean="0"/>
              <a:t> = </a:t>
            </a:r>
            <a:r>
              <a:rPr lang="en-US" dirty="0" err="1" smtClean="0"/>
              <a:t>app_initializer</a:t>
            </a:r>
            <a:r>
              <a:rPr lang="en-US" dirty="0" smtClean="0"/>
              <a:t>-&gt;</a:t>
            </a:r>
            <a:r>
              <a:rPr lang="en-US" dirty="0" err="1" smtClean="0"/>
              <a:t>getRestartReadDirectory</a:t>
            </a:r>
            <a:r>
              <a:rPr lang="en-US" dirty="0" smtClean="0"/>
              <a:t>();        </a:t>
            </a:r>
          </a:p>
          <a:p>
            <a:r>
              <a:rPr lang="en-US" dirty="0" err="1" smtClean="0"/>
              <a:t>const</a:t>
            </a:r>
            <a:r>
              <a:rPr lang="en-US" dirty="0" smtClean="0"/>
              <a:t> </a:t>
            </a:r>
            <a:r>
              <a:rPr lang="en-US" dirty="0" err="1" smtClean="0"/>
              <a:t>int</a:t>
            </a:r>
            <a:r>
              <a:rPr lang="en-US" dirty="0" smtClean="0"/>
              <a:t> </a:t>
            </a:r>
            <a:r>
              <a:rPr lang="en-US" dirty="0" err="1" smtClean="0"/>
              <a:t>restart_restore_num</a:t>
            </a:r>
            <a:r>
              <a:rPr lang="en-US" dirty="0" smtClean="0"/>
              <a:t> = </a:t>
            </a:r>
            <a:r>
              <a:rPr lang="en-US" dirty="0" err="1" smtClean="0"/>
              <a:t>app_initializer</a:t>
            </a:r>
            <a:r>
              <a:rPr lang="en-US" dirty="0" smtClean="0"/>
              <a:t>-&gt;</a:t>
            </a:r>
            <a:r>
              <a:rPr lang="en-US" dirty="0" err="1" smtClean="0"/>
              <a:t>getRestartRestoreNumber</a:t>
            </a:r>
            <a:r>
              <a:rPr lang="en-US" dirty="0" smtClean="0"/>
              <a:t>(); </a:t>
            </a:r>
          </a:p>
          <a:p>
            <a:r>
              <a:rPr lang="en-US" dirty="0" smtClean="0"/>
              <a:t>       </a:t>
            </a:r>
          </a:p>
          <a:p>
            <a:r>
              <a:rPr lang="en-US" dirty="0" err="1" smtClean="0"/>
              <a:t>const</a:t>
            </a:r>
            <a:r>
              <a:rPr lang="en-US" dirty="0" smtClean="0"/>
              <a:t> bool </a:t>
            </a:r>
            <a:r>
              <a:rPr lang="en-US" dirty="0" err="1" smtClean="0"/>
              <a:t>dump_postproc_data</a:t>
            </a:r>
            <a:r>
              <a:rPr lang="en-US" dirty="0" smtClean="0"/>
              <a:t> = </a:t>
            </a:r>
            <a:r>
              <a:rPr lang="en-US" dirty="0" err="1" smtClean="0"/>
              <a:t>app_initializer</a:t>
            </a:r>
            <a:r>
              <a:rPr lang="en-US" dirty="0" smtClean="0"/>
              <a:t>-&gt;</a:t>
            </a:r>
            <a:r>
              <a:rPr lang="en-US" dirty="0" err="1" smtClean="0"/>
              <a:t>dumpPostProcessingData</a:t>
            </a:r>
            <a:r>
              <a:rPr lang="en-US" dirty="0" smtClean="0"/>
              <a:t>();        </a:t>
            </a:r>
          </a:p>
          <a:p>
            <a:r>
              <a:rPr lang="en-US" dirty="0" err="1" smtClean="0"/>
              <a:t>const</a:t>
            </a:r>
            <a:r>
              <a:rPr lang="en-US" dirty="0" smtClean="0"/>
              <a:t> </a:t>
            </a:r>
            <a:r>
              <a:rPr lang="en-US" dirty="0" err="1" smtClean="0"/>
              <a:t>int</a:t>
            </a:r>
            <a:r>
              <a:rPr lang="en-US" dirty="0" smtClean="0"/>
              <a:t> </a:t>
            </a:r>
            <a:r>
              <a:rPr lang="en-US" dirty="0" err="1" smtClean="0"/>
              <a:t>postproc_data_dump_interval</a:t>
            </a:r>
            <a:r>
              <a:rPr lang="en-US" dirty="0" smtClean="0"/>
              <a:t> = </a:t>
            </a:r>
            <a:r>
              <a:rPr lang="en-US" dirty="0" err="1" smtClean="0"/>
              <a:t>app_initializer</a:t>
            </a:r>
            <a:r>
              <a:rPr lang="en-US" dirty="0" smtClean="0"/>
              <a:t>-&gt;</a:t>
            </a:r>
            <a:r>
              <a:rPr lang="en-US" dirty="0" err="1" smtClean="0"/>
              <a:t>getPostProcessingDataDumpInterval</a:t>
            </a:r>
            <a:r>
              <a:rPr lang="en-US" dirty="0" smtClean="0"/>
              <a:t>();       </a:t>
            </a:r>
          </a:p>
          <a:p>
            <a:r>
              <a:rPr lang="en-US" dirty="0" err="1" smtClean="0"/>
              <a:t>const</a:t>
            </a:r>
            <a:r>
              <a:rPr lang="en-US" dirty="0" smtClean="0"/>
              <a:t> string </a:t>
            </a:r>
            <a:r>
              <a:rPr lang="en-US" dirty="0" err="1" smtClean="0"/>
              <a:t>postproc_data_dump_dirname</a:t>
            </a:r>
            <a:r>
              <a:rPr lang="en-US" dirty="0" smtClean="0"/>
              <a:t> = </a:t>
            </a:r>
            <a:r>
              <a:rPr lang="en-US" dirty="0" err="1" smtClean="0"/>
              <a:t>app_initializer</a:t>
            </a:r>
            <a:r>
              <a:rPr lang="en-US" dirty="0" smtClean="0"/>
              <a:t>-&gt;</a:t>
            </a:r>
            <a:r>
              <a:rPr lang="en-US" dirty="0" err="1" smtClean="0"/>
              <a:t>getPostProcessingDataDumpDirectory</a:t>
            </a:r>
            <a:r>
              <a:rPr lang="en-US" dirty="0" smtClean="0"/>
              <a:t>();   </a:t>
            </a:r>
          </a:p>
          <a:p>
            <a:r>
              <a:rPr lang="en-US" dirty="0" smtClean="0"/>
              <a:t>     </a:t>
            </a:r>
          </a:p>
          <a:p>
            <a:r>
              <a:rPr lang="en-US" dirty="0" smtClean="0"/>
              <a:t>if (</a:t>
            </a:r>
            <a:r>
              <a:rPr lang="en-US" dirty="0" err="1" smtClean="0"/>
              <a:t>dump_postproc_data</a:t>
            </a:r>
            <a:r>
              <a:rPr lang="en-US" dirty="0" smtClean="0"/>
              <a:t> &amp;&amp; (</a:t>
            </a:r>
            <a:r>
              <a:rPr lang="en-US" dirty="0" err="1" smtClean="0"/>
              <a:t>postproc_data_dump_interval</a:t>
            </a:r>
            <a:r>
              <a:rPr lang="en-US" dirty="0" smtClean="0"/>
              <a:t> &gt; 0) &amp;&amp; !</a:t>
            </a:r>
            <a:r>
              <a:rPr lang="en-US" dirty="0" err="1" smtClean="0"/>
              <a:t>postproc_data_dump_dirname.empty</a:t>
            </a:r>
            <a:r>
              <a:rPr lang="en-US" dirty="0" smtClean="0"/>
              <a:t>())        {</a:t>
            </a:r>
          </a:p>
          <a:p>
            <a:r>
              <a:rPr lang="en-US" dirty="0" smtClean="0"/>
              <a:t>            Utilities::</a:t>
            </a:r>
            <a:r>
              <a:rPr lang="en-US" dirty="0" err="1" smtClean="0"/>
              <a:t>recursiveMkdir</a:t>
            </a:r>
            <a:r>
              <a:rPr lang="en-US" dirty="0" smtClean="0"/>
              <a:t>(</a:t>
            </a:r>
            <a:r>
              <a:rPr lang="en-US" dirty="0" err="1" smtClean="0"/>
              <a:t>postproc_data_dump_dirname</a:t>
            </a:r>
            <a:r>
              <a:rPr lang="en-US" dirty="0" smtClean="0"/>
              <a:t>);        </a:t>
            </a:r>
          </a:p>
          <a:p>
            <a:r>
              <a:rPr lang="en-US" dirty="0" smtClean="0"/>
              <a:t>}        </a:t>
            </a:r>
          </a:p>
          <a:p>
            <a:r>
              <a:rPr lang="en-US" dirty="0" err="1" smtClean="0"/>
              <a:t>const</a:t>
            </a:r>
            <a:r>
              <a:rPr lang="en-US" dirty="0" smtClean="0"/>
              <a:t> bool </a:t>
            </a:r>
            <a:r>
              <a:rPr lang="en-US" dirty="0" err="1" smtClean="0"/>
              <a:t>dump_timer_data</a:t>
            </a:r>
            <a:r>
              <a:rPr lang="en-US" dirty="0" smtClean="0"/>
              <a:t> = </a:t>
            </a:r>
            <a:r>
              <a:rPr lang="en-US" dirty="0" err="1" smtClean="0"/>
              <a:t>app_initializer</a:t>
            </a:r>
            <a:r>
              <a:rPr lang="en-US" dirty="0" smtClean="0"/>
              <a:t>-&gt;</a:t>
            </a:r>
            <a:r>
              <a:rPr lang="en-US" dirty="0" err="1" smtClean="0"/>
              <a:t>dumpTimerData</a:t>
            </a:r>
            <a:r>
              <a:rPr lang="en-US" dirty="0" smtClean="0"/>
              <a:t>();        </a:t>
            </a:r>
          </a:p>
          <a:p>
            <a:r>
              <a:rPr lang="en-US" dirty="0" err="1" smtClean="0"/>
              <a:t>const</a:t>
            </a:r>
            <a:r>
              <a:rPr lang="en-US" dirty="0" smtClean="0"/>
              <a:t> </a:t>
            </a:r>
            <a:r>
              <a:rPr lang="en-US" dirty="0" err="1" smtClean="0"/>
              <a:t>int</a:t>
            </a:r>
            <a:r>
              <a:rPr lang="en-US" dirty="0" smtClean="0"/>
              <a:t> </a:t>
            </a:r>
            <a:r>
              <a:rPr lang="en-US" dirty="0" err="1" smtClean="0"/>
              <a:t>timer_dump_interval</a:t>
            </a:r>
            <a:r>
              <a:rPr lang="en-US" dirty="0" smtClean="0"/>
              <a:t> = </a:t>
            </a:r>
            <a:r>
              <a:rPr lang="en-US" dirty="0" err="1" smtClean="0"/>
              <a:t>app_initializer</a:t>
            </a:r>
            <a:r>
              <a:rPr lang="en-US" dirty="0" smtClean="0"/>
              <a:t>-&gt;</a:t>
            </a:r>
            <a:r>
              <a:rPr lang="en-US" dirty="0" err="1" smtClean="0"/>
              <a:t>getTimerDumpInterval</a:t>
            </a:r>
            <a:r>
              <a:rPr lang="en-US" dirty="0" smtClean="0"/>
              <a:t>();</a:t>
            </a:r>
            <a:endParaRPr lang="en-US" dirty="0"/>
          </a:p>
        </p:txBody>
      </p:sp>
      <p:sp>
        <p:nvSpPr>
          <p:cNvPr id="10" name="Rectangle 9"/>
          <p:cNvSpPr/>
          <p:nvPr/>
        </p:nvSpPr>
        <p:spPr>
          <a:xfrm>
            <a:off x="559468" y="5903893"/>
            <a:ext cx="10311063" cy="954107"/>
          </a:xfrm>
          <a:prstGeom prst="rect">
            <a:avLst/>
          </a:prstGeom>
        </p:spPr>
        <p:txBody>
          <a:bodyPr wrap="square">
            <a:spAutoFit/>
          </a:bodyPr>
          <a:lstStyle/>
          <a:p>
            <a:pPr marL="285750" indent="-285750">
              <a:buFont typeface="Arial" panose="020B0604020202020204" pitchFamily="34" charset="0"/>
              <a:buChar char="•"/>
            </a:pPr>
            <a:r>
              <a:rPr lang="en-US" sz="2800" dirty="0" smtClean="0">
                <a:solidFill>
                  <a:srgbClr val="00B0F0"/>
                </a:solidFill>
              </a:rPr>
              <a:t>Determine intervals for writing restart files and post processing and writing data.</a:t>
            </a:r>
            <a:endParaRPr lang="en-US" sz="2800" dirty="0" smtClean="0">
              <a:solidFill>
                <a:srgbClr val="00B0F0"/>
              </a:solidFill>
            </a:endParaRPr>
          </a:p>
        </p:txBody>
      </p:sp>
    </p:spTree>
    <p:extLst>
      <p:ext uri="{BB962C8B-B14F-4D97-AF65-F5344CB8AC3E}">
        <p14:creationId xmlns:p14="http://schemas.microsoft.com/office/powerpoint/2010/main" val="482575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the code more carefully</a:t>
            </a:r>
            <a:endParaRPr lang="en-US" dirty="0"/>
          </a:p>
        </p:txBody>
      </p:sp>
      <p:sp>
        <p:nvSpPr>
          <p:cNvPr id="3" name="Content Placeholder 2"/>
          <p:cNvSpPr>
            <a:spLocks noGrp="1"/>
          </p:cNvSpPr>
          <p:nvPr>
            <p:ph idx="1"/>
          </p:nvPr>
        </p:nvSpPr>
        <p:spPr/>
        <p:txBody>
          <a:bodyPr/>
          <a:lstStyle/>
          <a:p>
            <a:r>
              <a:rPr lang="en-US" dirty="0" err="1" smtClean="0"/>
              <a:t>dumpRestartData</a:t>
            </a:r>
            <a:r>
              <a:rPr lang="en-US" dirty="0" smtClean="0"/>
              <a:t> - </a:t>
            </a:r>
            <a:r>
              <a:rPr lang="en-US" dirty="0"/>
              <a:t>Return a </a:t>
            </a:r>
            <a:r>
              <a:rPr lang="en-US" dirty="0" err="1"/>
              <a:t>boolean</a:t>
            </a:r>
            <a:r>
              <a:rPr lang="en-US" dirty="0"/>
              <a:t> value indicating whether to write restart data</a:t>
            </a:r>
            <a:r>
              <a:rPr lang="en-US" dirty="0" smtClean="0"/>
              <a:t>.</a:t>
            </a:r>
          </a:p>
          <a:p>
            <a:r>
              <a:rPr lang="en-US" dirty="0" err="1" smtClean="0"/>
              <a:t>getRestartDumpInterval</a:t>
            </a:r>
            <a:r>
              <a:rPr lang="en-US" dirty="0" smtClean="0"/>
              <a:t> - </a:t>
            </a:r>
            <a:r>
              <a:rPr lang="en-US" dirty="0"/>
              <a:t>Return the restart dump interval. This is set in the Main database of the input file. This can be defined in the input file as </a:t>
            </a:r>
            <a:r>
              <a:rPr lang="en-US" dirty="0" err="1"/>
              <a:t>restart_interval</a:t>
            </a:r>
            <a:r>
              <a:rPr lang="en-US" dirty="0"/>
              <a:t>, </a:t>
            </a:r>
            <a:r>
              <a:rPr lang="en-US" dirty="0" err="1"/>
              <a:t>restart_dump_interval</a:t>
            </a:r>
            <a:r>
              <a:rPr lang="en-US" dirty="0"/>
              <a:t>, or </a:t>
            </a:r>
            <a:r>
              <a:rPr lang="en-US" dirty="0" err="1"/>
              <a:t>restart_write_interval</a:t>
            </a:r>
            <a:r>
              <a:rPr lang="en-US" dirty="0"/>
              <a:t>. </a:t>
            </a:r>
            <a:endParaRPr lang="en-US" dirty="0" smtClean="0"/>
          </a:p>
          <a:p>
            <a:r>
              <a:rPr lang="en-US" dirty="0" err="1" smtClean="0"/>
              <a:t>dumpPostProcessingData</a:t>
            </a:r>
            <a:r>
              <a:rPr lang="en-US" dirty="0" smtClean="0"/>
              <a:t> - </a:t>
            </a:r>
            <a:r>
              <a:rPr lang="en-US" dirty="0" smtClean="0"/>
              <a:t>Return </a:t>
            </a:r>
            <a:r>
              <a:rPr lang="en-US" dirty="0"/>
              <a:t>a </a:t>
            </a:r>
            <a:r>
              <a:rPr lang="en-US" dirty="0" err="1"/>
              <a:t>boolean</a:t>
            </a:r>
            <a:r>
              <a:rPr lang="en-US" dirty="0"/>
              <a:t> value indicating whether to write post processing data</a:t>
            </a:r>
            <a:r>
              <a:rPr lang="en-US" dirty="0" smtClean="0"/>
              <a:t>.</a:t>
            </a:r>
          </a:p>
          <a:p>
            <a:r>
              <a:rPr lang="en-US" dirty="0" err="1" smtClean="0"/>
              <a:t>dumpTimerData</a:t>
            </a:r>
            <a:r>
              <a:rPr lang="en-US" dirty="0" smtClean="0"/>
              <a:t> - </a:t>
            </a:r>
            <a:r>
              <a:rPr lang="en-US" dirty="0"/>
              <a:t>Return a </a:t>
            </a:r>
            <a:r>
              <a:rPr lang="en-US" dirty="0" err="1"/>
              <a:t>boolean</a:t>
            </a:r>
            <a:r>
              <a:rPr lang="en-US" dirty="0"/>
              <a:t> value indicating whether to write timer data. </a:t>
            </a:r>
          </a:p>
        </p:txBody>
      </p:sp>
    </p:spTree>
    <p:extLst>
      <p:ext uri="{BB962C8B-B14F-4D97-AF65-F5344CB8AC3E}">
        <p14:creationId xmlns:p14="http://schemas.microsoft.com/office/powerpoint/2010/main" val="559713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92693" y="367965"/>
            <a:ext cx="8391235" cy="6209297"/>
          </a:xfrm>
          <a:prstGeom prst="rect">
            <a:avLst/>
          </a:prstGeom>
        </p:spPr>
      </p:pic>
      <p:sp>
        <p:nvSpPr>
          <p:cNvPr id="5" name="Rectangle 4"/>
          <p:cNvSpPr/>
          <p:nvPr/>
        </p:nvSpPr>
        <p:spPr>
          <a:xfrm>
            <a:off x="5855368" y="75274"/>
            <a:ext cx="6031832" cy="523220"/>
          </a:xfrm>
          <a:prstGeom prst="rect">
            <a:avLst/>
          </a:prstGeom>
        </p:spPr>
        <p:txBody>
          <a:bodyPr wrap="square">
            <a:spAutoFit/>
          </a:bodyPr>
          <a:lstStyle/>
          <a:p>
            <a:r>
              <a:rPr lang="en-US" sz="2800" dirty="0" smtClean="0">
                <a:solidFill>
                  <a:srgbClr val="00B0F0"/>
                </a:solidFill>
              </a:rPr>
              <a:t>See next slide….</a:t>
            </a:r>
            <a:endParaRPr lang="en-US" sz="2800" dirty="0" smtClean="0">
              <a:solidFill>
                <a:srgbClr val="00B0F0"/>
              </a:solidFill>
            </a:endParaRPr>
          </a:p>
        </p:txBody>
      </p:sp>
    </p:spTree>
    <p:extLst>
      <p:ext uri="{BB962C8B-B14F-4D97-AF65-F5344CB8AC3E}">
        <p14:creationId xmlns:p14="http://schemas.microsoft.com/office/powerpoint/2010/main" val="2329800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883"/>
            <a:ext cx="10515600" cy="1325563"/>
          </a:xfrm>
        </p:spPr>
        <p:txBody>
          <a:bodyPr/>
          <a:lstStyle/>
          <a:p>
            <a:r>
              <a:rPr lang="en-US" dirty="0" smtClean="0"/>
              <a:t>Create meshes using </a:t>
            </a:r>
            <a:r>
              <a:rPr lang="en-US" dirty="0" err="1" smtClean="0"/>
              <a:t>libmesh</a:t>
            </a:r>
            <a:r>
              <a:rPr lang="en-US" dirty="0" smtClean="0"/>
              <a:t>	</a:t>
            </a:r>
            <a:endParaRPr lang="en-US" dirty="0"/>
          </a:p>
        </p:txBody>
      </p:sp>
      <p:sp>
        <p:nvSpPr>
          <p:cNvPr id="3" name="Content Placeholder 2"/>
          <p:cNvSpPr>
            <a:spLocks noGrp="1"/>
          </p:cNvSpPr>
          <p:nvPr>
            <p:ph idx="1"/>
          </p:nvPr>
        </p:nvSpPr>
        <p:spPr>
          <a:xfrm>
            <a:off x="838200" y="1151856"/>
            <a:ext cx="10515600" cy="4351338"/>
          </a:xfrm>
        </p:spPr>
        <p:txBody>
          <a:bodyPr/>
          <a:lstStyle/>
          <a:p>
            <a:r>
              <a:rPr lang="en-US" dirty="0" smtClean="0"/>
              <a:t>These immersed boundaries are geometrically relatively simple, so </a:t>
            </a:r>
            <a:r>
              <a:rPr lang="en-US" dirty="0" err="1" smtClean="0"/>
              <a:t>libmesh</a:t>
            </a:r>
            <a:r>
              <a:rPr lang="en-US" dirty="0" smtClean="0"/>
              <a:t> is used to make the meshes.</a:t>
            </a:r>
          </a:p>
          <a:p>
            <a:r>
              <a:rPr lang="en-US" dirty="0" smtClean="0">
                <a:hlinkClick r:id="rId2"/>
              </a:rPr>
              <a:t>http://libmesh.github.io/</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19380106"/>
              </p:ext>
            </p:extLst>
          </p:nvPr>
        </p:nvGraphicFramePr>
        <p:xfrm>
          <a:off x="715116" y="2607187"/>
          <a:ext cx="10761768" cy="3996980"/>
        </p:xfrm>
        <a:graphic>
          <a:graphicData uri="http://schemas.openxmlformats.org/drawingml/2006/table">
            <a:tbl>
              <a:tblPr/>
              <a:tblGrid>
                <a:gridCol w="2690442">
                  <a:extLst>
                    <a:ext uri="{9D8B030D-6E8A-4147-A177-3AD203B41FA5}">
                      <a16:colId xmlns:a16="http://schemas.microsoft.com/office/drawing/2014/main" val="772318498"/>
                    </a:ext>
                  </a:extLst>
                </a:gridCol>
                <a:gridCol w="2690442">
                  <a:extLst>
                    <a:ext uri="{9D8B030D-6E8A-4147-A177-3AD203B41FA5}">
                      <a16:colId xmlns:a16="http://schemas.microsoft.com/office/drawing/2014/main" val="215279275"/>
                    </a:ext>
                  </a:extLst>
                </a:gridCol>
                <a:gridCol w="2690442">
                  <a:extLst>
                    <a:ext uri="{9D8B030D-6E8A-4147-A177-3AD203B41FA5}">
                      <a16:colId xmlns:a16="http://schemas.microsoft.com/office/drawing/2014/main" val="1955729677"/>
                    </a:ext>
                  </a:extLst>
                </a:gridCol>
                <a:gridCol w="2690442">
                  <a:extLst>
                    <a:ext uri="{9D8B030D-6E8A-4147-A177-3AD203B41FA5}">
                      <a16:colId xmlns:a16="http://schemas.microsoft.com/office/drawing/2014/main" val="3831271755"/>
                    </a:ext>
                  </a:extLst>
                </a:gridCol>
              </a:tblGrid>
              <a:tr h="570737">
                <a:tc>
                  <a:txBody>
                    <a:bodyPr/>
                    <a:lstStyle/>
                    <a:p>
                      <a:pPr fontAlgn="b"/>
                      <a:r>
                        <a:rPr lang="en-US" sz="1700" b="1" dirty="0">
                          <a:effectLst/>
                        </a:rPr>
                        <a:t>void </a:t>
                      </a:r>
                      <a:r>
                        <a:rPr lang="en-US" sz="1700" b="1" dirty="0" err="1">
                          <a:effectLst/>
                        </a:rPr>
                        <a:t>libMesh</a:t>
                      </a:r>
                      <a:r>
                        <a:rPr lang="en-US" sz="1700" b="1" dirty="0">
                          <a:effectLst/>
                        </a:rPr>
                        <a:t>::</a:t>
                      </a:r>
                      <a:r>
                        <a:rPr lang="en-US" sz="1700" b="1" dirty="0" err="1">
                          <a:effectLst/>
                        </a:rPr>
                        <a:t>MeshTools</a:t>
                      </a:r>
                      <a:r>
                        <a:rPr lang="en-US" sz="1700" b="1" dirty="0">
                          <a:effectLst/>
                        </a:rPr>
                        <a:t>::Generation::</a:t>
                      </a:r>
                      <a:r>
                        <a:rPr lang="en-US" sz="1700" b="1" dirty="0" err="1">
                          <a:effectLst/>
                        </a:rPr>
                        <a:t>build_square</a:t>
                      </a:r>
                      <a:r>
                        <a:rPr lang="en-US" sz="1700" b="1" dirty="0">
                          <a:effectLst/>
                        </a:rPr>
                        <a:t> </a:t>
                      </a:r>
                    </a:p>
                  </a:txBody>
                  <a:tcPr marL="88803" marR="88803" marT="44401" marB="44401" anchor="b">
                    <a:lnL>
                      <a:noFill/>
                    </a:lnL>
                    <a:lnR>
                      <a:noFill/>
                    </a:lnR>
                    <a:lnT>
                      <a:noFill/>
                    </a:lnT>
                    <a:lnB>
                      <a:noFill/>
                    </a:lnB>
                  </a:tcPr>
                </a:tc>
                <a:tc>
                  <a:txBody>
                    <a:bodyPr/>
                    <a:lstStyle/>
                    <a:p>
                      <a:pPr fontAlgn="b"/>
                      <a:r>
                        <a:rPr lang="en-US" sz="1700" dirty="0">
                          <a:effectLst/>
                        </a:rPr>
                        <a:t>(</a:t>
                      </a:r>
                    </a:p>
                  </a:txBody>
                  <a:tcPr marL="88803" marR="88803" marT="44401" marB="44401" anchor="b">
                    <a:lnL>
                      <a:noFill/>
                    </a:lnL>
                    <a:lnR>
                      <a:noFill/>
                    </a:lnR>
                    <a:lnT>
                      <a:noFill/>
                    </a:lnT>
                    <a:lnB>
                      <a:noFill/>
                    </a:lnB>
                  </a:tcPr>
                </a:tc>
                <a:tc>
                  <a:txBody>
                    <a:bodyPr/>
                    <a:lstStyle/>
                    <a:p>
                      <a:pPr fontAlgn="b"/>
                      <a:r>
                        <a:rPr lang="en-US" sz="1700" b="1" u="none" strike="noStrike" dirty="0" err="1">
                          <a:solidFill>
                            <a:srgbClr val="3D578C"/>
                          </a:solidFill>
                          <a:effectLst/>
                          <a:hlinkClick r:id="rId3"/>
                        </a:rPr>
                        <a:t>UnstructuredMesh</a:t>
                      </a:r>
                      <a:r>
                        <a:rPr lang="en-US" sz="1700" dirty="0">
                          <a:effectLst/>
                        </a:rPr>
                        <a:t> &amp; </a:t>
                      </a:r>
                    </a:p>
                  </a:txBody>
                  <a:tcPr marL="88803" marR="88803" marT="44401" marB="44401" anchor="b">
                    <a:lnL>
                      <a:noFill/>
                    </a:lnL>
                    <a:lnR>
                      <a:noFill/>
                    </a:lnR>
                    <a:lnT>
                      <a:noFill/>
                    </a:lnT>
                    <a:lnB>
                      <a:noFill/>
                    </a:lnB>
                  </a:tcPr>
                </a:tc>
                <a:tc>
                  <a:txBody>
                    <a:bodyPr/>
                    <a:lstStyle/>
                    <a:p>
                      <a:pPr fontAlgn="b"/>
                      <a:r>
                        <a:rPr lang="en-US" sz="1700" i="0">
                          <a:solidFill>
                            <a:srgbClr val="602020"/>
                          </a:solidFill>
                          <a:effectLst/>
                        </a:rPr>
                        <a:t>mesh</a:t>
                      </a:r>
                      <a:r>
                        <a:rPr lang="en-US" sz="1700">
                          <a:solidFill>
                            <a:srgbClr val="602020"/>
                          </a:solidFill>
                          <a:effectLst/>
                        </a:rPr>
                        <a:t>, </a:t>
                      </a:r>
                    </a:p>
                  </a:txBody>
                  <a:tcPr marL="88803" marR="88803" marT="44401" marB="44401" anchor="b">
                    <a:lnL>
                      <a:noFill/>
                    </a:lnL>
                    <a:lnR>
                      <a:noFill/>
                    </a:lnR>
                    <a:lnT>
                      <a:noFill/>
                    </a:lnT>
                    <a:lnB>
                      <a:noFill/>
                    </a:lnB>
                  </a:tcPr>
                </a:tc>
                <a:extLst>
                  <a:ext uri="{0D108BD9-81ED-4DB2-BD59-A6C34878D82A}">
                    <a16:rowId xmlns:a16="http://schemas.microsoft.com/office/drawing/2014/main" val="1463203853"/>
                  </a:ext>
                </a:extLst>
              </a:tr>
              <a:tr h="229260">
                <a:tc>
                  <a:txBody>
                    <a:bodyPr/>
                    <a:lstStyle/>
                    <a:p>
                      <a:pPr algn="r" fontAlgn="b"/>
                      <a:endParaRPr lang="en-US" sz="1700">
                        <a:effectLst/>
                      </a:endParaRPr>
                    </a:p>
                  </a:txBody>
                  <a:tcPr marL="88803" marR="88803" marT="44401" marB="44401" anchor="b">
                    <a:lnL>
                      <a:noFill/>
                    </a:lnL>
                    <a:lnR>
                      <a:noFill/>
                    </a:lnR>
                    <a:lnT>
                      <a:noFill/>
                    </a:lnT>
                    <a:lnB>
                      <a:noFill/>
                    </a:lnB>
                  </a:tcPr>
                </a:tc>
                <a:tc>
                  <a:txBody>
                    <a:bodyPr/>
                    <a:lstStyle/>
                    <a:p>
                      <a:pPr fontAlgn="b"/>
                      <a:endParaRPr lang="en-US" sz="1700">
                        <a:effectLst/>
                      </a:endParaRPr>
                    </a:p>
                  </a:txBody>
                  <a:tcPr marL="88803" marR="88803" marT="44401" marB="44401" anchor="b">
                    <a:lnL>
                      <a:noFill/>
                    </a:lnL>
                    <a:lnR>
                      <a:noFill/>
                    </a:lnR>
                    <a:lnT>
                      <a:noFill/>
                    </a:lnT>
                    <a:lnB>
                      <a:noFill/>
                    </a:lnB>
                  </a:tcPr>
                </a:tc>
                <a:tc>
                  <a:txBody>
                    <a:bodyPr/>
                    <a:lstStyle/>
                    <a:p>
                      <a:pPr fontAlgn="b"/>
                      <a:r>
                        <a:rPr lang="en-US" sz="1700">
                          <a:effectLst/>
                        </a:rPr>
                        <a:t>const unsigned int </a:t>
                      </a:r>
                    </a:p>
                  </a:txBody>
                  <a:tcPr marL="88803" marR="88803" marT="44401" marB="44401" anchor="b">
                    <a:lnL>
                      <a:noFill/>
                    </a:lnL>
                    <a:lnR>
                      <a:noFill/>
                    </a:lnR>
                    <a:lnT>
                      <a:noFill/>
                    </a:lnT>
                    <a:lnB>
                      <a:noFill/>
                    </a:lnB>
                  </a:tcPr>
                </a:tc>
                <a:tc>
                  <a:txBody>
                    <a:bodyPr/>
                    <a:lstStyle/>
                    <a:p>
                      <a:pPr fontAlgn="b"/>
                      <a:r>
                        <a:rPr lang="en-US" sz="1700" i="0">
                          <a:solidFill>
                            <a:srgbClr val="602020"/>
                          </a:solidFill>
                          <a:effectLst/>
                        </a:rPr>
                        <a:t>nx</a:t>
                      </a:r>
                      <a:r>
                        <a:rPr lang="en-US" sz="1700">
                          <a:solidFill>
                            <a:srgbClr val="602020"/>
                          </a:solidFill>
                          <a:effectLst/>
                        </a:rPr>
                        <a:t>, </a:t>
                      </a:r>
                    </a:p>
                  </a:txBody>
                  <a:tcPr marL="88803" marR="88803" marT="44401" marB="44401" anchor="b">
                    <a:lnL>
                      <a:noFill/>
                    </a:lnL>
                    <a:lnR>
                      <a:noFill/>
                    </a:lnR>
                    <a:lnT>
                      <a:noFill/>
                    </a:lnT>
                    <a:lnB>
                      <a:noFill/>
                    </a:lnB>
                  </a:tcPr>
                </a:tc>
                <a:extLst>
                  <a:ext uri="{0D108BD9-81ED-4DB2-BD59-A6C34878D82A}">
                    <a16:rowId xmlns:a16="http://schemas.microsoft.com/office/drawing/2014/main" val="3087254707"/>
                  </a:ext>
                </a:extLst>
              </a:tr>
              <a:tr h="229260">
                <a:tc>
                  <a:txBody>
                    <a:bodyPr/>
                    <a:lstStyle/>
                    <a:p>
                      <a:pPr algn="r" fontAlgn="b"/>
                      <a:endParaRPr lang="en-US" sz="1700">
                        <a:effectLst/>
                      </a:endParaRPr>
                    </a:p>
                  </a:txBody>
                  <a:tcPr marL="88803" marR="88803" marT="44401" marB="44401" anchor="b">
                    <a:lnL>
                      <a:noFill/>
                    </a:lnL>
                    <a:lnR>
                      <a:noFill/>
                    </a:lnR>
                    <a:lnT>
                      <a:noFill/>
                    </a:lnT>
                    <a:lnB>
                      <a:noFill/>
                    </a:lnB>
                  </a:tcPr>
                </a:tc>
                <a:tc>
                  <a:txBody>
                    <a:bodyPr/>
                    <a:lstStyle/>
                    <a:p>
                      <a:pPr fontAlgn="b"/>
                      <a:endParaRPr lang="en-US" sz="1700">
                        <a:effectLst/>
                      </a:endParaRPr>
                    </a:p>
                  </a:txBody>
                  <a:tcPr marL="88803" marR="88803" marT="44401" marB="44401" anchor="b">
                    <a:lnL>
                      <a:noFill/>
                    </a:lnL>
                    <a:lnR>
                      <a:noFill/>
                    </a:lnR>
                    <a:lnT>
                      <a:noFill/>
                    </a:lnT>
                    <a:lnB>
                      <a:noFill/>
                    </a:lnB>
                  </a:tcPr>
                </a:tc>
                <a:tc>
                  <a:txBody>
                    <a:bodyPr/>
                    <a:lstStyle/>
                    <a:p>
                      <a:pPr fontAlgn="b"/>
                      <a:r>
                        <a:rPr lang="en-US" sz="1700">
                          <a:effectLst/>
                        </a:rPr>
                        <a:t>const unsigned int </a:t>
                      </a:r>
                    </a:p>
                  </a:txBody>
                  <a:tcPr marL="88803" marR="88803" marT="44401" marB="44401" anchor="b">
                    <a:lnL>
                      <a:noFill/>
                    </a:lnL>
                    <a:lnR>
                      <a:noFill/>
                    </a:lnR>
                    <a:lnT>
                      <a:noFill/>
                    </a:lnT>
                    <a:lnB>
                      <a:noFill/>
                    </a:lnB>
                  </a:tcPr>
                </a:tc>
                <a:tc>
                  <a:txBody>
                    <a:bodyPr/>
                    <a:lstStyle/>
                    <a:p>
                      <a:pPr fontAlgn="b"/>
                      <a:r>
                        <a:rPr lang="en-US" sz="1700" i="0">
                          <a:solidFill>
                            <a:srgbClr val="602020"/>
                          </a:solidFill>
                          <a:effectLst/>
                        </a:rPr>
                        <a:t>ny</a:t>
                      </a:r>
                      <a:r>
                        <a:rPr lang="en-US" sz="1700">
                          <a:solidFill>
                            <a:srgbClr val="602020"/>
                          </a:solidFill>
                          <a:effectLst/>
                        </a:rPr>
                        <a:t>, </a:t>
                      </a:r>
                    </a:p>
                  </a:txBody>
                  <a:tcPr marL="88803" marR="88803" marT="44401" marB="44401" anchor="b">
                    <a:lnL>
                      <a:noFill/>
                    </a:lnL>
                    <a:lnR>
                      <a:noFill/>
                    </a:lnR>
                    <a:lnT>
                      <a:noFill/>
                    </a:lnT>
                    <a:lnB>
                      <a:noFill/>
                    </a:lnB>
                  </a:tcPr>
                </a:tc>
                <a:extLst>
                  <a:ext uri="{0D108BD9-81ED-4DB2-BD59-A6C34878D82A}">
                    <a16:rowId xmlns:a16="http://schemas.microsoft.com/office/drawing/2014/main" val="4218605737"/>
                  </a:ext>
                </a:extLst>
              </a:tr>
              <a:tr h="229260">
                <a:tc>
                  <a:txBody>
                    <a:bodyPr/>
                    <a:lstStyle/>
                    <a:p>
                      <a:pPr algn="r" fontAlgn="b"/>
                      <a:endParaRPr lang="en-US" sz="1700">
                        <a:effectLst/>
                      </a:endParaRPr>
                    </a:p>
                  </a:txBody>
                  <a:tcPr marL="88803" marR="88803" marT="44401" marB="44401" anchor="b">
                    <a:lnL>
                      <a:noFill/>
                    </a:lnL>
                    <a:lnR>
                      <a:noFill/>
                    </a:lnR>
                    <a:lnT>
                      <a:noFill/>
                    </a:lnT>
                    <a:lnB>
                      <a:noFill/>
                    </a:lnB>
                  </a:tcPr>
                </a:tc>
                <a:tc>
                  <a:txBody>
                    <a:bodyPr/>
                    <a:lstStyle/>
                    <a:p>
                      <a:pPr fontAlgn="b"/>
                      <a:endParaRPr lang="en-US" sz="1700">
                        <a:effectLst/>
                      </a:endParaRPr>
                    </a:p>
                  </a:txBody>
                  <a:tcPr marL="88803" marR="88803" marT="44401" marB="44401" anchor="b">
                    <a:lnL>
                      <a:noFill/>
                    </a:lnL>
                    <a:lnR>
                      <a:noFill/>
                    </a:lnR>
                    <a:lnT>
                      <a:noFill/>
                    </a:lnT>
                    <a:lnB>
                      <a:noFill/>
                    </a:lnB>
                  </a:tcPr>
                </a:tc>
                <a:tc>
                  <a:txBody>
                    <a:bodyPr/>
                    <a:lstStyle/>
                    <a:p>
                      <a:pPr fontAlgn="b"/>
                      <a:r>
                        <a:rPr lang="en-US" sz="1700">
                          <a:effectLst/>
                        </a:rPr>
                        <a:t>const </a:t>
                      </a:r>
                      <a:r>
                        <a:rPr lang="en-US" sz="1700" b="1" u="none" strike="noStrike">
                          <a:solidFill>
                            <a:srgbClr val="3D578C"/>
                          </a:solidFill>
                          <a:effectLst/>
                          <a:hlinkClick r:id="rId4"/>
                        </a:rPr>
                        <a:t>Real</a:t>
                      </a:r>
                      <a:r>
                        <a:rPr lang="en-US" sz="1700">
                          <a:effectLst/>
                        </a:rPr>
                        <a:t> </a:t>
                      </a:r>
                    </a:p>
                  </a:txBody>
                  <a:tcPr marL="88803" marR="88803" marT="44401" marB="44401" anchor="b">
                    <a:lnL>
                      <a:noFill/>
                    </a:lnL>
                    <a:lnR>
                      <a:noFill/>
                    </a:lnR>
                    <a:lnT>
                      <a:noFill/>
                    </a:lnT>
                    <a:lnB>
                      <a:noFill/>
                    </a:lnB>
                  </a:tcPr>
                </a:tc>
                <a:tc>
                  <a:txBody>
                    <a:bodyPr/>
                    <a:lstStyle/>
                    <a:p>
                      <a:pPr fontAlgn="b"/>
                      <a:r>
                        <a:rPr lang="en-US" sz="1700" i="0">
                          <a:solidFill>
                            <a:srgbClr val="602020"/>
                          </a:solidFill>
                          <a:effectLst/>
                        </a:rPr>
                        <a:t>xmin</a:t>
                      </a:r>
                      <a:r>
                        <a:rPr lang="en-US" sz="1700">
                          <a:solidFill>
                            <a:srgbClr val="602020"/>
                          </a:solidFill>
                          <a:effectLst/>
                        </a:rPr>
                        <a:t> = 0., </a:t>
                      </a:r>
                    </a:p>
                  </a:txBody>
                  <a:tcPr marL="88803" marR="88803" marT="44401" marB="44401" anchor="b">
                    <a:lnL>
                      <a:noFill/>
                    </a:lnL>
                    <a:lnR>
                      <a:noFill/>
                    </a:lnR>
                    <a:lnT>
                      <a:noFill/>
                    </a:lnT>
                    <a:lnB>
                      <a:noFill/>
                    </a:lnB>
                  </a:tcPr>
                </a:tc>
                <a:extLst>
                  <a:ext uri="{0D108BD9-81ED-4DB2-BD59-A6C34878D82A}">
                    <a16:rowId xmlns:a16="http://schemas.microsoft.com/office/drawing/2014/main" val="3947186075"/>
                  </a:ext>
                </a:extLst>
              </a:tr>
              <a:tr h="229260">
                <a:tc>
                  <a:txBody>
                    <a:bodyPr/>
                    <a:lstStyle/>
                    <a:p>
                      <a:pPr algn="r" fontAlgn="b"/>
                      <a:endParaRPr lang="en-US" sz="1700">
                        <a:effectLst/>
                      </a:endParaRPr>
                    </a:p>
                  </a:txBody>
                  <a:tcPr marL="88803" marR="88803" marT="44401" marB="44401" anchor="b">
                    <a:lnL>
                      <a:noFill/>
                    </a:lnL>
                    <a:lnR>
                      <a:noFill/>
                    </a:lnR>
                    <a:lnT>
                      <a:noFill/>
                    </a:lnT>
                    <a:lnB>
                      <a:noFill/>
                    </a:lnB>
                  </a:tcPr>
                </a:tc>
                <a:tc>
                  <a:txBody>
                    <a:bodyPr/>
                    <a:lstStyle/>
                    <a:p>
                      <a:pPr fontAlgn="b"/>
                      <a:endParaRPr lang="en-US" sz="1700">
                        <a:effectLst/>
                      </a:endParaRPr>
                    </a:p>
                  </a:txBody>
                  <a:tcPr marL="88803" marR="88803" marT="44401" marB="44401" anchor="b">
                    <a:lnL>
                      <a:noFill/>
                    </a:lnL>
                    <a:lnR>
                      <a:noFill/>
                    </a:lnR>
                    <a:lnT>
                      <a:noFill/>
                    </a:lnT>
                    <a:lnB>
                      <a:noFill/>
                    </a:lnB>
                  </a:tcPr>
                </a:tc>
                <a:tc>
                  <a:txBody>
                    <a:bodyPr/>
                    <a:lstStyle/>
                    <a:p>
                      <a:pPr fontAlgn="b"/>
                      <a:r>
                        <a:rPr lang="en-US" sz="1700">
                          <a:effectLst/>
                        </a:rPr>
                        <a:t>const </a:t>
                      </a:r>
                      <a:r>
                        <a:rPr lang="en-US" sz="1700" b="1" u="none" strike="noStrike">
                          <a:solidFill>
                            <a:srgbClr val="3D578C"/>
                          </a:solidFill>
                          <a:effectLst/>
                          <a:hlinkClick r:id="rId4"/>
                        </a:rPr>
                        <a:t>Real</a:t>
                      </a:r>
                      <a:r>
                        <a:rPr lang="en-US" sz="1700">
                          <a:effectLst/>
                        </a:rPr>
                        <a:t> </a:t>
                      </a:r>
                    </a:p>
                  </a:txBody>
                  <a:tcPr marL="88803" marR="88803" marT="44401" marB="44401" anchor="b">
                    <a:lnL>
                      <a:noFill/>
                    </a:lnL>
                    <a:lnR>
                      <a:noFill/>
                    </a:lnR>
                    <a:lnT>
                      <a:noFill/>
                    </a:lnT>
                    <a:lnB>
                      <a:noFill/>
                    </a:lnB>
                  </a:tcPr>
                </a:tc>
                <a:tc>
                  <a:txBody>
                    <a:bodyPr/>
                    <a:lstStyle/>
                    <a:p>
                      <a:pPr fontAlgn="b"/>
                      <a:r>
                        <a:rPr lang="en-US" sz="1700" i="0">
                          <a:solidFill>
                            <a:srgbClr val="602020"/>
                          </a:solidFill>
                          <a:effectLst/>
                        </a:rPr>
                        <a:t>xmax</a:t>
                      </a:r>
                      <a:r>
                        <a:rPr lang="en-US" sz="1700">
                          <a:solidFill>
                            <a:srgbClr val="602020"/>
                          </a:solidFill>
                          <a:effectLst/>
                        </a:rPr>
                        <a:t> = 1., </a:t>
                      </a:r>
                    </a:p>
                  </a:txBody>
                  <a:tcPr marL="88803" marR="88803" marT="44401" marB="44401" anchor="b">
                    <a:lnL>
                      <a:noFill/>
                    </a:lnL>
                    <a:lnR>
                      <a:noFill/>
                    </a:lnR>
                    <a:lnT>
                      <a:noFill/>
                    </a:lnT>
                    <a:lnB>
                      <a:noFill/>
                    </a:lnB>
                  </a:tcPr>
                </a:tc>
                <a:extLst>
                  <a:ext uri="{0D108BD9-81ED-4DB2-BD59-A6C34878D82A}">
                    <a16:rowId xmlns:a16="http://schemas.microsoft.com/office/drawing/2014/main" val="3989299808"/>
                  </a:ext>
                </a:extLst>
              </a:tr>
              <a:tr h="229260">
                <a:tc>
                  <a:txBody>
                    <a:bodyPr/>
                    <a:lstStyle/>
                    <a:p>
                      <a:pPr algn="r" fontAlgn="b"/>
                      <a:endParaRPr lang="en-US" sz="1700">
                        <a:effectLst/>
                      </a:endParaRPr>
                    </a:p>
                  </a:txBody>
                  <a:tcPr marL="88803" marR="88803" marT="44401" marB="44401" anchor="b">
                    <a:lnL>
                      <a:noFill/>
                    </a:lnL>
                    <a:lnR>
                      <a:noFill/>
                    </a:lnR>
                    <a:lnT>
                      <a:noFill/>
                    </a:lnT>
                    <a:lnB>
                      <a:noFill/>
                    </a:lnB>
                  </a:tcPr>
                </a:tc>
                <a:tc>
                  <a:txBody>
                    <a:bodyPr/>
                    <a:lstStyle/>
                    <a:p>
                      <a:pPr fontAlgn="b"/>
                      <a:endParaRPr lang="en-US" sz="1700">
                        <a:effectLst/>
                      </a:endParaRPr>
                    </a:p>
                  </a:txBody>
                  <a:tcPr marL="88803" marR="88803" marT="44401" marB="44401" anchor="b">
                    <a:lnL>
                      <a:noFill/>
                    </a:lnL>
                    <a:lnR>
                      <a:noFill/>
                    </a:lnR>
                    <a:lnT>
                      <a:noFill/>
                    </a:lnT>
                    <a:lnB>
                      <a:noFill/>
                    </a:lnB>
                  </a:tcPr>
                </a:tc>
                <a:tc>
                  <a:txBody>
                    <a:bodyPr/>
                    <a:lstStyle/>
                    <a:p>
                      <a:pPr fontAlgn="b"/>
                      <a:r>
                        <a:rPr lang="en-US" sz="1700">
                          <a:effectLst/>
                        </a:rPr>
                        <a:t>const </a:t>
                      </a:r>
                      <a:r>
                        <a:rPr lang="en-US" sz="1700" b="1" u="none" strike="noStrike">
                          <a:solidFill>
                            <a:srgbClr val="3D578C"/>
                          </a:solidFill>
                          <a:effectLst/>
                          <a:hlinkClick r:id="rId4"/>
                        </a:rPr>
                        <a:t>Real</a:t>
                      </a:r>
                      <a:r>
                        <a:rPr lang="en-US" sz="1700">
                          <a:effectLst/>
                        </a:rPr>
                        <a:t> </a:t>
                      </a:r>
                    </a:p>
                  </a:txBody>
                  <a:tcPr marL="88803" marR="88803" marT="44401" marB="44401" anchor="b">
                    <a:lnL>
                      <a:noFill/>
                    </a:lnL>
                    <a:lnR>
                      <a:noFill/>
                    </a:lnR>
                    <a:lnT>
                      <a:noFill/>
                    </a:lnT>
                    <a:lnB>
                      <a:noFill/>
                    </a:lnB>
                  </a:tcPr>
                </a:tc>
                <a:tc>
                  <a:txBody>
                    <a:bodyPr/>
                    <a:lstStyle/>
                    <a:p>
                      <a:pPr fontAlgn="b"/>
                      <a:r>
                        <a:rPr lang="en-US" sz="1700" i="0">
                          <a:solidFill>
                            <a:srgbClr val="602020"/>
                          </a:solidFill>
                          <a:effectLst/>
                        </a:rPr>
                        <a:t>ymin</a:t>
                      </a:r>
                      <a:r>
                        <a:rPr lang="en-US" sz="1700">
                          <a:solidFill>
                            <a:srgbClr val="602020"/>
                          </a:solidFill>
                          <a:effectLst/>
                        </a:rPr>
                        <a:t> = 0., </a:t>
                      </a:r>
                    </a:p>
                  </a:txBody>
                  <a:tcPr marL="88803" marR="88803" marT="44401" marB="44401" anchor="b">
                    <a:lnL>
                      <a:noFill/>
                    </a:lnL>
                    <a:lnR>
                      <a:noFill/>
                    </a:lnR>
                    <a:lnT>
                      <a:noFill/>
                    </a:lnT>
                    <a:lnB>
                      <a:noFill/>
                    </a:lnB>
                  </a:tcPr>
                </a:tc>
                <a:extLst>
                  <a:ext uri="{0D108BD9-81ED-4DB2-BD59-A6C34878D82A}">
                    <a16:rowId xmlns:a16="http://schemas.microsoft.com/office/drawing/2014/main" val="3668558474"/>
                  </a:ext>
                </a:extLst>
              </a:tr>
              <a:tr h="229260">
                <a:tc>
                  <a:txBody>
                    <a:bodyPr/>
                    <a:lstStyle/>
                    <a:p>
                      <a:pPr algn="r" fontAlgn="b"/>
                      <a:endParaRPr lang="en-US" sz="1700">
                        <a:effectLst/>
                      </a:endParaRPr>
                    </a:p>
                  </a:txBody>
                  <a:tcPr marL="88803" marR="88803" marT="44401" marB="44401" anchor="b">
                    <a:lnL>
                      <a:noFill/>
                    </a:lnL>
                    <a:lnR>
                      <a:noFill/>
                    </a:lnR>
                    <a:lnT>
                      <a:noFill/>
                    </a:lnT>
                    <a:lnB>
                      <a:noFill/>
                    </a:lnB>
                  </a:tcPr>
                </a:tc>
                <a:tc>
                  <a:txBody>
                    <a:bodyPr/>
                    <a:lstStyle/>
                    <a:p>
                      <a:pPr fontAlgn="b"/>
                      <a:endParaRPr lang="en-US" sz="1700">
                        <a:effectLst/>
                      </a:endParaRPr>
                    </a:p>
                  </a:txBody>
                  <a:tcPr marL="88803" marR="88803" marT="44401" marB="44401" anchor="b">
                    <a:lnL>
                      <a:noFill/>
                    </a:lnL>
                    <a:lnR>
                      <a:noFill/>
                    </a:lnR>
                    <a:lnT>
                      <a:noFill/>
                    </a:lnT>
                    <a:lnB>
                      <a:noFill/>
                    </a:lnB>
                  </a:tcPr>
                </a:tc>
                <a:tc>
                  <a:txBody>
                    <a:bodyPr/>
                    <a:lstStyle/>
                    <a:p>
                      <a:pPr fontAlgn="b"/>
                      <a:r>
                        <a:rPr lang="en-US" sz="1700">
                          <a:effectLst/>
                        </a:rPr>
                        <a:t>const </a:t>
                      </a:r>
                      <a:r>
                        <a:rPr lang="en-US" sz="1700" b="1" u="none" strike="noStrike">
                          <a:solidFill>
                            <a:srgbClr val="3D578C"/>
                          </a:solidFill>
                          <a:effectLst/>
                          <a:hlinkClick r:id="rId4"/>
                        </a:rPr>
                        <a:t>Real</a:t>
                      </a:r>
                      <a:r>
                        <a:rPr lang="en-US" sz="1700">
                          <a:effectLst/>
                        </a:rPr>
                        <a:t> </a:t>
                      </a:r>
                    </a:p>
                  </a:txBody>
                  <a:tcPr marL="88803" marR="88803" marT="44401" marB="44401" anchor="b">
                    <a:lnL>
                      <a:noFill/>
                    </a:lnL>
                    <a:lnR>
                      <a:noFill/>
                    </a:lnR>
                    <a:lnT>
                      <a:noFill/>
                    </a:lnT>
                    <a:lnB>
                      <a:noFill/>
                    </a:lnB>
                  </a:tcPr>
                </a:tc>
                <a:tc>
                  <a:txBody>
                    <a:bodyPr/>
                    <a:lstStyle/>
                    <a:p>
                      <a:pPr fontAlgn="b"/>
                      <a:r>
                        <a:rPr lang="en-US" sz="1700" i="0">
                          <a:solidFill>
                            <a:srgbClr val="602020"/>
                          </a:solidFill>
                          <a:effectLst/>
                        </a:rPr>
                        <a:t>ymax</a:t>
                      </a:r>
                      <a:r>
                        <a:rPr lang="en-US" sz="1700">
                          <a:solidFill>
                            <a:srgbClr val="602020"/>
                          </a:solidFill>
                          <a:effectLst/>
                        </a:rPr>
                        <a:t> = 1., </a:t>
                      </a:r>
                    </a:p>
                  </a:txBody>
                  <a:tcPr marL="88803" marR="88803" marT="44401" marB="44401" anchor="b">
                    <a:lnL>
                      <a:noFill/>
                    </a:lnL>
                    <a:lnR>
                      <a:noFill/>
                    </a:lnR>
                    <a:lnT>
                      <a:noFill/>
                    </a:lnT>
                    <a:lnB>
                      <a:noFill/>
                    </a:lnB>
                  </a:tcPr>
                </a:tc>
                <a:extLst>
                  <a:ext uri="{0D108BD9-81ED-4DB2-BD59-A6C34878D82A}">
                    <a16:rowId xmlns:a16="http://schemas.microsoft.com/office/drawing/2014/main" val="2771192507"/>
                  </a:ext>
                </a:extLst>
              </a:tr>
              <a:tr h="229260">
                <a:tc>
                  <a:txBody>
                    <a:bodyPr/>
                    <a:lstStyle/>
                    <a:p>
                      <a:pPr algn="r" fontAlgn="b"/>
                      <a:endParaRPr lang="en-US" sz="1700">
                        <a:effectLst/>
                      </a:endParaRPr>
                    </a:p>
                  </a:txBody>
                  <a:tcPr marL="88803" marR="88803" marT="44401" marB="44401" anchor="b">
                    <a:lnL>
                      <a:noFill/>
                    </a:lnL>
                    <a:lnR>
                      <a:noFill/>
                    </a:lnR>
                    <a:lnT>
                      <a:noFill/>
                    </a:lnT>
                    <a:lnB>
                      <a:noFill/>
                    </a:lnB>
                  </a:tcPr>
                </a:tc>
                <a:tc>
                  <a:txBody>
                    <a:bodyPr/>
                    <a:lstStyle/>
                    <a:p>
                      <a:pPr fontAlgn="b"/>
                      <a:endParaRPr lang="en-US" sz="1700">
                        <a:effectLst/>
                      </a:endParaRPr>
                    </a:p>
                  </a:txBody>
                  <a:tcPr marL="88803" marR="88803" marT="44401" marB="44401" anchor="b">
                    <a:lnL>
                      <a:noFill/>
                    </a:lnL>
                    <a:lnR>
                      <a:noFill/>
                    </a:lnR>
                    <a:lnT>
                      <a:noFill/>
                    </a:lnT>
                    <a:lnB>
                      <a:noFill/>
                    </a:lnB>
                  </a:tcPr>
                </a:tc>
                <a:tc>
                  <a:txBody>
                    <a:bodyPr/>
                    <a:lstStyle/>
                    <a:p>
                      <a:pPr fontAlgn="b"/>
                      <a:r>
                        <a:rPr lang="en-US" sz="1700">
                          <a:effectLst/>
                        </a:rPr>
                        <a:t>const </a:t>
                      </a:r>
                      <a:r>
                        <a:rPr lang="en-US" sz="1700" b="1" u="none" strike="noStrike">
                          <a:solidFill>
                            <a:srgbClr val="3D578C"/>
                          </a:solidFill>
                          <a:effectLst/>
                          <a:hlinkClick r:id="rId5"/>
                        </a:rPr>
                        <a:t>ElemType</a:t>
                      </a:r>
                      <a:r>
                        <a:rPr lang="en-US" sz="1700">
                          <a:effectLst/>
                        </a:rPr>
                        <a:t> </a:t>
                      </a:r>
                    </a:p>
                  </a:txBody>
                  <a:tcPr marL="88803" marR="88803" marT="44401" marB="44401" anchor="b">
                    <a:lnL>
                      <a:noFill/>
                    </a:lnL>
                    <a:lnR>
                      <a:noFill/>
                    </a:lnR>
                    <a:lnT>
                      <a:noFill/>
                    </a:lnT>
                    <a:lnB>
                      <a:noFill/>
                    </a:lnB>
                  </a:tcPr>
                </a:tc>
                <a:tc>
                  <a:txBody>
                    <a:bodyPr/>
                    <a:lstStyle/>
                    <a:p>
                      <a:pPr fontAlgn="b"/>
                      <a:r>
                        <a:rPr lang="en-US" sz="1700" i="0">
                          <a:solidFill>
                            <a:srgbClr val="602020"/>
                          </a:solidFill>
                          <a:effectLst/>
                        </a:rPr>
                        <a:t>type</a:t>
                      </a:r>
                      <a:r>
                        <a:rPr lang="en-US" sz="1700">
                          <a:solidFill>
                            <a:srgbClr val="602020"/>
                          </a:solidFill>
                          <a:effectLst/>
                        </a:rPr>
                        <a:t> = </a:t>
                      </a:r>
                      <a:r>
                        <a:rPr lang="en-US" sz="1700" b="1" u="none" strike="noStrike">
                          <a:solidFill>
                            <a:srgbClr val="3D578C"/>
                          </a:solidFill>
                          <a:effectLst/>
                          <a:hlinkClick r:id="rId6"/>
                        </a:rPr>
                        <a:t>INVALID_ELEM</a:t>
                      </a:r>
                      <a:r>
                        <a:rPr lang="en-US" sz="1700">
                          <a:solidFill>
                            <a:srgbClr val="602020"/>
                          </a:solidFill>
                          <a:effectLst/>
                        </a:rPr>
                        <a:t>, </a:t>
                      </a:r>
                    </a:p>
                  </a:txBody>
                  <a:tcPr marL="88803" marR="88803" marT="44401" marB="44401" anchor="b">
                    <a:lnL>
                      <a:noFill/>
                    </a:lnL>
                    <a:lnR>
                      <a:noFill/>
                    </a:lnR>
                    <a:lnT>
                      <a:noFill/>
                    </a:lnT>
                    <a:lnB>
                      <a:noFill/>
                    </a:lnB>
                  </a:tcPr>
                </a:tc>
                <a:extLst>
                  <a:ext uri="{0D108BD9-81ED-4DB2-BD59-A6C34878D82A}">
                    <a16:rowId xmlns:a16="http://schemas.microsoft.com/office/drawing/2014/main" val="1781699435"/>
                  </a:ext>
                </a:extLst>
              </a:tr>
              <a:tr h="229260">
                <a:tc>
                  <a:txBody>
                    <a:bodyPr/>
                    <a:lstStyle/>
                    <a:p>
                      <a:pPr algn="r" fontAlgn="b"/>
                      <a:endParaRPr lang="en-US" sz="1700">
                        <a:effectLst/>
                      </a:endParaRPr>
                    </a:p>
                  </a:txBody>
                  <a:tcPr marL="88803" marR="88803" marT="44401" marB="44401" anchor="b">
                    <a:lnL>
                      <a:noFill/>
                    </a:lnL>
                    <a:lnR>
                      <a:noFill/>
                    </a:lnR>
                    <a:lnT>
                      <a:noFill/>
                    </a:lnT>
                    <a:lnB>
                      <a:noFill/>
                    </a:lnB>
                  </a:tcPr>
                </a:tc>
                <a:tc>
                  <a:txBody>
                    <a:bodyPr/>
                    <a:lstStyle/>
                    <a:p>
                      <a:pPr fontAlgn="b"/>
                      <a:endParaRPr lang="en-US" sz="1700">
                        <a:effectLst/>
                      </a:endParaRPr>
                    </a:p>
                  </a:txBody>
                  <a:tcPr marL="88803" marR="88803" marT="44401" marB="44401" anchor="b">
                    <a:lnL>
                      <a:noFill/>
                    </a:lnL>
                    <a:lnR>
                      <a:noFill/>
                    </a:lnR>
                    <a:lnT>
                      <a:noFill/>
                    </a:lnT>
                    <a:lnB>
                      <a:noFill/>
                    </a:lnB>
                  </a:tcPr>
                </a:tc>
                <a:tc>
                  <a:txBody>
                    <a:bodyPr/>
                    <a:lstStyle/>
                    <a:p>
                      <a:pPr fontAlgn="b"/>
                      <a:r>
                        <a:rPr lang="en-US" sz="1700">
                          <a:effectLst/>
                        </a:rPr>
                        <a:t>const bool </a:t>
                      </a:r>
                    </a:p>
                  </a:txBody>
                  <a:tcPr marL="88803" marR="88803" marT="44401" marB="44401" anchor="b">
                    <a:lnL>
                      <a:noFill/>
                    </a:lnL>
                    <a:lnR>
                      <a:noFill/>
                    </a:lnR>
                    <a:lnT>
                      <a:noFill/>
                    </a:lnT>
                    <a:lnB>
                      <a:noFill/>
                    </a:lnB>
                  </a:tcPr>
                </a:tc>
                <a:tc>
                  <a:txBody>
                    <a:bodyPr/>
                    <a:lstStyle/>
                    <a:p>
                      <a:pPr fontAlgn="b"/>
                      <a:r>
                        <a:rPr lang="en-US" sz="1700" i="0">
                          <a:solidFill>
                            <a:srgbClr val="602020"/>
                          </a:solidFill>
                          <a:effectLst/>
                        </a:rPr>
                        <a:t>gauss_lobatto_grid</a:t>
                      </a:r>
                      <a:r>
                        <a:rPr lang="en-US" sz="1700">
                          <a:solidFill>
                            <a:srgbClr val="602020"/>
                          </a:solidFill>
                          <a:effectLst/>
                        </a:rPr>
                        <a:t> = false </a:t>
                      </a:r>
                    </a:p>
                  </a:txBody>
                  <a:tcPr marL="88803" marR="88803" marT="44401" marB="44401" anchor="b">
                    <a:lnL>
                      <a:noFill/>
                    </a:lnL>
                    <a:lnR>
                      <a:noFill/>
                    </a:lnR>
                    <a:lnT>
                      <a:noFill/>
                    </a:lnT>
                    <a:lnB>
                      <a:noFill/>
                    </a:lnB>
                  </a:tcPr>
                </a:tc>
                <a:extLst>
                  <a:ext uri="{0D108BD9-81ED-4DB2-BD59-A6C34878D82A}">
                    <a16:rowId xmlns:a16="http://schemas.microsoft.com/office/drawing/2014/main" val="859565930"/>
                  </a:ext>
                </a:extLst>
              </a:tr>
              <a:tr h="229260">
                <a:tc>
                  <a:txBody>
                    <a:bodyPr/>
                    <a:lstStyle/>
                    <a:p>
                      <a:pPr fontAlgn="b"/>
                      <a:endParaRPr lang="en-US" sz="1700">
                        <a:effectLst/>
                      </a:endParaRPr>
                    </a:p>
                  </a:txBody>
                  <a:tcPr marL="88803" marR="88803" marT="44401" marB="44401" anchor="b">
                    <a:lnL>
                      <a:noFill/>
                    </a:lnL>
                    <a:lnR>
                      <a:noFill/>
                    </a:lnR>
                    <a:lnT>
                      <a:noFill/>
                    </a:lnT>
                    <a:lnB>
                      <a:noFill/>
                    </a:lnB>
                  </a:tcPr>
                </a:tc>
                <a:tc>
                  <a:txBody>
                    <a:bodyPr/>
                    <a:lstStyle/>
                    <a:p>
                      <a:pPr fontAlgn="b"/>
                      <a:r>
                        <a:rPr lang="en-US" sz="1700">
                          <a:effectLst/>
                        </a:rPr>
                        <a:t>)</a:t>
                      </a:r>
                    </a:p>
                  </a:txBody>
                  <a:tcPr marL="88803" marR="88803" marT="44401" marB="44401" anchor="b">
                    <a:lnL>
                      <a:noFill/>
                    </a:lnL>
                    <a:lnR>
                      <a:noFill/>
                    </a:lnR>
                    <a:lnT>
                      <a:noFill/>
                    </a:lnT>
                    <a:lnB>
                      <a:noFill/>
                    </a:lnB>
                  </a:tcPr>
                </a:tc>
                <a:tc>
                  <a:txBody>
                    <a:bodyPr/>
                    <a:lstStyle/>
                    <a:p>
                      <a:pPr fontAlgn="b"/>
                      <a:endParaRPr lang="en-US" sz="1700">
                        <a:effectLst/>
                      </a:endParaRPr>
                    </a:p>
                  </a:txBody>
                  <a:tcPr marL="88803" marR="88803" marT="44401" marB="44401" anchor="b">
                    <a:lnL>
                      <a:noFill/>
                    </a:lnL>
                    <a:lnR>
                      <a:noFill/>
                    </a:lnR>
                    <a:lnT>
                      <a:noFill/>
                    </a:lnT>
                    <a:lnB>
                      <a:noFill/>
                    </a:lnB>
                  </a:tcPr>
                </a:tc>
                <a:tc>
                  <a:txBody>
                    <a:bodyPr/>
                    <a:lstStyle/>
                    <a:p>
                      <a:pPr fontAlgn="b"/>
                      <a:endParaRPr lang="en-US" sz="1700" dirty="0">
                        <a:effectLst/>
                      </a:endParaRPr>
                    </a:p>
                  </a:txBody>
                  <a:tcPr marL="88803" marR="88803" marT="44401" marB="44401" anchor="b">
                    <a:lnL>
                      <a:noFill/>
                    </a:lnL>
                    <a:lnR>
                      <a:noFill/>
                    </a:lnR>
                    <a:lnT>
                      <a:noFill/>
                    </a:lnT>
                    <a:lnB>
                      <a:noFill/>
                    </a:lnB>
                  </a:tcPr>
                </a:tc>
                <a:extLst>
                  <a:ext uri="{0D108BD9-81ED-4DB2-BD59-A6C34878D82A}">
                    <a16:rowId xmlns:a16="http://schemas.microsoft.com/office/drawing/2014/main" val="2576834072"/>
                  </a:ext>
                </a:extLst>
              </a:tr>
            </a:tbl>
          </a:graphicData>
        </a:graphic>
      </p:graphicFrame>
    </p:spTree>
    <p:extLst>
      <p:ext uri="{BB962C8B-B14F-4D97-AF65-F5344CB8AC3E}">
        <p14:creationId xmlns:p14="http://schemas.microsoft.com/office/powerpoint/2010/main" val="2272405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94" y="299599"/>
            <a:ext cx="10515600" cy="1325563"/>
          </a:xfrm>
        </p:spPr>
        <p:txBody>
          <a:bodyPr>
            <a:normAutofit/>
          </a:bodyPr>
          <a:lstStyle/>
          <a:p>
            <a:r>
              <a:rPr lang="en-US" sz="3600" dirty="0" smtClean="0"/>
              <a:t>Create a vector of meshes and material properties</a:t>
            </a:r>
            <a:endParaRPr lang="en-US" sz="3600" dirty="0"/>
          </a:p>
        </p:txBody>
      </p:sp>
      <p:sp>
        <p:nvSpPr>
          <p:cNvPr id="4" name="Rectangle 3"/>
          <p:cNvSpPr/>
          <p:nvPr/>
        </p:nvSpPr>
        <p:spPr>
          <a:xfrm>
            <a:off x="709863" y="1690688"/>
            <a:ext cx="6096000" cy="2585323"/>
          </a:xfrm>
          <a:prstGeom prst="rect">
            <a:avLst/>
          </a:prstGeom>
        </p:spPr>
        <p:txBody>
          <a:bodyPr>
            <a:spAutoFit/>
          </a:bodyPr>
          <a:lstStyle/>
          <a:p>
            <a:r>
              <a:rPr lang="en-US" dirty="0" smtClean="0"/>
              <a:t> vector&lt;</a:t>
            </a:r>
            <a:r>
              <a:rPr lang="en-US" dirty="0" err="1" smtClean="0"/>
              <a:t>MeshBase</a:t>
            </a:r>
            <a:r>
              <a:rPr lang="en-US" dirty="0" smtClean="0"/>
              <a:t>*&gt; meshes(2);        </a:t>
            </a:r>
          </a:p>
          <a:p>
            <a:r>
              <a:rPr lang="en-US" dirty="0" smtClean="0"/>
              <a:t>meshes[0] = &amp;</a:t>
            </a:r>
            <a:r>
              <a:rPr lang="en-US" dirty="0" err="1" smtClean="0"/>
              <a:t>lower_mesh</a:t>
            </a:r>
            <a:r>
              <a:rPr lang="en-US" dirty="0" smtClean="0"/>
              <a:t>;        </a:t>
            </a:r>
          </a:p>
          <a:p>
            <a:r>
              <a:rPr lang="en-US" dirty="0" smtClean="0"/>
              <a:t>meshes[1] = &amp;</a:t>
            </a:r>
            <a:r>
              <a:rPr lang="en-US" dirty="0" err="1" smtClean="0"/>
              <a:t>upper_mesh</a:t>
            </a:r>
            <a:r>
              <a:rPr lang="en-US" dirty="0" smtClean="0"/>
              <a:t>;        </a:t>
            </a:r>
          </a:p>
          <a:p>
            <a:endParaRPr lang="en-US" dirty="0" smtClean="0"/>
          </a:p>
          <a:p>
            <a:r>
              <a:rPr lang="en-US" dirty="0" err="1" smtClean="0"/>
              <a:t>mu_s</a:t>
            </a:r>
            <a:r>
              <a:rPr lang="en-US" dirty="0" smtClean="0"/>
              <a:t> = </a:t>
            </a:r>
            <a:r>
              <a:rPr lang="en-US" dirty="0" err="1" smtClean="0"/>
              <a:t>input_db</a:t>
            </a:r>
            <a:r>
              <a:rPr lang="en-US" dirty="0" smtClean="0"/>
              <a:t>-&gt;</a:t>
            </a:r>
            <a:r>
              <a:rPr lang="en-US" dirty="0" err="1" smtClean="0"/>
              <a:t>getDouble</a:t>
            </a:r>
            <a:r>
              <a:rPr lang="en-US" dirty="0" smtClean="0"/>
              <a:t>("MU_S");        </a:t>
            </a:r>
          </a:p>
          <a:p>
            <a:r>
              <a:rPr lang="en-US" dirty="0" err="1" smtClean="0"/>
              <a:t>lambda_s</a:t>
            </a:r>
            <a:r>
              <a:rPr lang="en-US" dirty="0" smtClean="0"/>
              <a:t> = </a:t>
            </a:r>
            <a:r>
              <a:rPr lang="en-US" dirty="0" err="1" smtClean="0"/>
              <a:t>input_db</a:t>
            </a:r>
            <a:r>
              <a:rPr lang="en-US" dirty="0" smtClean="0"/>
              <a:t>-&gt;</a:t>
            </a:r>
            <a:r>
              <a:rPr lang="en-US" dirty="0" err="1" smtClean="0"/>
              <a:t>getDouble</a:t>
            </a:r>
            <a:r>
              <a:rPr lang="en-US" dirty="0" smtClean="0"/>
              <a:t>("LAMBDA_S");        </a:t>
            </a:r>
          </a:p>
          <a:p>
            <a:r>
              <a:rPr lang="en-US" dirty="0" err="1" smtClean="0"/>
              <a:t>kappa_s</a:t>
            </a:r>
            <a:r>
              <a:rPr lang="en-US" dirty="0" smtClean="0"/>
              <a:t> = </a:t>
            </a:r>
            <a:r>
              <a:rPr lang="en-US" dirty="0" err="1" smtClean="0"/>
              <a:t>input_db</a:t>
            </a:r>
            <a:r>
              <a:rPr lang="en-US" dirty="0" smtClean="0"/>
              <a:t>-&gt;</a:t>
            </a:r>
            <a:r>
              <a:rPr lang="en-US" dirty="0" err="1" smtClean="0"/>
              <a:t>getDouble</a:t>
            </a:r>
            <a:r>
              <a:rPr lang="en-US" dirty="0" smtClean="0"/>
              <a:t>("KAPPA_S");</a:t>
            </a:r>
          </a:p>
          <a:p>
            <a:endParaRPr lang="en-US" dirty="0"/>
          </a:p>
          <a:p>
            <a:endParaRPr lang="en-US" dirty="0"/>
          </a:p>
        </p:txBody>
      </p:sp>
      <p:sp>
        <p:nvSpPr>
          <p:cNvPr id="5" name="Rectangle 4"/>
          <p:cNvSpPr/>
          <p:nvPr/>
        </p:nvSpPr>
        <p:spPr>
          <a:xfrm>
            <a:off x="709863" y="4003465"/>
            <a:ext cx="10311063" cy="2308324"/>
          </a:xfrm>
          <a:prstGeom prst="rect">
            <a:avLst/>
          </a:prstGeom>
        </p:spPr>
        <p:txBody>
          <a:bodyPr wrap="square">
            <a:spAutoFit/>
          </a:bodyPr>
          <a:lstStyle/>
          <a:p>
            <a:r>
              <a:rPr lang="en-US" dirty="0" err="1">
                <a:solidFill>
                  <a:srgbClr val="00B0F0"/>
                </a:solidFill>
              </a:rPr>
              <a:t>k</a:t>
            </a:r>
            <a:r>
              <a:rPr lang="en-US" dirty="0" err="1" smtClean="0">
                <a:solidFill>
                  <a:srgbClr val="00B0F0"/>
                </a:solidFill>
              </a:rPr>
              <a:t>appa_s</a:t>
            </a:r>
            <a:r>
              <a:rPr lang="en-US" dirty="0" smtClean="0">
                <a:solidFill>
                  <a:srgbClr val="00B0F0"/>
                </a:solidFill>
              </a:rPr>
              <a:t> = target force stiffness</a:t>
            </a:r>
          </a:p>
          <a:p>
            <a:endParaRPr lang="en-US" dirty="0" smtClean="0">
              <a:solidFill>
                <a:srgbClr val="00B0F0"/>
              </a:solidFill>
            </a:endParaRPr>
          </a:p>
          <a:p>
            <a:r>
              <a:rPr lang="en-US" dirty="0" smtClean="0">
                <a:solidFill>
                  <a:srgbClr val="00B0F0"/>
                </a:solidFill>
              </a:rPr>
              <a:t>From PK1 Stress Function,</a:t>
            </a:r>
            <a:endParaRPr lang="en-US" dirty="0">
              <a:solidFill>
                <a:srgbClr val="00B0F0"/>
              </a:solidFill>
            </a:endParaRPr>
          </a:p>
          <a:p>
            <a:r>
              <a:rPr lang="en-US" dirty="0" smtClean="0">
                <a:solidFill>
                  <a:srgbClr val="00B0F0"/>
                </a:solidFill>
              </a:rPr>
              <a:t>static </a:t>
            </a:r>
            <a:r>
              <a:rPr lang="en-US" dirty="0" err="1" smtClean="0">
                <a:solidFill>
                  <a:srgbClr val="00B0F0"/>
                </a:solidFill>
              </a:rPr>
              <a:t>const</a:t>
            </a:r>
            <a:r>
              <a:rPr lang="en-US" dirty="0" smtClean="0">
                <a:solidFill>
                  <a:srgbClr val="00B0F0"/>
                </a:solidFill>
              </a:rPr>
              <a:t> </a:t>
            </a:r>
            <a:r>
              <a:rPr lang="en-US" dirty="0" err="1" smtClean="0">
                <a:solidFill>
                  <a:srgbClr val="00B0F0"/>
                </a:solidFill>
              </a:rPr>
              <a:t>TensorValue</a:t>
            </a:r>
            <a:r>
              <a:rPr lang="en-US" dirty="0" smtClean="0">
                <a:solidFill>
                  <a:srgbClr val="00B0F0"/>
                </a:solidFill>
              </a:rPr>
              <a:t>&lt;double&gt; II(1.0, 0.0, 0.0, 0.0, 1.0, 0.0, 0.0, 0.0, 1.0);        </a:t>
            </a:r>
          </a:p>
          <a:p>
            <a:r>
              <a:rPr lang="en-US" dirty="0" err="1" smtClean="0">
                <a:solidFill>
                  <a:srgbClr val="00B0F0"/>
                </a:solidFill>
              </a:rPr>
              <a:t>const</a:t>
            </a:r>
            <a:r>
              <a:rPr lang="en-US" dirty="0" smtClean="0">
                <a:solidFill>
                  <a:srgbClr val="00B0F0"/>
                </a:solidFill>
              </a:rPr>
              <a:t> </a:t>
            </a:r>
            <a:r>
              <a:rPr lang="en-US" dirty="0" err="1" smtClean="0">
                <a:solidFill>
                  <a:srgbClr val="00B0F0"/>
                </a:solidFill>
              </a:rPr>
              <a:t>TensorValue</a:t>
            </a:r>
            <a:r>
              <a:rPr lang="en-US" dirty="0" smtClean="0">
                <a:solidFill>
                  <a:srgbClr val="00B0F0"/>
                </a:solidFill>
              </a:rPr>
              <a:t>&lt;double&gt; CC = </a:t>
            </a:r>
            <a:r>
              <a:rPr lang="en-US" dirty="0" err="1" smtClean="0">
                <a:solidFill>
                  <a:srgbClr val="00B0F0"/>
                </a:solidFill>
              </a:rPr>
              <a:t>FF.transpose</a:t>
            </a:r>
            <a:r>
              <a:rPr lang="en-US" dirty="0" smtClean="0">
                <a:solidFill>
                  <a:srgbClr val="00B0F0"/>
                </a:solidFill>
              </a:rPr>
              <a:t>() * FF;        </a:t>
            </a:r>
          </a:p>
          <a:p>
            <a:r>
              <a:rPr lang="en-US" dirty="0" err="1" smtClean="0">
                <a:solidFill>
                  <a:srgbClr val="00B0F0"/>
                </a:solidFill>
              </a:rPr>
              <a:t>const</a:t>
            </a:r>
            <a:r>
              <a:rPr lang="en-US" dirty="0" smtClean="0">
                <a:solidFill>
                  <a:srgbClr val="00B0F0"/>
                </a:solidFill>
              </a:rPr>
              <a:t> </a:t>
            </a:r>
            <a:r>
              <a:rPr lang="en-US" dirty="0" err="1" smtClean="0">
                <a:solidFill>
                  <a:srgbClr val="00B0F0"/>
                </a:solidFill>
              </a:rPr>
              <a:t>TensorValue</a:t>
            </a:r>
            <a:r>
              <a:rPr lang="en-US" dirty="0" smtClean="0">
                <a:solidFill>
                  <a:srgbClr val="00B0F0"/>
                </a:solidFill>
              </a:rPr>
              <a:t>&lt;double&gt; EE = 0.5 * (CC - II);       </a:t>
            </a:r>
          </a:p>
          <a:p>
            <a:r>
              <a:rPr lang="en-US" dirty="0" err="1" smtClean="0">
                <a:solidFill>
                  <a:srgbClr val="00B0F0"/>
                </a:solidFill>
              </a:rPr>
              <a:t>const</a:t>
            </a:r>
            <a:r>
              <a:rPr lang="en-US" dirty="0" smtClean="0">
                <a:solidFill>
                  <a:srgbClr val="00B0F0"/>
                </a:solidFill>
              </a:rPr>
              <a:t> </a:t>
            </a:r>
            <a:r>
              <a:rPr lang="en-US" dirty="0" err="1" smtClean="0">
                <a:solidFill>
                  <a:srgbClr val="00B0F0"/>
                </a:solidFill>
              </a:rPr>
              <a:t>TensorValue</a:t>
            </a:r>
            <a:r>
              <a:rPr lang="en-US" dirty="0" smtClean="0">
                <a:solidFill>
                  <a:srgbClr val="00B0F0"/>
                </a:solidFill>
              </a:rPr>
              <a:t>&lt;double&gt; SS = </a:t>
            </a:r>
            <a:r>
              <a:rPr lang="en-US" dirty="0" err="1" smtClean="0">
                <a:solidFill>
                  <a:srgbClr val="00B0F0"/>
                </a:solidFill>
              </a:rPr>
              <a:t>lambda_s</a:t>
            </a:r>
            <a:r>
              <a:rPr lang="en-US" dirty="0" smtClean="0">
                <a:solidFill>
                  <a:srgbClr val="00B0F0"/>
                </a:solidFill>
              </a:rPr>
              <a:t> * EE.tr() * II + 2.0 * </a:t>
            </a:r>
            <a:r>
              <a:rPr lang="en-US" dirty="0" err="1" smtClean="0">
                <a:solidFill>
                  <a:srgbClr val="00B0F0"/>
                </a:solidFill>
              </a:rPr>
              <a:t>mu_s</a:t>
            </a:r>
            <a:r>
              <a:rPr lang="en-US" dirty="0" smtClean="0">
                <a:solidFill>
                  <a:srgbClr val="00B0F0"/>
                </a:solidFill>
              </a:rPr>
              <a:t> * EE;        </a:t>
            </a:r>
          </a:p>
          <a:p>
            <a:r>
              <a:rPr lang="en-US" dirty="0" smtClean="0">
                <a:solidFill>
                  <a:srgbClr val="00B0F0"/>
                </a:solidFill>
              </a:rPr>
              <a:t>PP = FF * SS;</a:t>
            </a:r>
            <a:endParaRPr lang="en-US" dirty="0" smtClean="0">
              <a:solidFill>
                <a:srgbClr val="00B0F0"/>
              </a:solidFill>
            </a:endParaRPr>
          </a:p>
        </p:txBody>
      </p:sp>
    </p:spTree>
    <p:extLst>
      <p:ext uri="{BB962C8B-B14F-4D97-AF65-F5344CB8AC3E}">
        <p14:creationId xmlns:p14="http://schemas.microsoft.com/office/powerpoint/2010/main" val="328360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14588" y="770021"/>
            <a:ext cx="10511295" cy="5823284"/>
          </a:xfrm>
          <a:prstGeom prst="rect">
            <a:avLst/>
          </a:prstGeom>
        </p:spPr>
      </p:pic>
      <p:sp>
        <p:nvSpPr>
          <p:cNvPr id="7" name="Rectangle 6"/>
          <p:cNvSpPr/>
          <p:nvPr/>
        </p:nvSpPr>
        <p:spPr>
          <a:xfrm>
            <a:off x="514588" y="75274"/>
            <a:ext cx="10311063" cy="523220"/>
          </a:xfrm>
          <a:prstGeom prst="rect">
            <a:avLst/>
          </a:prstGeom>
        </p:spPr>
        <p:txBody>
          <a:bodyPr wrap="square">
            <a:spAutoFit/>
          </a:bodyPr>
          <a:lstStyle/>
          <a:p>
            <a:pPr marL="285750" indent="-285750">
              <a:buFont typeface="Arial" panose="020B0604020202020204" pitchFamily="34" charset="0"/>
              <a:buChar char="•"/>
            </a:pPr>
            <a:r>
              <a:rPr lang="en-US" sz="2800" dirty="0" smtClean="0">
                <a:solidFill>
                  <a:srgbClr val="00B0F0"/>
                </a:solidFill>
              </a:rPr>
              <a:t>Pick your </a:t>
            </a:r>
            <a:r>
              <a:rPr lang="en-US" sz="2800" dirty="0" err="1" smtClean="0">
                <a:solidFill>
                  <a:srgbClr val="00B0F0"/>
                </a:solidFill>
              </a:rPr>
              <a:t>Navier</a:t>
            </a:r>
            <a:r>
              <a:rPr lang="en-US" sz="2800" dirty="0" smtClean="0">
                <a:solidFill>
                  <a:srgbClr val="00B0F0"/>
                </a:solidFill>
              </a:rPr>
              <a:t> Stokes solver</a:t>
            </a:r>
            <a:endParaRPr lang="en-US" sz="2800" dirty="0" smtClean="0">
              <a:solidFill>
                <a:srgbClr val="00B0F0"/>
              </a:solidFill>
            </a:endParaRPr>
          </a:p>
        </p:txBody>
      </p:sp>
    </p:spTree>
    <p:extLst>
      <p:ext uri="{BB962C8B-B14F-4D97-AF65-F5344CB8AC3E}">
        <p14:creationId xmlns:p14="http://schemas.microsoft.com/office/powerpoint/2010/main" val="449837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IBAMR </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What Is IBAMR?</a:t>
            </a:r>
          </a:p>
          <a:p>
            <a:r>
              <a:rPr lang="en-US" dirty="0"/>
              <a:t>IBAMR is a distributed-memory parallel implementation of the immersed boundary (IB) method with support for Cartesian grid adaptive mesh refinement (AMR). Support for distributed-memory parallelism is via </a:t>
            </a:r>
            <a:r>
              <a:rPr lang="en-US" dirty="0">
                <a:hlinkClick r:id="rId2"/>
              </a:rPr>
              <a:t>MPI</a:t>
            </a:r>
            <a:r>
              <a:rPr lang="en-US" dirty="0"/>
              <a:t>, the Message Passing Interface.</a:t>
            </a:r>
          </a:p>
          <a:p>
            <a:r>
              <a:rPr lang="en-US" dirty="0"/>
              <a:t>Core IBAMR functionality relies upon several high-quality open-source libraries, including:</a:t>
            </a:r>
          </a:p>
          <a:p>
            <a:r>
              <a:rPr lang="en-US" dirty="0">
                <a:hlinkClick r:id="rId3"/>
              </a:rPr>
              <a:t>SAMRAI</a:t>
            </a:r>
            <a:r>
              <a:rPr lang="en-US" dirty="0"/>
              <a:t>, the Structured Adaptive Mesh Refinement Application Infrastructure</a:t>
            </a:r>
          </a:p>
          <a:p>
            <a:r>
              <a:rPr lang="en-US" dirty="0" err="1">
                <a:hlinkClick r:id="rId4"/>
              </a:rPr>
              <a:t>PETSc</a:t>
            </a:r>
            <a:r>
              <a:rPr lang="en-US" dirty="0"/>
              <a:t>, the Portable, Extensible Toolkit for Scientific Computation</a:t>
            </a:r>
          </a:p>
          <a:p>
            <a:r>
              <a:rPr lang="en-US" dirty="0" err="1">
                <a:hlinkClick r:id="rId5"/>
              </a:rPr>
              <a:t>libMesh</a:t>
            </a:r>
            <a:r>
              <a:rPr lang="en-US" dirty="0"/>
              <a:t>, a C++ finite element library</a:t>
            </a:r>
          </a:p>
          <a:p>
            <a:r>
              <a:rPr lang="en-US" i="1" dirty="0" err="1">
                <a:hlinkClick r:id="rId6"/>
              </a:rPr>
              <a:t>hypre</a:t>
            </a:r>
            <a:r>
              <a:rPr lang="en-US" dirty="0"/>
              <a:t>, a library of high performance preconditioners that features parallel multigrid methods for both structured and unstructured grid problems.</a:t>
            </a:r>
          </a:p>
          <a:p>
            <a:r>
              <a:rPr lang="en-US" dirty="0"/>
              <a:t>IBAMR also uses functionality provided by a number of additional third-party libraries, including: </a:t>
            </a:r>
            <a:r>
              <a:rPr lang="en-US" dirty="0">
                <a:hlinkClick r:id="rId7"/>
              </a:rPr>
              <a:t>Boost</a:t>
            </a:r>
            <a:r>
              <a:rPr lang="en-US" dirty="0"/>
              <a:t>; </a:t>
            </a:r>
            <a:r>
              <a:rPr lang="en-US" dirty="0">
                <a:hlinkClick r:id="rId8"/>
              </a:rPr>
              <a:t>Eigen</a:t>
            </a:r>
            <a:r>
              <a:rPr lang="en-US" dirty="0"/>
              <a:t>; </a:t>
            </a:r>
            <a:r>
              <a:rPr lang="en-US" dirty="0">
                <a:hlinkClick r:id="rId9"/>
              </a:rPr>
              <a:t>HDF5</a:t>
            </a:r>
            <a:r>
              <a:rPr lang="en-US" dirty="0"/>
              <a:t>; </a:t>
            </a:r>
            <a:r>
              <a:rPr lang="en-US" dirty="0" err="1">
                <a:hlinkClick r:id="rId10"/>
              </a:rPr>
              <a:t>muParser</a:t>
            </a:r>
            <a:r>
              <a:rPr lang="en-US" dirty="0"/>
              <a:t>; and </a:t>
            </a:r>
            <a:r>
              <a:rPr lang="en-US" dirty="0">
                <a:hlinkClick r:id="rId11"/>
              </a:rPr>
              <a:t>Silo</a:t>
            </a:r>
            <a:r>
              <a:rPr lang="en-US" dirty="0"/>
              <a:t>.</a:t>
            </a:r>
          </a:p>
          <a:p>
            <a:r>
              <a:rPr lang="en-US" dirty="0"/>
              <a:t>IBAMR outputs visualization files that can be read by the </a:t>
            </a:r>
            <a:r>
              <a:rPr lang="en-US" dirty="0" err="1">
                <a:hlinkClick r:id="rId12"/>
              </a:rPr>
              <a:t>VisIt</a:t>
            </a:r>
            <a:r>
              <a:rPr lang="en-US" dirty="0">
                <a:hlinkClick r:id="rId12"/>
              </a:rPr>
              <a:t> Visualization Tool</a:t>
            </a:r>
            <a:r>
              <a:rPr lang="en-US" dirty="0"/>
              <a:t>.</a:t>
            </a:r>
          </a:p>
          <a:p>
            <a:pPr marL="0" indent="0">
              <a:buNone/>
            </a:pPr>
            <a:endParaRPr lang="en-US" dirty="0" smtClean="0"/>
          </a:p>
          <a:p>
            <a:pPr marL="0" indent="0">
              <a:buNone/>
            </a:pPr>
            <a:r>
              <a:rPr lang="en-US" dirty="0" smtClean="0">
                <a:hlinkClick r:id="rId13"/>
              </a:rPr>
              <a:t>https://github.com/IBAMR/IBAMR/wiki</a:t>
            </a:r>
            <a:r>
              <a:rPr lang="en-US" dirty="0" smtClean="0"/>
              <a:t> </a:t>
            </a:r>
            <a:endParaRPr lang="en-US" dirty="0"/>
          </a:p>
        </p:txBody>
      </p:sp>
    </p:spTree>
    <p:extLst>
      <p:ext uri="{BB962C8B-B14F-4D97-AF65-F5344CB8AC3E}">
        <p14:creationId xmlns:p14="http://schemas.microsoft.com/office/powerpoint/2010/main" val="4185951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 solvers</a:t>
            </a:r>
            <a:endParaRPr lang="en-US" dirty="0"/>
          </a:p>
        </p:txBody>
      </p:sp>
      <p:sp>
        <p:nvSpPr>
          <p:cNvPr id="3" name="Content Placeholder 2"/>
          <p:cNvSpPr>
            <a:spLocks noGrp="1"/>
          </p:cNvSpPr>
          <p:nvPr>
            <p:ph idx="1"/>
          </p:nvPr>
        </p:nvSpPr>
        <p:spPr/>
        <p:txBody>
          <a:bodyPr/>
          <a:lstStyle/>
          <a:p>
            <a:r>
              <a:rPr lang="en-US" dirty="0"/>
              <a:t>Class </a:t>
            </a:r>
            <a:r>
              <a:rPr lang="en-US" b="1" dirty="0" err="1">
                <a:hlinkClick r:id="rId2" tooltip="Class INSStaggeredHierarchyIntegrator provides a staggered-grid solver for the incompressible Navier-..."/>
              </a:rPr>
              <a:t>INSStaggeredHierarchyIntegrator</a:t>
            </a:r>
            <a:r>
              <a:rPr lang="en-US" dirty="0"/>
              <a:t> provides a staggered-grid solver for the incompressible </a:t>
            </a:r>
            <a:r>
              <a:rPr lang="en-US" dirty="0" err="1"/>
              <a:t>Navier</a:t>
            </a:r>
            <a:r>
              <a:rPr lang="en-US" dirty="0"/>
              <a:t>-Stokes equations on an AMR grid hierarchy</a:t>
            </a:r>
            <a:r>
              <a:rPr lang="en-US" dirty="0" smtClean="0"/>
              <a:t>.</a:t>
            </a:r>
          </a:p>
          <a:p>
            <a:r>
              <a:rPr lang="en-US" dirty="0"/>
              <a:t>Class </a:t>
            </a:r>
            <a:r>
              <a:rPr lang="en-US" b="1" dirty="0" err="1">
                <a:hlinkClick r:id="rId3" tooltip="Class INSCollocatedHierarchyIntegrator provides a collocated projection method-based solver for the i..."/>
              </a:rPr>
              <a:t>INSCollocatedHierarchyIntegrator</a:t>
            </a:r>
            <a:r>
              <a:rPr lang="en-US" dirty="0"/>
              <a:t> provides a collocated projection method-based solver for the incompressible </a:t>
            </a:r>
            <a:r>
              <a:rPr lang="en-US" dirty="0" err="1"/>
              <a:t>Navier</a:t>
            </a:r>
            <a:r>
              <a:rPr lang="en-US" dirty="0"/>
              <a:t>-Stokes equations on an AMR grid hierarchy.</a:t>
            </a:r>
          </a:p>
        </p:txBody>
      </p:sp>
    </p:spTree>
    <p:extLst>
      <p:ext uri="{BB962C8B-B14F-4D97-AF65-F5344CB8AC3E}">
        <p14:creationId xmlns:p14="http://schemas.microsoft.com/office/powerpoint/2010/main" val="1987691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major algorithm cont’d</a:t>
            </a:r>
            <a:endParaRPr lang="en-US" dirty="0"/>
          </a:p>
        </p:txBody>
      </p:sp>
      <p:sp>
        <p:nvSpPr>
          <p:cNvPr id="3" name="Content Placeholder 2"/>
          <p:cNvSpPr>
            <a:spLocks noGrp="1"/>
          </p:cNvSpPr>
          <p:nvPr>
            <p:ph idx="1"/>
          </p:nvPr>
        </p:nvSpPr>
        <p:spPr/>
        <p:txBody>
          <a:bodyPr/>
          <a:lstStyle/>
          <a:p>
            <a:r>
              <a:rPr lang="en-US" dirty="0"/>
              <a:t>Class </a:t>
            </a:r>
            <a:r>
              <a:rPr lang="en-US" b="1" dirty="0" err="1">
                <a:hlinkClick r:id="rId2" tooltip="Class IBFEMethod is an implementation of the abstract base class IBStrategy that provides functionali..."/>
              </a:rPr>
              <a:t>IBFEMethod</a:t>
            </a:r>
            <a:r>
              <a:rPr lang="en-US" dirty="0"/>
              <a:t> is an implementation of the abstract base class </a:t>
            </a:r>
            <a:r>
              <a:rPr lang="en-US" b="1" dirty="0" err="1">
                <a:hlinkClick r:id="rId3" tooltip="Class IBStrategy provides a generic interface for specifying the implementation details of a particul..."/>
              </a:rPr>
              <a:t>IBStrategy</a:t>
            </a:r>
            <a:r>
              <a:rPr lang="en-US" dirty="0"/>
              <a:t> that provides functionality required by the IB method with finite element elasticity</a:t>
            </a:r>
            <a:r>
              <a:rPr lang="en-US" dirty="0" smtClean="0"/>
              <a:t>.</a:t>
            </a:r>
          </a:p>
          <a:p>
            <a:r>
              <a:rPr lang="en-US" dirty="0"/>
              <a:t>Class </a:t>
            </a:r>
            <a:r>
              <a:rPr lang="en-US" b="1" dirty="0" err="1">
                <a:hlinkClick r:id="rId4" tooltip="Class IBHierarchyIntegrator provides an abstract interface for a time integrator for various versions..."/>
              </a:rPr>
              <a:t>IBHierarchyIntegrator</a:t>
            </a:r>
            <a:r>
              <a:rPr lang="en-US" dirty="0"/>
              <a:t> provides an abstract interface for a time integrator for various versions of the immersed boundary method on an AMR grid hierarchy, along with basic data management for variables defined on that hierarchy.</a:t>
            </a:r>
          </a:p>
        </p:txBody>
      </p:sp>
    </p:spTree>
    <p:extLst>
      <p:ext uri="{BB962C8B-B14F-4D97-AF65-F5344CB8AC3E}">
        <p14:creationId xmlns:p14="http://schemas.microsoft.com/office/powerpoint/2010/main" val="960606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the IBFE Solver</a:t>
            </a:r>
            <a:endParaRPr lang="en-US" dirty="0"/>
          </a:p>
        </p:txBody>
      </p:sp>
      <p:sp>
        <p:nvSpPr>
          <p:cNvPr id="4" name="Rectangle 3"/>
          <p:cNvSpPr/>
          <p:nvPr/>
        </p:nvSpPr>
        <p:spPr>
          <a:xfrm>
            <a:off x="685798" y="1786660"/>
            <a:ext cx="10462847" cy="3139321"/>
          </a:xfrm>
          <a:prstGeom prst="rect">
            <a:avLst/>
          </a:prstGeom>
        </p:spPr>
        <p:txBody>
          <a:bodyPr wrap="square">
            <a:spAutoFit/>
          </a:bodyPr>
          <a:lstStyle/>
          <a:p>
            <a:r>
              <a:rPr lang="en-US" dirty="0" err="1" smtClean="0"/>
              <a:t>IBFEMethod</a:t>
            </a:r>
            <a:r>
              <a:rPr lang="en-US" dirty="0" smtClean="0"/>
              <a:t>::</a:t>
            </a:r>
            <a:r>
              <a:rPr lang="en-US" dirty="0" err="1" smtClean="0"/>
              <a:t>LagBodyForceFcnData</a:t>
            </a:r>
            <a:r>
              <a:rPr lang="en-US" dirty="0" smtClean="0"/>
              <a:t> </a:t>
            </a:r>
            <a:r>
              <a:rPr lang="en-US" dirty="0" err="1" smtClean="0"/>
              <a:t>lower_tether_force_data</a:t>
            </a:r>
            <a:r>
              <a:rPr lang="en-US" dirty="0" smtClean="0"/>
              <a:t>(</a:t>
            </a:r>
            <a:r>
              <a:rPr lang="en-US" dirty="0" err="1" smtClean="0"/>
              <a:t>lower_tether_force_function</a:t>
            </a:r>
            <a:r>
              <a:rPr lang="en-US" dirty="0" smtClean="0"/>
              <a:t>);        </a:t>
            </a:r>
          </a:p>
          <a:p>
            <a:r>
              <a:rPr lang="en-US" dirty="0" err="1" smtClean="0"/>
              <a:t>ib_method_ops</a:t>
            </a:r>
            <a:r>
              <a:rPr lang="en-US" dirty="0" smtClean="0"/>
              <a:t>-&gt;</a:t>
            </a:r>
            <a:r>
              <a:rPr lang="en-US" dirty="0" err="1" smtClean="0"/>
              <a:t>registerLagBodyForceFunction</a:t>
            </a:r>
            <a:r>
              <a:rPr lang="en-US" dirty="0" smtClean="0"/>
              <a:t>(</a:t>
            </a:r>
            <a:r>
              <a:rPr lang="en-US" dirty="0" err="1" smtClean="0"/>
              <a:t>lower_tether_force_data</a:t>
            </a:r>
            <a:r>
              <a:rPr lang="en-US" dirty="0" smtClean="0"/>
              <a:t>, 0);        </a:t>
            </a:r>
          </a:p>
          <a:p>
            <a:r>
              <a:rPr lang="en-US" dirty="0" err="1" smtClean="0"/>
              <a:t>IBFEMethod</a:t>
            </a:r>
            <a:r>
              <a:rPr lang="en-US" dirty="0" smtClean="0"/>
              <a:t>::</a:t>
            </a:r>
            <a:r>
              <a:rPr lang="en-US" dirty="0" err="1" smtClean="0"/>
              <a:t>LagBodyForceFcnData</a:t>
            </a:r>
            <a:r>
              <a:rPr lang="en-US" dirty="0" smtClean="0"/>
              <a:t> </a:t>
            </a:r>
            <a:r>
              <a:rPr lang="en-US" dirty="0" err="1" smtClean="0"/>
              <a:t>upper_tether_force_data</a:t>
            </a:r>
            <a:r>
              <a:rPr lang="en-US" dirty="0" smtClean="0"/>
              <a:t>(</a:t>
            </a:r>
            <a:r>
              <a:rPr lang="en-US" dirty="0" err="1" smtClean="0"/>
              <a:t>upper_tether_force_function</a:t>
            </a:r>
            <a:r>
              <a:rPr lang="en-US" dirty="0" smtClean="0"/>
              <a:t>);        </a:t>
            </a:r>
          </a:p>
          <a:p>
            <a:r>
              <a:rPr lang="en-US" dirty="0" err="1" smtClean="0"/>
              <a:t>IBFEMethod</a:t>
            </a:r>
            <a:r>
              <a:rPr lang="en-US" dirty="0" smtClean="0"/>
              <a:t>::PK1StressFcnData upper_PK1_stress_data(upper_PK1_stress_function);    </a:t>
            </a:r>
          </a:p>
          <a:p>
            <a:r>
              <a:rPr lang="en-US" dirty="0" smtClean="0"/>
              <a:t>    </a:t>
            </a:r>
          </a:p>
          <a:p>
            <a:r>
              <a:rPr lang="en-US" dirty="0" err="1" smtClean="0"/>
              <a:t>ib_method_ops</a:t>
            </a:r>
            <a:r>
              <a:rPr lang="en-US" dirty="0" smtClean="0"/>
              <a:t>-&gt;</a:t>
            </a:r>
            <a:r>
              <a:rPr lang="en-US" dirty="0" err="1" smtClean="0"/>
              <a:t>registerLagBodyForceFunction</a:t>
            </a:r>
            <a:r>
              <a:rPr lang="en-US" dirty="0" smtClean="0"/>
              <a:t>(</a:t>
            </a:r>
            <a:r>
              <a:rPr lang="en-US" dirty="0" err="1" smtClean="0"/>
              <a:t>upper_tether_force_data</a:t>
            </a:r>
            <a:r>
              <a:rPr lang="en-US" dirty="0" smtClean="0"/>
              <a:t>, 1);        </a:t>
            </a:r>
          </a:p>
          <a:p>
            <a:r>
              <a:rPr lang="en-US" dirty="0" err="1" smtClean="0"/>
              <a:t>ib_method_ops</a:t>
            </a:r>
            <a:r>
              <a:rPr lang="en-US" dirty="0" smtClean="0"/>
              <a:t>-&gt;registerPK1StressFunction(upper_PK1_stress_data, 1);        </a:t>
            </a:r>
          </a:p>
          <a:p>
            <a:r>
              <a:rPr lang="en-US" dirty="0" err="1" smtClean="0"/>
              <a:t>ib_method_ops</a:t>
            </a:r>
            <a:r>
              <a:rPr lang="en-US" dirty="0" smtClean="0"/>
              <a:t>-&gt;</a:t>
            </a:r>
            <a:r>
              <a:rPr lang="en-US" dirty="0" err="1" smtClean="0"/>
              <a:t>initializeFEEquationSystems</a:t>
            </a:r>
            <a:r>
              <a:rPr lang="en-US" dirty="0" smtClean="0"/>
              <a:t>();        </a:t>
            </a:r>
          </a:p>
          <a:p>
            <a:endParaRPr lang="en-US" dirty="0" smtClean="0"/>
          </a:p>
          <a:p>
            <a:r>
              <a:rPr lang="en-US" dirty="0" err="1" smtClean="0"/>
              <a:t>EquationSystems</a:t>
            </a:r>
            <a:r>
              <a:rPr lang="en-US" dirty="0" smtClean="0"/>
              <a:t>* </a:t>
            </a:r>
            <a:r>
              <a:rPr lang="en-US" dirty="0" err="1" smtClean="0"/>
              <a:t>lower_equation_systems</a:t>
            </a:r>
            <a:r>
              <a:rPr lang="en-US" dirty="0" smtClean="0"/>
              <a:t> = </a:t>
            </a:r>
            <a:r>
              <a:rPr lang="en-US" dirty="0" err="1" smtClean="0"/>
              <a:t>ib_method_ops</a:t>
            </a:r>
            <a:r>
              <a:rPr lang="en-US" dirty="0" smtClean="0"/>
              <a:t>-&gt;</a:t>
            </a:r>
            <a:r>
              <a:rPr lang="en-US" dirty="0" err="1" smtClean="0"/>
              <a:t>getFEDataManager</a:t>
            </a:r>
            <a:r>
              <a:rPr lang="en-US" dirty="0" smtClean="0"/>
              <a:t>(0)-&gt;</a:t>
            </a:r>
            <a:r>
              <a:rPr lang="en-US" dirty="0" err="1" smtClean="0"/>
              <a:t>getEquationSystems</a:t>
            </a:r>
            <a:r>
              <a:rPr lang="en-US" dirty="0" smtClean="0"/>
              <a:t>();  </a:t>
            </a:r>
          </a:p>
          <a:p>
            <a:r>
              <a:rPr lang="en-US" dirty="0" err="1" smtClean="0"/>
              <a:t>EquationSystems</a:t>
            </a:r>
            <a:r>
              <a:rPr lang="en-US" dirty="0" smtClean="0"/>
              <a:t>* </a:t>
            </a:r>
            <a:r>
              <a:rPr lang="en-US" dirty="0" err="1" smtClean="0"/>
              <a:t>upper_equation_systems</a:t>
            </a:r>
            <a:r>
              <a:rPr lang="en-US" dirty="0" smtClean="0"/>
              <a:t> = </a:t>
            </a:r>
            <a:r>
              <a:rPr lang="en-US" dirty="0" err="1" smtClean="0"/>
              <a:t>ib_method_ops</a:t>
            </a:r>
            <a:r>
              <a:rPr lang="en-US" dirty="0" smtClean="0"/>
              <a:t>-&gt;</a:t>
            </a:r>
            <a:r>
              <a:rPr lang="en-US" dirty="0" err="1" smtClean="0"/>
              <a:t>getFEDataManager</a:t>
            </a:r>
            <a:r>
              <a:rPr lang="en-US" dirty="0" smtClean="0"/>
              <a:t>(1)-&gt;</a:t>
            </a:r>
            <a:r>
              <a:rPr lang="en-US" dirty="0" err="1" smtClean="0"/>
              <a:t>getEquationSystems</a:t>
            </a:r>
            <a:r>
              <a:rPr lang="en-US" dirty="0" smtClean="0"/>
              <a:t>();</a:t>
            </a:r>
            <a:endParaRPr lang="en-US" dirty="0"/>
          </a:p>
        </p:txBody>
      </p:sp>
      <p:sp>
        <p:nvSpPr>
          <p:cNvPr id="5" name="Rectangle 4"/>
          <p:cNvSpPr/>
          <p:nvPr/>
        </p:nvSpPr>
        <p:spPr>
          <a:xfrm>
            <a:off x="685798" y="5529590"/>
            <a:ext cx="10311063" cy="523220"/>
          </a:xfrm>
          <a:prstGeom prst="rect">
            <a:avLst/>
          </a:prstGeom>
        </p:spPr>
        <p:txBody>
          <a:bodyPr wrap="square">
            <a:spAutoFit/>
          </a:bodyPr>
          <a:lstStyle/>
          <a:p>
            <a:pPr marL="285750" indent="-285750">
              <a:buFont typeface="Arial" panose="020B0604020202020204" pitchFamily="34" charset="0"/>
              <a:buChar char="•"/>
            </a:pPr>
            <a:r>
              <a:rPr lang="en-US" sz="2800" dirty="0" smtClean="0">
                <a:solidFill>
                  <a:srgbClr val="00B0F0"/>
                </a:solidFill>
              </a:rPr>
              <a:t>We reviewed this part when looking at multiple boundaries.</a:t>
            </a:r>
            <a:endParaRPr lang="en-US" sz="2800" dirty="0" smtClean="0">
              <a:solidFill>
                <a:srgbClr val="00B0F0"/>
              </a:solidFill>
            </a:endParaRPr>
          </a:p>
        </p:txBody>
      </p:sp>
    </p:spTree>
    <p:extLst>
      <p:ext uri="{BB962C8B-B14F-4D97-AF65-F5344CB8AC3E}">
        <p14:creationId xmlns:p14="http://schemas.microsoft.com/office/powerpoint/2010/main" val="2483013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Create Eulerian initial condition specification objects</a:t>
            </a:r>
            <a:endParaRPr lang="en-US" sz="36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if (</a:t>
            </a:r>
            <a:r>
              <a:rPr lang="en-US" dirty="0" err="1" smtClean="0"/>
              <a:t>input_db</a:t>
            </a:r>
            <a:r>
              <a:rPr lang="en-US" dirty="0" smtClean="0"/>
              <a:t>-&gt;</a:t>
            </a:r>
            <a:r>
              <a:rPr lang="en-US" dirty="0" err="1" smtClean="0"/>
              <a:t>keyExists</a:t>
            </a:r>
            <a:r>
              <a:rPr lang="en-US" dirty="0" smtClean="0"/>
              <a:t>("</a:t>
            </a:r>
            <a:r>
              <a:rPr lang="en-US" dirty="0" err="1" smtClean="0"/>
              <a:t>VelocityInitialConditions</a:t>
            </a:r>
            <a:r>
              <a:rPr lang="en-US" dirty="0" smtClean="0"/>
              <a:t>"))        </a:t>
            </a:r>
          </a:p>
          <a:p>
            <a:pPr marL="0" indent="0">
              <a:buNone/>
            </a:pPr>
            <a:r>
              <a:rPr lang="en-US" dirty="0" smtClean="0"/>
              <a:t>{ </a:t>
            </a:r>
          </a:p>
          <a:p>
            <a:pPr marL="0" indent="0">
              <a:buNone/>
            </a:pPr>
            <a:r>
              <a:rPr lang="en-US" dirty="0" smtClean="0"/>
              <a:t>Pointer&lt;</a:t>
            </a:r>
            <a:r>
              <a:rPr lang="en-US" dirty="0" err="1" smtClean="0"/>
              <a:t>CartGridFunction</a:t>
            </a:r>
            <a:r>
              <a:rPr lang="en-US" dirty="0" smtClean="0"/>
              <a:t>&gt; </a:t>
            </a:r>
            <a:r>
              <a:rPr lang="en-US" dirty="0" err="1" smtClean="0"/>
              <a:t>u_init</a:t>
            </a:r>
            <a:r>
              <a:rPr lang="en-US" dirty="0" smtClean="0"/>
              <a:t> = new </a:t>
            </a:r>
            <a:r>
              <a:rPr lang="en-US" dirty="0" err="1" smtClean="0"/>
              <a:t>muParserCartGridFunction</a:t>
            </a:r>
            <a:r>
              <a:rPr lang="en-US" dirty="0" smtClean="0"/>
              <a:t>("</a:t>
            </a:r>
            <a:r>
              <a:rPr lang="en-US" dirty="0" err="1" smtClean="0"/>
              <a:t>u_init</a:t>
            </a:r>
            <a:r>
              <a:rPr lang="en-US" dirty="0" smtClean="0"/>
              <a:t>", </a:t>
            </a:r>
            <a:r>
              <a:rPr lang="en-US" dirty="0" err="1" smtClean="0"/>
              <a:t>app_initializer</a:t>
            </a:r>
            <a:r>
              <a:rPr lang="en-US" dirty="0" smtClean="0"/>
              <a:t>-&gt;</a:t>
            </a:r>
            <a:r>
              <a:rPr lang="en-US" dirty="0" err="1" smtClean="0"/>
              <a:t>getComponentDatabase</a:t>
            </a:r>
            <a:r>
              <a:rPr lang="en-US" dirty="0" smtClean="0"/>
              <a:t>("</a:t>
            </a:r>
            <a:r>
              <a:rPr lang="en-US" dirty="0" err="1" smtClean="0"/>
              <a:t>VelocityInitialConditions</a:t>
            </a:r>
            <a:r>
              <a:rPr lang="en-US" dirty="0" smtClean="0"/>
              <a:t>"), </a:t>
            </a:r>
            <a:r>
              <a:rPr lang="en-US" dirty="0" err="1" smtClean="0"/>
              <a:t>grid_geometry</a:t>
            </a:r>
            <a:r>
              <a:rPr lang="en-US" dirty="0" smtClean="0"/>
              <a:t>); </a:t>
            </a:r>
          </a:p>
          <a:p>
            <a:pPr marL="0" indent="0">
              <a:buNone/>
            </a:pPr>
            <a:r>
              <a:rPr lang="en-US" dirty="0" err="1" smtClean="0"/>
              <a:t>navier_stokes_integrator</a:t>
            </a:r>
            <a:r>
              <a:rPr lang="en-US" dirty="0" smtClean="0"/>
              <a:t>-&gt;</a:t>
            </a:r>
            <a:r>
              <a:rPr lang="en-US" dirty="0" err="1" smtClean="0"/>
              <a:t>registerVelocityInitialConditions</a:t>
            </a:r>
            <a:r>
              <a:rPr lang="en-US" dirty="0" smtClean="0"/>
              <a:t>(</a:t>
            </a:r>
            <a:r>
              <a:rPr lang="en-US" dirty="0" err="1" smtClean="0"/>
              <a:t>u_init</a:t>
            </a:r>
            <a:r>
              <a:rPr lang="en-US" dirty="0" smtClean="0"/>
              <a:t>); </a:t>
            </a:r>
          </a:p>
          <a:p>
            <a:pPr marL="0" indent="0">
              <a:buNone/>
            </a:pPr>
            <a:r>
              <a:rPr lang="en-US" dirty="0" smtClean="0"/>
              <a:t>}       </a:t>
            </a:r>
          </a:p>
          <a:p>
            <a:pPr marL="0" indent="0">
              <a:buNone/>
            </a:pPr>
            <a:endParaRPr lang="en-US" dirty="0" smtClean="0"/>
          </a:p>
          <a:p>
            <a:pPr marL="0" indent="0">
              <a:buNone/>
            </a:pPr>
            <a:r>
              <a:rPr lang="en-US" dirty="0" smtClean="0"/>
              <a:t>if (</a:t>
            </a:r>
            <a:r>
              <a:rPr lang="en-US" dirty="0" err="1" smtClean="0"/>
              <a:t>input_db</a:t>
            </a:r>
            <a:r>
              <a:rPr lang="en-US" dirty="0" smtClean="0"/>
              <a:t>-&gt;</a:t>
            </a:r>
            <a:r>
              <a:rPr lang="en-US" dirty="0" err="1" smtClean="0"/>
              <a:t>keyExists</a:t>
            </a:r>
            <a:r>
              <a:rPr lang="en-US" dirty="0" smtClean="0"/>
              <a:t>("</a:t>
            </a:r>
            <a:r>
              <a:rPr lang="en-US" dirty="0" err="1" smtClean="0"/>
              <a:t>PressureInitialConditions</a:t>
            </a:r>
            <a:r>
              <a:rPr lang="en-US" dirty="0" smtClean="0"/>
              <a:t>"))        </a:t>
            </a:r>
          </a:p>
          <a:p>
            <a:pPr marL="0" indent="0">
              <a:buNone/>
            </a:pPr>
            <a:r>
              <a:rPr lang="en-US" dirty="0" smtClean="0"/>
              <a:t>{            </a:t>
            </a:r>
          </a:p>
          <a:p>
            <a:pPr marL="0" indent="0">
              <a:buNone/>
            </a:pPr>
            <a:r>
              <a:rPr lang="en-US" dirty="0" smtClean="0"/>
              <a:t>Pointer&lt;</a:t>
            </a:r>
            <a:r>
              <a:rPr lang="en-US" dirty="0" err="1" smtClean="0"/>
              <a:t>CartGridFunction</a:t>
            </a:r>
            <a:r>
              <a:rPr lang="en-US" dirty="0" smtClean="0"/>
              <a:t>&gt; </a:t>
            </a:r>
            <a:r>
              <a:rPr lang="en-US" dirty="0" err="1" smtClean="0"/>
              <a:t>p_init</a:t>
            </a:r>
            <a:r>
              <a:rPr lang="en-US" dirty="0" smtClean="0"/>
              <a:t> = new </a:t>
            </a:r>
            <a:r>
              <a:rPr lang="en-US" dirty="0" err="1" smtClean="0"/>
              <a:t>muParserCartGridFunction</a:t>
            </a:r>
            <a:r>
              <a:rPr lang="en-US" dirty="0" smtClean="0"/>
              <a:t>("</a:t>
            </a:r>
            <a:r>
              <a:rPr lang="en-US" dirty="0" err="1" smtClean="0"/>
              <a:t>p_init</a:t>
            </a:r>
            <a:r>
              <a:rPr lang="en-US" dirty="0" smtClean="0"/>
              <a:t>",  </a:t>
            </a:r>
            <a:r>
              <a:rPr lang="en-US" dirty="0" err="1" smtClean="0"/>
              <a:t>app_initializer</a:t>
            </a:r>
            <a:r>
              <a:rPr lang="en-US" dirty="0" smtClean="0"/>
              <a:t>-&gt;</a:t>
            </a:r>
            <a:r>
              <a:rPr lang="en-US" dirty="0" err="1" smtClean="0"/>
              <a:t>getComponentDatabase</a:t>
            </a:r>
            <a:r>
              <a:rPr lang="en-US" dirty="0" smtClean="0"/>
              <a:t>("</a:t>
            </a:r>
            <a:r>
              <a:rPr lang="en-US" dirty="0" err="1" smtClean="0"/>
              <a:t>PressureInitialConditions</a:t>
            </a:r>
            <a:r>
              <a:rPr lang="en-US" dirty="0" smtClean="0"/>
              <a:t>"), </a:t>
            </a:r>
            <a:r>
              <a:rPr lang="en-US" dirty="0" err="1" smtClean="0"/>
              <a:t>grid_geometry</a:t>
            </a:r>
            <a:r>
              <a:rPr lang="en-US" dirty="0" smtClean="0"/>
              <a:t>);            </a:t>
            </a:r>
          </a:p>
          <a:p>
            <a:pPr marL="0" indent="0">
              <a:buNone/>
            </a:pPr>
            <a:r>
              <a:rPr lang="en-US" dirty="0" err="1" smtClean="0"/>
              <a:t>navier_stokes_integrator</a:t>
            </a:r>
            <a:r>
              <a:rPr lang="en-US" dirty="0" smtClean="0"/>
              <a:t>-&gt;</a:t>
            </a:r>
            <a:r>
              <a:rPr lang="en-US" dirty="0" err="1" smtClean="0"/>
              <a:t>registerPressureInitialConditions</a:t>
            </a:r>
            <a:r>
              <a:rPr lang="en-US" dirty="0" smtClean="0"/>
              <a:t>(</a:t>
            </a:r>
            <a:r>
              <a:rPr lang="en-US" dirty="0" err="1" smtClean="0"/>
              <a:t>p_init</a:t>
            </a:r>
            <a:r>
              <a:rPr lang="en-US" dirty="0" smtClean="0"/>
              <a:t>);        </a:t>
            </a:r>
          </a:p>
          <a:p>
            <a:pPr marL="0" indent="0">
              <a:buNone/>
            </a:pPr>
            <a:r>
              <a:rPr lang="en-US" dirty="0" smtClean="0"/>
              <a:t>}</a:t>
            </a:r>
            <a:endParaRPr lang="en-US" dirty="0"/>
          </a:p>
        </p:txBody>
      </p:sp>
      <p:sp>
        <p:nvSpPr>
          <p:cNvPr id="4" name="Rectangle 3"/>
          <p:cNvSpPr/>
          <p:nvPr/>
        </p:nvSpPr>
        <p:spPr>
          <a:xfrm>
            <a:off x="838200" y="6050290"/>
            <a:ext cx="10311063" cy="523220"/>
          </a:xfrm>
          <a:prstGeom prst="rect">
            <a:avLst/>
          </a:prstGeom>
        </p:spPr>
        <p:txBody>
          <a:bodyPr wrap="square">
            <a:spAutoFit/>
          </a:bodyPr>
          <a:lstStyle/>
          <a:p>
            <a:pPr marL="285750" indent="-285750">
              <a:buFont typeface="Arial" panose="020B0604020202020204" pitchFamily="34" charset="0"/>
              <a:buChar char="•"/>
            </a:pPr>
            <a:r>
              <a:rPr lang="en-US" sz="2800" dirty="0" smtClean="0">
                <a:solidFill>
                  <a:srgbClr val="00B0F0"/>
                </a:solidFill>
              </a:rPr>
              <a:t>Read in velocity or pressure boundary conditions from input file.</a:t>
            </a:r>
            <a:endParaRPr lang="en-US" sz="2800" dirty="0" smtClean="0">
              <a:solidFill>
                <a:srgbClr val="00B0F0"/>
              </a:solidFill>
            </a:endParaRPr>
          </a:p>
        </p:txBody>
      </p:sp>
    </p:spTree>
    <p:extLst>
      <p:ext uri="{BB962C8B-B14F-4D97-AF65-F5344CB8AC3E}">
        <p14:creationId xmlns:p14="http://schemas.microsoft.com/office/powerpoint/2010/main" val="541767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 boundary conditions</a:t>
            </a:r>
            <a:endParaRPr lang="en-US" dirty="0"/>
          </a:p>
        </p:txBody>
      </p:sp>
      <p:pic>
        <p:nvPicPr>
          <p:cNvPr id="4" name="Picture 3"/>
          <p:cNvPicPr>
            <a:picLocks noChangeAspect="1"/>
          </p:cNvPicPr>
          <p:nvPr/>
        </p:nvPicPr>
        <p:blipFill>
          <a:blip r:embed="rId2"/>
          <a:stretch>
            <a:fillRect/>
          </a:stretch>
        </p:blipFill>
        <p:spPr>
          <a:xfrm>
            <a:off x="923193" y="1788039"/>
            <a:ext cx="10528923" cy="3953338"/>
          </a:xfrm>
          <a:prstGeom prst="rect">
            <a:avLst/>
          </a:prstGeom>
        </p:spPr>
      </p:pic>
      <p:sp>
        <p:nvSpPr>
          <p:cNvPr id="5" name="Rectangle 4"/>
          <p:cNvSpPr/>
          <p:nvPr/>
        </p:nvSpPr>
        <p:spPr>
          <a:xfrm>
            <a:off x="559468" y="5903893"/>
            <a:ext cx="10311063" cy="954107"/>
          </a:xfrm>
          <a:prstGeom prst="rect">
            <a:avLst/>
          </a:prstGeom>
        </p:spPr>
        <p:txBody>
          <a:bodyPr wrap="square">
            <a:spAutoFit/>
          </a:bodyPr>
          <a:lstStyle/>
          <a:p>
            <a:pPr marL="285750" indent="-285750">
              <a:buFont typeface="Arial" panose="020B0604020202020204" pitchFamily="34" charset="0"/>
              <a:buChar char="•"/>
            </a:pPr>
            <a:r>
              <a:rPr lang="en-US" sz="2800" dirty="0" smtClean="0">
                <a:solidFill>
                  <a:srgbClr val="00B0F0"/>
                </a:solidFill>
              </a:rPr>
              <a:t>Read in Robin boundary conditions from input file or use periodic boundary conditions.</a:t>
            </a:r>
            <a:endParaRPr lang="en-US" sz="2800" dirty="0" smtClean="0">
              <a:solidFill>
                <a:srgbClr val="00B0F0"/>
              </a:solidFill>
            </a:endParaRPr>
          </a:p>
        </p:txBody>
      </p:sp>
    </p:spTree>
    <p:extLst>
      <p:ext uri="{BB962C8B-B14F-4D97-AF65-F5344CB8AC3E}">
        <p14:creationId xmlns:p14="http://schemas.microsoft.com/office/powerpoint/2010/main" val="3896908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Body force functions</a:t>
            </a:r>
            <a:endParaRPr lang="en-US" dirty="0"/>
          </a:p>
        </p:txBody>
      </p:sp>
      <p:pic>
        <p:nvPicPr>
          <p:cNvPr id="5" name="Picture 4"/>
          <p:cNvPicPr>
            <a:picLocks noChangeAspect="1"/>
          </p:cNvPicPr>
          <p:nvPr/>
        </p:nvPicPr>
        <p:blipFill>
          <a:blip r:embed="rId2"/>
          <a:stretch>
            <a:fillRect/>
          </a:stretch>
        </p:blipFill>
        <p:spPr>
          <a:xfrm>
            <a:off x="838200" y="2235810"/>
            <a:ext cx="10230106" cy="1412998"/>
          </a:xfrm>
          <a:prstGeom prst="rect">
            <a:avLst/>
          </a:prstGeom>
        </p:spPr>
      </p:pic>
      <p:sp>
        <p:nvSpPr>
          <p:cNvPr id="7" name="Rectangle 6"/>
          <p:cNvSpPr/>
          <p:nvPr/>
        </p:nvSpPr>
        <p:spPr>
          <a:xfrm>
            <a:off x="838200" y="4193930"/>
            <a:ext cx="9268326" cy="923330"/>
          </a:xfrm>
          <a:prstGeom prst="rect">
            <a:avLst/>
          </a:prstGeom>
        </p:spPr>
        <p:txBody>
          <a:bodyPr wrap="square">
            <a:spAutoFit/>
          </a:bodyPr>
          <a:lstStyle/>
          <a:p>
            <a:r>
              <a:rPr lang="en-US" dirty="0" smtClean="0"/>
              <a:t>void IBAMR::</a:t>
            </a:r>
            <a:r>
              <a:rPr lang="en-US" dirty="0" err="1" smtClean="0"/>
              <a:t>IBHierarchyIntegrator</a:t>
            </a:r>
            <a:r>
              <a:rPr lang="en-US" dirty="0" smtClean="0"/>
              <a:t>::</a:t>
            </a:r>
            <a:r>
              <a:rPr lang="en-US" dirty="0" err="1" smtClean="0"/>
              <a:t>registerBodyForceFunction</a:t>
            </a:r>
            <a:r>
              <a:rPr lang="en-US" dirty="0" smtClean="0"/>
              <a:t> (SAMRAI::</a:t>
            </a:r>
            <a:r>
              <a:rPr lang="en-US" dirty="0" err="1" smtClean="0"/>
              <a:t>tbox</a:t>
            </a:r>
            <a:r>
              <a:rPr lang="en-US" dirty="0" smtClean="0"/>
              <a:t>::Pointer&lt; IBTK::</a:t>
            </a:r>
            <a:r>
              <a:rPr lang="en-US" dirty="0" err="1" smtClean="0"/>
              <a:t>CartGridFunction</a:t>
            </a:r>
            <a:r>
              <a:rPr lang="en-US" dirty="0" smtClean="0"/>
              <a:t> &gt; </a:t>
            </a:r>
            <a:r>
              <a:rPr lang="en-US" dirty="0" err="1" smtClean="0"/>
              <a:t>F_fcn</a:t>
            </a:r>
            <a:r>
              <a:rPr lang="en-US" dirty="0" smtClean="0"/>
              <a:t>)	</a:t>
            </a:r>
          </a:p>
          <a:p>
            <a:r>
              <a:rPr lang="en-US" dirty="0" smtClean="0"/>
              <a:t>Supply a body force (optional).</a:t>
            </a:r>
            <a:endParaRPr lang="en-US" dirty="0"/>
          </a:p>
        </p:txBody>
      </p:sp>
      <p:sp>
        <p:nvSpPr>
          <p:cNvPr id="8" name="Rectangle 7"/>
          <p:cNvSpPr/>
          <p:nvPr/>
        </p:nvSpPr>
        <p:spPr>
          <a:xfrm>
            <a:off x="511342" y="5662382"/>
            <a:ext cx="10311063" cy="523220"/>
          </a:xfrm>
          <a:prstGeom prst="rect">
            <a:avLst/>
          </a:prstGeom>
        </p:spPr>
        <p:txBody>
          <a:bodyPr wrap="square">
            <a:spAutoFit/>
          </a:bodyPr>
          <a:lstStyle/>
          <a:p>
            <a:pPr marL="285750" indent="-285750">
              <a:buFont typeface="Arial" panose="020B0604020202020204" pitchFamily="34" charset="0"/>
              <a:buChar char="•"/>
            </a:pPr>
            <a:r>
              <a:rPr lang="en-US" sz="2800" dirty="0" smtClean="0">
                <a:solidFill>
                  <a:srgbClr val="00B0F0"/>
                </a:solidFill>
              </a:rPr>
              <a:t>This is optional. Note totally sure what sponge layer does….</a:t>
            </a:r>
            <a:endParaRPr lang="en-US" sz="2800" dirty="0" smtClean="0">
              <a:solidFill>
                <a:srgbClr val="00B0F0"/>
              </a:solidFill>
            </a:endParaRPr>
          </a:p>
        </p:txBody>
      </p:sp>
    </p:spTree>
    <p:extLst>
      <p:ext uri="{BB962C8B-B14F-4D97-AF65-F5344CB8AC3E}">
        <p14:creationId xmlns:p14="http://schemas.microsoft.com/office/powerpoint/2010/main" val="3882922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file writers</a:t>
            </a:r>
            <a:endParaRPr lang="en-US" dirty="0"/>
          </a:p>
        </p:txBody>
      </p:sp>
      <p:pic>
        <p:nvPicPr>
          <p:cNvPr id="4" name="Picture 3"/>
          <p:cNvPicPr>
            <a:picLocks noChangeAspect="1"/>
          </p:cNvPicPr>
          <p:nvPr/>
        </p:nvPicPr>
        <p:blipFill>
          <a:blip r:embed="rId2"/>
          <a:stretch>
            <a:fillRect/>
          </a:stretch>
        </p:blipFill>
        <p:spPr>
          <a:xfrm>
            <a:off x="838200" y="1505953"/>
            <a:ext cx="10819619" cy="4942973"/>
          </a:xfrm>
          <a:prstGeom prst="rect">
            <a:avLst/>
          </a:prstGeom>
        </p:spPr>
      </p:pic>
    </p:spTree>
    <p:extLst>
      <p:ext uri="{BB962C8B-B14F-4D97-AF65-F5344CB8AC3E}">
        <p14:creationId xmlns:p14="http://schemas.microsoft.com/office/powerpoint/2010/main" val="3569811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84" y="220746"/>
            <a:ext cx="10515600" cy="1325563"/>
          </a:xfrm>
        </p:spPr>
        <p:txBody>
          <a:bodyPr/>
          <a:lstStyle/>
          <a:p>
            <a:r>
              <a:rPr lang="en-US" dirty="0" smtClean="0"/>
              <a:t>More initialization</a:t>
            </a:r>
            <a:endParaRPr lang="en-US" dirty="0"/>
          </a:p>
        </p:txBody>
      </p:sp>
      <p:pic>
        <p:nvPicPr>
          <p:cNvPr id="4" name="Picture 3"/>
          <p:cNvPicPr>
            <a:picLocks noChangeAspect="1"/>
          </p:cNvPicPr>
          <p:nvPr/>
        </p:nvPicPr>
        <p:blipFill>
          <a:blip r:embed="rId2"/>
          <a:stretch>
            <a:fillRect/>
          </a:stretch>
        </p:blipFill>
        <p:spPr>
          <a:xfrm>
            <a:off x="443664" y="1427747"/>
            <a:ext cx="7148038" cy="5301916"/>
          </a:xfrm>
          <a:prstGeom prst="rect">
            <a:avLst/>
          </a:prstGeom>
        </p:spPr>
      </p:pic>
      <p:sp>
        <p:nvSpPr>
          <p:cNvPr id="5" name="Rectangle 4"/>
          <p:cNvSpPr/>
          <p:nvPr/>
        </p:nvSpPr>
        <p:spPr>
          <a:xfrm>
            <a:off x="6240379" y="2677668"/>
            <a:ext cx="5197754" cy="954107"/>
          </a:xfrm>
          <a:prstGeom prst="rect">
            <a:avLst/>
          </a:prstGeom>
        </p:spPr>
        <p:txBody>
          <a:bodyPr wrap="square">
            <a:spAutoFit/>
          </a:bodyPr>
          <a:lstStyle/>
          <a:p>
            <a:pPr marL="285750" indent="-285750">
              <a:buFont typeface="Arial" panose="020B0604020202020204" pitchFamily="34" charset="0"/>
              <a:buChar char="•"/>
            </a:pPr>
            <a:r>
              <a:rPr lang="en-US" sz="2800" dirty="0" smtClean="0">
                <a:solidFill>
                  <a:srgbClr val="00B0F0"/>
                </a:solidFill>
              </a:rPr>
              <a:t>Write initial visit and exodus files.</a:t>
            </a:r>
            <a:endParaRPr lang="en-US" sz="2800" dirty="0" smtClean="0">
              <a:solidFill>
                <a:srgbClr val="00B0F0"/>
              </a:solidFill>
            </a:endParaRPr>
          </a:p>
        </p:txBody>
      </p:sp>
    </p:spTree>
    <p:extLst>
      <p:ext uri="{BB962C8B-B14F-4D97-AF65-F5344CB8AC3E}">
        <p14:creationId xmlns:p14="http://schemas.microsoft.com/office/powerpoint/2010/main" val="2945599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905" y="180891"/>
            <a:ext cx="10515600" cy="1325563"/>
          </a:xfrm>
        </p:spPr>
        <p:txBody>
          <a:bodyPr/>
          <a:lstStyle/>
          <a:p>
            <a:r>
              <a:rPr lang="en-US" dirty="0" smtClean="0"/>
              <a:t>Main time step loop</a:t>
            </a:r>
            <a:endParaRPr lang="en-US" dirty="0"/>
          </a:p>
        </p:txBody>
      </p:sp>
      <p:pic>
        <p:nvPicPr>
          <p:cNvPr id="4" name="Picture 3"/>
          <p:cNvPicPr>
            <a:picLocks noChangeAspect="1"/>
          </p:cNvPicPr>
          <p:nvPr/>
        </p:nvPicPr>
        <p:blipFill>
          <a:blip r:embed="rId2"/>
          <a:stretch>
            <a:fillRect/>
          </a:stretch>
        </p:blipFill>
        <p:spPr>
          <a:xfrm>
            <a:off x="725905" y="1329991"/>
            <a:ext cx="7534275" cy="4133850"/>
          </a:xfrm>
          <a:prstGeom prst="rect">
            <a:avLst/>
          </a:prstGeom>
        </p:spPr>
      </p:pic>
      <p:sp>
        <p:nvSpPr>
          <p:cNvPr id="5" name="Rectangle 4"/>
          <p:cNvSpPr/>
          <p:nvPr/>
        </p:nvSpPr>
        <p:spPr>
          <a:xfrm>
            <a:off x="511342" y="5662382"/>
            <a:ext cx="10311063" cy="954107"/>
          </a:xfrm>
          <a:prstGeom prst="rect">
            <a:avLst/>
          </a:prstGeom>
        </p:spPr>
        <p:txBody>
          <a:bodyPr wrap="square">
            <a:spAutoFit/>
          </a:bodyPr>
          <a:lstStyle/>
          <a:p>
            <a:pPr marL="285750" indent="-285750">
              <a:buFont typeface="Arial" panose="020B0604020202020204" pitchFamily="34" charset="0"/>
              <a:buChar char="•"/>
            </a:pPr>
            <a:r>
              <a:rPr lang="en-US" sz="2800" dirty="0" smtClean="0">
                <a:solidFill>
                  <a:srgbClr val="00B0F0"/>
                </a:solidFill>
              </a:rPr>
              <a:t>Write out information such as time step number, simulation time, etc.</a:t>
            </a:r>
            <a:endParaRPr lang="en-US" sz="2800" dirty="0" smtClean="0">
              <a:solidFill>
                <a:srgbClr val="00B0F0"/>
              </a:solidFill>
            </a:endParaRPr>
          </a:p>
        </p:txBody>
      </p:sp>
    </p:spTree>
    <p:extLst>
      <p:ext uri="{BB962C8B-B14F-4D97-AF65-F5344CB8AC3E}">
        <p14:creationId xmlns:p14="http://schemas.microsoft.com/office/powerpoint/2010/main" val="1131577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79508" y="272716"/>
            <a:ext cx="6565679" cy="6313821"/>
          </a:xfrm>
          <a:prstGeom prst="rect">
            <a:avLst/>
          </a:prstGeom>
        </p:spPr>
      </p:pic>
    </p:spTree>
    <p:extLst>
      <p:ext uri="{BB962C8B-B14F-4D97-AF65-F5344CB8AC3E}">
        <p14:creationId xmlns:p14="http://schemas.microsoft.com/office/powerpoint/2010/main" val="89463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Getting Started</a:t>
            </a:r>
            <a:endParaRPr lang="en-US" dirty="0"/>
          </a:p>
        </p:txBody>
      </p:sp>
      <p:sp>
        <p:nvSpPr>
          <p:cNvPr id="3" name="Content Placeholder 2"/>
          <p:cNvSpPr>
            <a:spLocks noGrp="1"/>
          </p:cNvSpPr>
          <p:nvPr>
            <p:ph idx="1"/>
          </p:nvPr>
        </p:nvSpPr>
        <p:spPr/>
        <p:txBody>
          <a:bodyPr/>
          <a:lstStyle/>
          <a:p>
            <a:r>
              <a:rPr lang="en-US" dirty="0" smtClean="0"/>
              <a:t>IBAMR </a:t>
            </a:r>
            <a:r>
              <a:rPr lang="en-US" dirty="0"/>
              <a:t>requires a number of </a:t>
            </a:r>
            <a:r>
              <a:rPr lang="en-US" dirty="0">
                <a:hlinkClick r:id="rId2"/>
              </a:rPr>
              <a:t>third-party libraries</a:t>
            </a:r>
            <a:r>
              <a:rPr lang="en-US" dirty="0"/>
              <a:t>. </a:t>
            </a:r>
            <a:r>
              <a:rPr lang="en-US" dirty="0">
                <a:hlinkClick r:id="rId3"/>
              </a:rPr>
              <a:t>Sample build instructions are provided</a:t>
            </a:r>
            <a:r>
              <a:rPr lang="en-US" dirty="0"/>
              <a:t> for a typical Linux installation and </a:t>
            </a:r>
            <a:r>
              <a:rPr lang="en-US" dirty="0" err="1"/>
              <a:t>macOS</a:t>
            </a:r>
            <a:r>
              <a:rPr lang="en-US" dirty="0"/>
              <a:t>. We offer experimental support the use of Windows 10 through the Windows Subsystem for Linux (WSL); refer to the Linux directions in that case.</a:t>
            </a:r>
          </a:p>
          <a:p>
            <a:endParaRPr lang="en-US" dirty="0"/>
          </a:p>
        </p:txBody>
      </p:sp>
    </p:spTree>
    <p:extLst>
      <p:ext uri="{BB962C8B-B14F-4D97-AF65-F5344CB8AC3E}">
        <p14:creationId xmlns:p14="http://schemas.microsoft.com/office/powerpoint/2010/main" val="1307929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output_data</a:t>
            </a:r>
            <a:r>
              <a:rPr lang="en-US" dirty="0" smtClean="0"/>
              <a:t> or </a:t>
            </a:r>
            <a:r>
              <a:rPr lang="en-US" dirty="0" err="1" smtClean="0"/>
              <a:t>postprocess_data</a:t>
            </a:r>
            <a:endParaRPr lang="en-US" dirty="0"/>
          </a:p>
        </p:txBody>
      </p:sp>
      <p:sp>
        <p:nvSpPr>
          <p:cNvPr id="4" name="Rectangle 3"/>
          <p:cNvSpPr/>
          <p:nvPr/>
        </p:nvSpPr>
        <p:spPr>
          <a:xfrm>
            <a:off x="838199" y="1690688"/>
            <a:ext cx="9926053" cy="1200329"/>
          </a:xfrm>
          <a:prstGeom prst="rect">
            <a:avLst/>
          </a:prstGeom>
        </p:spPr>
        <p:txBody>
          <a:bodyPr wrap="square">
            <a:spAutoFit/>
          </a:bodyPr>
          <a:lstStyle/>
          <a:p>
            <a:r>
              <a:rPr lang="en-US" dirty="0"/>
              <a:t>v</a:t>
            </a:r>
            <a:r>
              <a:rPr lang="en-US" dirty="0" smtClean="0"/>
              <a:t>oid</a:t>
            </a:r>
          </a:p>
          <a:p>
            <a:r>
              <a:rPr lang="en-US" dirty="0" err="1" smtClean="0"/>
              <a:t>output_data</a:t>
            </a:r>
            <a:r>
              <a:rPr lang="en-US" dirty="0" smtClean="0"/>
              <a:t>(Pointer&lt;</a:t>
            </a:r>
            <a:r>
              <a:rPr lang="en-US" dirty="0" err="1" smtClean="0"/>
              <a:t>PatchHierarchy</a:t>
            </a:r>
            <a:r>
              <a:rPr lang="en-US" dirty="0" smtClean="0"/>
              <a:t>&lt;NDIM&gt; &gt; </a:t>
            </a:r>
            <a:r>
              <a:rPr lang="en-US" dirty="0" err="1" smtClean="0"/>
              <a:t>patch_hierarchy</a:t>
            </a:r>
            <a:r>
              <a:rPr lang="en-US" dirty="0" smtClean="0"/>
              <a:t>,  Pointer&lt;</a:t>
            </a:r>
            <a:r>
              <a:rPr lang="en-US" dirty="0" err="1" smtClean="0"/>
              <a:t>INSHierarchyIntegrator</a:t>
            </a:r>
            <a:r>
              <a:rPr lang="en-US" dirty="0" smtClean="0"/>
              <a:t>&gt; </a:t>
            </a:r>
            <a:r>
              <a:rPr lang="en-US" dirty="0" err="1" smtClean="0"/>
              <a:t>navier_stokes_integrator</a:t>
            </a:r>
            <a:r>
              <a:rPr lang="en-US" dirty="0" smtClean="0"/>
              <a:t>, Mesh&amp; mesh, </a:t>
            </a:r>
            <a:r>
              <a:rPr lang="en-US" dirty="0" err="1" smtClean="0"/>
              <a:t>EquationSystems</a:t>
            </a:r>
            <a:r>
              <a:rPr lang="en-US" dirty="0" smtClean="0"/>
              <a:t>* </a:t>
            </a:r>
            <a:r>
              <a:rPr lang="en-US" dirty="0" err="1" smtClean="0"/>
              <a:t>equation_systems</a:t>
            </a:r>
            <a:r>
              <a:rPr lang="en-US" dirty="0" smtClean="0"/>
              <a:t>, </a:t>
            </a:r>
            <a:r>
              <a:rPr lang="en-US" dirty="0" err="1" smtClean="0"/>
              <a:t>const</a:t>
            </a:r>
            <a:r>
              <a:rPr lang="en-US" dirty="0" smtClean="0"/>
              <a:t> </a:t>
            </a:r>
            <a:r>
              <a:rPr lang="en-US" dirty="0" err="1" smtClean="0"/>
              <a:t>int</a:t>
            </a:r>
            <a:r>
              <a:rPr lang="en-US" dirty="0" smtClean="0"/>
              <a:t> </a:t>
            </a:r>
            <a:r>
              <a:rPr lang="en-US" dirty="0" err="1" smtClean="0"/>
              <a:t>iteration_num</a:t>
            </a:r>
            <a:r>
              <a:rPr lang="en-US" dirty="0" smtClean="0"/>
              <a:t>,            </a:t>
            </a:r>
            <a:r>
              <a:rPr lang="en-US" dirty="0" err="1" smtClean="0"/>
              <a:t>const</a:t>
            </a:r>
            <a:r>
              <a:rPr lang="en-US" dirty="0" smtClean="0"/>
              <a:t> double </a:t>
            </a:r>
            <a:r>
              <a:rPr lang="en-US" dirty="0" err="1" smtClean="0"/>
              <a:t>loop_time</a:t>
            </a:r>
            <a:r>
              <a:rPr lang="en-US" dirty="0" smtClean="0"/>
              <a:t>, </a:t>
            </a:r>
            <a:r>
              <a:rPr lang="en-US" dirty="0" err="1" smtClean="0"/>
              <a:t>const</a:t>
            </a:r>
            <a:r>
              <a:rPr lang="en-US" dirty="0" smtClean="0"/>
              <a:t> string&amp; </a:t>
            </a:r>
            <a:r>
              <a:rPr lang="en-US" dirty="0" err="1" smtClean="0"/>
              <a:t>data_dump_dirname</a:t>
            </a:r>
            <a:r>
              <a:rPr lang="en-US" dirty="0" smtClean="0"/>
              <a:t>)</a:t>
            </a:r>
            <a:endParaRPr lang="en-US" dirty="0"/>
          </a:p>
        </p:txBody>
      </p:sp>
      <p:sp>
        <p:nvSpPr>
          <p:cNvPr id="5" name="Rectangle 4"/>
          <p:cNvSpPr/>
          <p:nvPr/>
        </p:nvSpPr>
        <p:spPr>
          <a:xfrm>
            <a:off x="453189" y="3801498"/>
            <a:ext cx="10311063" cy="1384995"/>
          </a:xfrm>
          <a:prstGeom prst="rect">
            <a:avLst/>
          </a:prstGeom>
        </p:spPr>
        <p:txBody>
          <a:bodyPr wrap="square">
            <a:spAutoFit/>
          </a:bodyPr>
          <a:lstStyle/>
          <a:p>
            <a:pPr marL="285750" indent="-285750">
              <a:buFont typeface="Arial" panose="020B0604020202020204" pitchFamily="34" charset="0"/>
              <a:buChar char="•"/>
            </a:pPr>
            <a:r>
              <a:rPr lang="en-US" sz="2800" dirty="0" smtClean="0">
                <a:solidFill>
                  <a:srgbClr val="00B0F0"/>
                </a:solidFill>
              </a:rPr>
              <a:t>This function varies a lot, but is used to output .curve files for velocities, forces, and other data. I recommend looking at a few examples.</a:t>
            </a:r>
            <a:endParaRPr lang="en-US" sz="2800" dirty="0" smtClean="0">
              <a:solidFill>
                <a:srgbClr val="00B0F0"/>
              </a:solidFill>
            </a:endParaRPr>
          </a:p>
        </p:txBody>
      </p:sp>
    </p:spTree>
    <p:extLst>
      <p:ext uri="{BB962C8B-B14F-4D97-AF65-F5344CB8AC3E}">
        <p14:creationId xmlns:p14="http://schemas.microsoft.com/office/powerpoint/2010/main" val="906900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lstStyle/>
          <a:p>
            <a:r>
              <a:rPr lang="en-US" dirty="0" smtClean="0">
                <a:hlinkClick r:id="rId2"/>
              </a:rPr>
              <a:t>https://ibamr.github.io/docs</a:t>
            </a:r>
            <a:r>
              <a:rPr lang="en-US" dirty="0" smtClean="0"/>
              <a:t> </a:t>
            </a:r>
          </a:p>
          <a:p>
            <a:r>
              <a:rPr lang="en-US" dirty="0" smtClean="0"/>
              <a:t>In general, I perform searches here to learn more about various functions and classes.</a:t>
            </a:r>
          </a:p>
          <a:p>
            <a:r>
              <a:rPr lang="en-US" dirty="0" smtClean="0"/>
              <a:t>There are also tabs for “Namespaces” and “Classes”</a:t>
            </a:r>
          </a:p>
          <a:p>
            <a:pPr lvl="1"/>
            <a:r>
              <a:rPr lang="en-US" dirty="0" smtClean="0">
                <a:hlinkClick r:id="rId3"/>
              </a:rPr>
              <a:t>https://www.tutorialspoint.com/cplusplus/cpp_namespaces.htm</a:t>
            </a:r>
            <a:endParaRPr lang="en-US" dirty="0" smtClean="0"/>
          </a:p>
          <a:p>
            <a:pPr lvl="1"/>
            <a:r>
              <a:rPr lang="en-US" dirty="0" smtClean="0">
                <a:hlinkClick r:id="rId4"/>
              </a:rPr>
              <a:t>https://www.tutorialspoint.com/cplusplus/cpp_classes_objects.htm</a:t>
            </a:r>
            <a:endParaRPr lang="en-US" dirty="0" smtClean="0"/>
          </a:p>
          <a:p>
            <a:r>
              <a:rPr lang="en-US" dirty="0" smtClean="0"/>
              <a:t>At some point, I recommend really learning C++</a:t>
            </a:r>
          </a:p>
          <a:p>
            <a:pPr lvl="1"/>
            <a:r>
              <a:rPr lang="en-US" dirty="0" smtClean="0">
                <a:hlinkClick r:id="rId5"/>
              </a:rPr>
              <a:t>https://www.tutorialspoint.com/cplusplus/</a:t>
            </a:r>
            <a:r>
              <a:rPr lang="en-US" dirty="0" smtClean="0"/>
              <a:t> </a:t>
            </a:r>
          </a:p>
          <a:p>
            <a:pPr lvl="1"/>
            <a:endParaRPr lang="en-US" dirty="0" smtClean="0"/>
          </a:p>
          <a:p>
            <a:endParaRPr lang="en-US" dirty="0"/>
          </a:p>
        </p:txBody>
      </p:sp>
    </p:spTree>
    <p:extLst>
      <p:ext uri="{BB962C8B-B14F-4D97-AF65-F5344CB8AC3E}">
        <p14:creationId xmlns:p14="http://schemas.microsoft.com/office/powerpoint/2010/main" val="4212092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Namespaces</a:t>
            </a:r>
            <a:endParaRPr lang="en-US" dirty="0"/>
          </a:p>
        </p:txBody>
      </p:sp>
      <p:sp>
        <p:nvSpPr>
          <p:cNvPr id="4" name="Rectangle 3"/>
          <p:cNvSpPr/>
          <p:nvPr/>
        </p:nvSpPr>
        <p:spPr>
          <a:xfrm>
            <a:off x="737937" y="1690688"/>
            <a:ext cx="10716126" cy="3970318"/>
          </a:xfrm>
          <a:prstGeom prst="rect">
            <a:avLst/>
          </a:prstGeom>
        </p:spPr>
        <p:txBody>
          <a:bodyPr wrap="square">
            <a:spAutoFit/>
          </a:bodyPr>
          <a:lstStyle/>
          <a:p>
            <a:pPr algn="just"/>
            <a:r>
              <a:rPr lang="en-US" b="0" i="0" u="none" strike="noStrike" dirty="0" smtClean="0">
                <a:solidFill>
                  <a:srgbClr val="000000"/>
                </a:solidFill>
                <a:effectLst/>
                <a:latin typeface="Arial" panose="020B0604020202020204" pitchFamily="34" charset="0"/>
              </a:rPr>
              <a:t>Consider a situation, when we have two persons with the same name, Zara, in the same class. Whenever we need to differentiate them definitely we would have to use some additional information along with their name, like either the area, if they live in different area or their mother’s or father’s name, etc.</a:t>
            </a:r>
          </a:p>
          <a:p>
            <a:pPr algn="just"/>
            <a:endParaRPr lang="en-US" b="0" i="0" u="none" strike="noStrike" dirty="0" smtClean="0">
              <a:solidFill>
                <a:srgbClr val="000000"/>
              </a:solidFill>
              <a:effectLst/>
              <a:latin typeface="Arial" panose="020B0604020202020204" pitchFamily="34" charset="0"/>
            </a:endParaRPr>
          </a:p>
          <a:p>
            <a:pPr algn="just"/>
            <a:r>
              <a:rPr lang="en-US" b="0" i="0" u="none" strike="noStrike" dirty="0" smtClean="0">
                <a:solidFill>
                  <a:srgbClr val="000000"/>
                </a:solidFill>
                <a:effectLst/>
                <a:latin typeface="Arial" panose="020B0604020202020204" pitchFamily="34" charset="0"/>
              </a:rPr>
              <a:t>Same situation can arise in your C++ applications. For example, you might be writing some code that has a function called xyz() and there is another library available which is also having same function xyz(). Now the compiler has no way of knowing which version of xyz() function you are referring to within your code.</a:t>
            </a:r>
          </a:p>
          <a:p>
            <a:pPr algn="just"/>
            <a:endParaRPr lang="en-US" b="0" i="0" u="none" strike="noStrike" dirty="0" smtClean="0">
              <a:solidFill>
                <a:srgbClr val="000000"/>
              </a:solidFill>
              <a:effectLst/>
              <a:latin typeface="Arial" panose="020B0604020202020204" pitchFamily="34" charset="0"/>
            </a:endParaRPr>
          </a:p>
          <a:p>
            <a:pPr algn="just"/>
            <a:r>
              <a:rPr lang="en-US" b="0" i="0" u="none" strike="noStrike" dirty="0" smtClean="0">
                <a:solidFill>
                  <a:srgbClr val="000000"/>
                </a:solidFill>
                <a:effectLst/>
                <a:latin typeface="Arial" panose="020B0604020202020204" pitchFamily="34" charset="0"/>
              </a:rPr>
              <a:t>A </a:t>
            </a:r>
            <a:r>
              <a:rPr lang="en-US" b="1" i="0" u="none" strike="noStrike" dirty="0" smtClean="0">
                <a:solidFill>
                  <a:srgbClr val="000000"/>
                </a:solidFill>
                <a:effectLst/>
                <a:latin typeface="Arial" panose="020B0604020202020204" pitchFamily="34" charset="0"/>
              </a:rPr>
              <a:t>namespace</a:t>
            </a:r>
            <a:r>
              <a:rPr lang="en-US" b="0" i="0" u="none" strike="noStrike" dirty="0" smtClean="0">
                <a:solidFill>
                  <a:srgbClr val="000000"/>
                </a:solidFill>
                <a:effectLst/>
                <a:latin typeface="Arial" panose="020B0604020202020204" pitchFamily="34" charset="0"/>
              </a:rPr>
              <a:t> is designed to overcome this difficulty and is used as additional information to differentiate similar functions, classes, variables etc. with the same name available in different libraries. Using namespace, you can define the context in which names are defined. In essence, a namespace defines a scope.</a:t>
            </a:r>
            <a:endParaRPr lang="en-US" b="0" i="0" u="none" strike="noStrike" dirty="0">
              <a:solidFill>
                <a:srgbClr val="000000"/>
              </a:solidFill>
              <a:effectLst/>
              <a:latin typeface="Arial" panose="020B0604020202020204" pitchFamily="34" charset="0"/>
            </a:endParaRPr>
          </a:p>
        </p:txBody>
      </p:sp>
      <p:sp>
        <p:nvSpPr>
          <p:cNvPr id="5" name="Rectangle 4"/>
          <p:cNvSpPr/>
          <p:nvPr/>
        </p:nvSpPr>
        <p:spPr>
          <a:xfrm>
            <a:off x="737937" y="5929245"/>
            <a:ext cx="8935452" cy="369332"/>
          </a:xfrm>
          <a:prstGeom prst="rect">
            <a:avLst/>
          </a:prstGeom>
        </p:spPr>
        <p:txBody>
          <a:bodyPr wrap="square">
            <a:spAutoFit/>
          </a:bodyPr>
          <a:lstStyle/>
          <a:p>
            <a:r>
              <a:rPr lang="en-US" dirty="0" smtClean="0"/>
              <a:t>https://www.tutorialspoint.com/cplusplus/cpp_namespaces.htm</a:t>
            </a:r>
            <a:endParaRPr lang="en-US" dirty="0"/>
          </a:p>
        </p:txBody>
      </p:sp>
    </p:spTree>
    <p:extLst>
      <p:ext uri="{BB962C8B-B14F-4D97-AF65-F5344CB8AC3E}">
        <p14:creationId xmlns:p14="http://schemas.microsoft.com/office/powerpoint/2010/main" val="130171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lstStyle/>
          <a:p>
            <a:r>
              <a:rPr lang="en-US" dirty="0"/>
              <a:t>The main purpose of C++ programming is to add object orientation to the C programming language and classes are the central feature of C++ that supports object-oriented programming and are often called user-defined types.</a:t>
            </a:r>
          </a:p>
          <a:p>
            <a:r>
              <a:rPr lang="en-US" dirty="0"/>
              <a:t>A class is used to specify the form of an object and it combines data representation and methods for manipulating that data into one neat package. The data and functions within a class are called members of the class.</a:t>
            </a:r>
          </a:p>
          <a:p>
            <a:pPr marL="0" indent="0">
              <a:buNone/>
            </a:pPr>
            <a:endParaRPr lang="en-US" dirty="0"/>
          </a:p>
        </p:txBody>
      </p:sp>
    </p:spTree>
    <p:extLst>
      <p:ext uri="{BB962C8B-B14F-4D97-AF65-F5344CB8AC3E}">
        <p14:creationId xmlns:p14="http://schemas.microsoft.com/office/powerpoint/2010/main" val="1168300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through an example</a:t>
            </a:r>
            <a:endParaRPr lang="en-US" dirty="0"/>
          </a:p>
        </p:txBody>
      </p:sp>
      <p:sp>
        <p:nvSpPr>
          <p:cNvPr id="3" name="Content Placeholder 2"/>
          <p:cNvSpPr>
            <a:spLocks noGrp="1"/>
          </p:cNvSpPr>
          <p:nvPr>
            <p:ph idx="1"/>
          </p:nvPr>
        </p:nvSpPr>
        <p:spPr/>
        <p:txBody>
          <a:bodyPr/>
          <a:lstStyle/>
          <a:p>
            <a:r>
              <a:rPr lang="en-US" dirty="0" smtClean="0"/>
              <a:t>I am going to go through the IBFE ex7.</a:t>
            </a:r>
          </a:p>
          <a:p>
            <a:r>
              <a:rPr lang="en-US" dirty="0" smtClean="0"/>
              <a:t>The approach I will use can be applied to understanding other IBAMR examples.</a:t>
            </a:r>
            <a:endParaRPr lang="en-US" dirty="0"/>
          </a:p>
        </p:txBody>
      </p:sp>
    </p:spTree>
    <p:extLst>
      <p:ext uri="{BB962C8B-B14F-4D97-AF65-F5344CB8AC3E}">
        <p14:creationId xmlns:p14="http://schemas.microsoft.com/office/powerpoint/2010/main" val="3552551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 files to start </a:t>
            </a:r>
            <a:r>
              <a:rPr lang="en-US" dirty="0" err="1" smtClean="0"/>
              <a:t>main.C</a:t>
            </a:r>
            <a:r>
              <a:rPr lang="en-US" dirty="0" smtClean="0"/>
              <a:t> for IBFE</a:t>
            </a:r>
            <a:endParaRPr lang="en-US" dirty="0"/>
          </a:p>
        </p:txBody>
      </p:sp>
      <p:pic>
        <p:nvPicPr>
          <p:cNvPr id="6" name="Picture 5"/>
          <p:cNvPicPr>
            <a:picLocks noChangeAspect="1"/>
          </p:cNvPicPr>
          <p:nvPr/>
        </p:nvPicPr>
        <p:blipFill>
          <a:blip r:embed="rId2"/>
          <a:stretch>
            <a:fillRect/>
          </a:stretch>
        </p:blipFill>
        <p:spPr>
          <a:xfrm>
            <a:off x="1005891" y="1443790"/>
            <a:ext cx="4940096" cy="4986337"/>
          </a:xfrm>
          <a:prstGeom prst="rect">
            <a:avLst/>
          </a:prstGeom>
        </p:spPr>
      </p:pic>
    </p:spTree>
    <p:extLst>
      <p:ext uri="{BB962C8B-B14F-4D97-AF65-F5344CB8AC3E}">
        <p14:creationId xmlns:p14="http://schemas.microsoft.com/office/powerpoint/2010/main" val="2295589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 files in general</a:t>
            </a:r>
            <a:endParaRPr lang="en-US" dirty="0"/>
          </a:p>
        </p:txBody>
      </p:sp>
      <p:sp>
        <p:nvSpPr>
          <p:cNvPr id="4" name="Rectangle 3"/>
          <p:cNvSpPr/>
          <p:nvPr/>
        </p:nvSpPr>
        <p:spPr>
          <a:xfrm>
            <a:off x="838200" y="1909062"/>
            <a:ext cx="10744200" cy="3139321"/>
          </a:xfrm>
          <a:prstGeom prst="rect">
            <a:avLst/>
          </a:prstGeom>
        </p:spPr>
        <p:txBody>
          <a:bodyPr wrap="square">
            <a:spAutoFit/>
          </a:bodyPr>
          <a:lstStyle/>
          <a:p>
            <a:pPr algn="just"/>
            <a:r>
              <a:rPr lang="en-US" b="0" i="0" dirty="0" smtClean="0">
                <a:solidFill>
                  <a:srgbClr val="000000"/>
                </a:solidFill>
                <a:effectLst/>
                <a:latin typeface="Arial" panose="020B0604020202020204" pitchFamily="34" charset="0"/>
              </a:rPr>
              <a:t>A header file is a file with extension </a:t>
            </a:r>
            <a:r>
              <a:rPr lang="en-US" b="1" i="0" dirty="0" smtClean="0">
                <a:solidFill>
                  <a:srgbClr val="000000"/>
                </a:solidFill>
                <a:effectLst/>
                <a:latin typeface="Arial" panose="020B0604020202020204" pitchFamily="34" charset="0"/>
              </a:rPr>
              <a:t>.h</a:t>
            </a:r>
            <a:r>
              <a:rPr lang="en-US" b="0" i="0" dirty="0" smtClean="0">
                <a:solidFill>
                  <a:srgbClr val="000000"/>
                </a:solidFill>
                <a:effectLst/>
                <a:latin typeface="Arial" panose="020B0604020202020204" pitchFamily="34" charset="0"/>
              </a:rPr>
              <a:t> which contains C function declarations and macro definitions to be shared between several source files. There are two types of header files: the files that the programmer writes and the files that comes with your compiler.</a:t>
            </a:r>
          </a:p>
          <a:p>
            <a:pPr algn="just"/>
            <a:endParaRPr lang="en-US" b="0" i="0" dirty="0" smtClean="0">
              <a:solidFill>
                <a:srgbClr val="000000"/>
              </a:solidFill>
              <a:effectLst/>
              <a:latin typeface="Arial" panose="020B0604020202020204" pitchFamily="34" charset="0"/>
            </a:endParaRPr>
          </a:p>
          <a:p>
            <a:pPr algn="just"/>
            <a:r>
              <a:rPr lang="en-US" b="0" i="0" dirty="0" smtClean="0">
                <a:solidFill>
                  <a:srgbClr val="000000"/>
                </a:solidFill>
                <a:effectLst/>
                <a:latin typeface="Arial" panose="020B0604020202020204" pitchFamily="34" charset="0"/>
              </a:rPr>
              <a:t>You request to use a header file in your program by including it with the C preprocessing directive </a:t>
            </a:r>
            <a:r>
              <a:rPr lang="en-US" b="1" i="0" dirty="0" smtClean="0">
                <a:solidFill>
                  <a:srgbClr val="000000"/>
                </a:solidFill>
                <a:effectLst/>
                <a:latin typeface="Arial" panose="020B0604020202020204" pitchFamily="34" charset="0"/>
              </a:rPr>
              <a:t>#include</a:t>
            </a:r>
            <a:r>
              <a:rPr lang="en-US" b="0" i="0" dirty="0" smtClean="0">
                <a:solidFill>
                  <a:srgbClr val="000000"/>
                </a:solidFill>
                <a:effectLst/>
                <a:latin typeface="Arial" panose="020B0604020202020204" pitchFamily="34" charset="0"/>
              </a:rPr>
              <a:t>, like you have seen inclusion of </a:t>
            </a:r>
            <a:r>
              <a:rPr lang="en-US" b="1" i="0" dirty="0" err="1" smtClean="0">
                <a:solidFill>
                  <a:srgbClr val="000000"/>
                </a:solidFill>
                <a:effectLst/>
                <a:latin typeface="Arial" panose="020B0604020202020204" pitchFamily="34" charset="0"/>
              </a:rPr>
              <a:t>stdio.h</a:t>
            </a:r>
            <a:r>
              <a:rPr lang="en-US" b="0" i="0" dirty="0" smtClean="0">
                <a:solidFill>
                  <a:srgbClr val="000000"/>
                </a:solidFill>
                <a:effectLst/>
                <a:latin typeface="Arial" panose="020B0604020202020204" pitchFamily="34" charset="0"/>
              </a:rPr>
              <a:t> header file, which comes along with your compiler.</a:t>
            </a:r>
          </a:p>
          <a:p>
            <a:pPr algn="just"/>
            <a:endParaRPr lang="en-US" b="0" i="0" dirty="0" smtClean="0">
              <a:solidFill>
                <a:srgbClr val="000000"/>
              </a:solidFill>
              <a:effectLst/>
              <a:latin typeface="Arial" panose="020B0604020202020204" pitchFamily="34" charset="0"/>
            </a:endParaRPr>
          </a:p>
          <a:p>
            <a:pPr algn="just"/>
            <a:r>
              <a:rPr lang="en-US" b="0" i="0" dirty="0" smtClean="0">
                <a:solidFill>
                  <a:srgbClr val="000000"/>
                </a:solidFill>
                <a:effectLst/>
                <a:latin typeface="Arial" panose="020B0604020202020204" pitchFamily="34" charset="0"/>
              </a:rPr>
              <a:t>Including a header file is equal to copying the content of the header file but we do not do it because it will be error-prone and it is not a good idea to copy the content of a header file in the source files, especially if we have multiple source files in a program.</a:t>
            </a:r>
            <a:endParaRPr lang="en-US" b="0" i="0" dirty="0">
              <a:solidFill>
                <a:srgbClr val="000000"/>
              </a:solidFill>
              <a:effectLst/>
              <a:latin typeface="Arial" panose="020B0604020202020204" pitchFamily="34" charset="0"/>
            </a:endParaRPr>
          </a:p>
        </p:txBody>
      </p:sp>
      <p:sp>
        <p:nvSpPr>
          <p:cNvPr id="5" name="Rectangle 4"/>
          <p:cNvSpPr/>
          <p:nvPr/>
        </p:nvSpPr>
        <p:spPr>
          <a:xfrm>
            <a:off x="641684" y="5566156"/>
            <a:ext cx="10940716" cy="646331"/>
          </a:xfrm>
          <a:prstGeom prst="rect">
            <a:avLst/>
          </a:prstGeom>
        </p:spPr>
        <p:txBody>
          <a:bodyPr wrap="square">
            <a:spAutoFit/>
          </a:bodyPr>
          <a:lstStyle/>
          <a:p>
            <a:r>
              <a:rPr lang="en-US" dirty="0" smtClean="0">
                <a:hlinkClick r:id="rId2"/>
              </a:rPr>
              <a:t>https://www.tutorialspoint.com/cprogramming/c_header_files.htm#:~:text=A%20header%20file%20is%20a,that%20comes%20with%20your%20compiler.</a:t>
            </a:r>
            <a:endParaRPr lang="en-US" dirty="0"/>
          </a:p>
        </p:txBody>
      </p:sp>
    </p:spTree>
    <p:extLst>
      <p:ext uri="{BB962C8B-B14F-4D97-AF65-F5344CB8AC3E}">
        <p14:creationId xmlns:p14="http://schemas.microsoft.com/office/powerpoint/2010/main" val="162803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10242</TotalTime>
  <Words>1844</Words>
  <Application>Microsoft Office PowerPoint</Application>
  <PresentationFormat>Widescreen</PresentationFormat>
  <Paragraphs>199</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Lecture 8-IBFE-Going through a main file</vt:lpstr>
      <vt:lpstr>IBAMR </vt:lpstr>
      <vt:lpstr>Getting Started</vt:lpstr>
      <vt:lpstr>Documentation</vt:lpstr>
      <vt:lpstr>Namespaces</vt:lpstr>
      <vt:lpstr>Classes</vt:lpstr>
      <vt:lpstr>Going through an example</vt:lpstr>
      <vt:lpstr>Header files to start main.C for IBFE</vt:lpstr>
      <vt:lpstr>Header files in general</vt:lpstr>
      <vt:lpstr>An example header file</vt:lpstr>
      <vt:lpstr>Elasticity model data</vt:lpstr>
      <vt:lpstr>Main function </vt:lpstr>
      <vt:lpstr>Enable file logging</vt:lpstr>
      <vt:lpstr>Enable file logging continued</vt:lpstr>
      <vt:lpstr>Looking at the code more carefully</vt:lpstr>
      <vt:lpstr>PowerPoint Presentation</vt:lpstr>
      <vt:lpstr>Create meshes using libmesh </vt:lpstr>
      <vt:lpstr>Create a vector of meshes and material properties</vt:lpstr>
      <vt:lpstr>PowerPoint Presentation</vt:lpstr>
      <vt:lpstr>N-S solvers</vt:lpstr>
      <vt:lpstr>Creating the major algorithm cont’d</vt:lpstr>
      <vt:lpstr>Configure the IBFE Solver</vt:lpstr>
      <vt:lpstr>Create Eulerian initial condition specification objects</vt:lpstr>
      <vt:lpstr>Specify boundary conditions</vt:lpstr>
      <vt:lpstr>Body force functions</vt:lpstr>
      <vt:lpstr>Visualization file writers</vt:lpstr>
      <vt:lpstr>More initialization</vt:lpstr>
      <vt:lpstr>Main time step loop</vt:lpstr>
      <vt:lpstr>PowerPoint Presentation</vt:lpstr>
      <vt:lpstr>output_data or postprocess_data</vt:lpstr>
    </vt:vector>
  </TitlesOfParts>
  <Company>UNC Chapel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Laura Ann</dc:creator>
  <cp:lastModifiedBy>Miller, Laura Ann</cp:lastModifiedBy>
  <cp:revision>18</cp:revision>
  <dcterms:created xsi:type="dcterms:W3CDTF">2020-08-18T20:02:46Z</dcterms:created>
  <dcterms:modified xsi:type="dcterms:W3CDTF">2020-08-25T22:45:17Z</dcterms:modified>
</cp:coreProperties>
</file>