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1" roundtripDataSignature="AMtx7mhzZvORkXYHyPpoCbW4Oh8iaUwC+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11" Type="http://schemas.openxmlformats.org/officeDocument/2006/relationships/slide" Target="slides/slide7.xml"/><Relationship Id="rId10" Type="http://schemas.openxmlformats.org/officeDocument/2006/relationships/slide" Target="slides/slide6.xml"/><Relationship Id="rId21" Type="http://customschemas.google.com/relationships/presentationmetadata" Target="metadata"/><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6" name="Google Shape;126;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5" name="Google Shape;135;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0" name="Google Shape;140;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1" name="Google Shape;151;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7" name="Google Shape;157;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3" name="Google Shape;163;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9" name="Google Shape;169;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 name="Google Shape;57;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3" name="Google Shape;63;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9" name="Google Shape;69;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5" name="Google Shape;75;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1" name="Google Shape;81;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9" name="Google Shape;99;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2" name="Google Shape;112;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7" name="Google Shape;117;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18"/>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18"/>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27"/>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27"/>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47" name="Google Shape;47;p2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2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 name="Shape 13"/>
        <p:cNvGrpSpPr/>
        <p:nvPr/>
      </p:nvGrpSpPr>
      <p:grpSpPr>
        <a:xfrm>
          <a:off x="0" y="0"/>
          <a:ext cx="0" cy="0"/>
          <a:chOff x="0" y="0"/>
          <a:chExt cx="0" cy="0"/>
        </a:xfrm>
      </p:grpSpPr>
      <p:sp>
        <p:nvSpPr>
          <p:cNvPr id="14" name="Google Shape;14;p1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5" name="Google Shape;15;p1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6" name="Google Shape;16;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20"/>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9" name="Google Shape;19;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2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21"/>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3" name="Google Shape;23;p21"/>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4" name="Google Shape;24;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2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7" name="Google Shape;27;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23"/>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23"/>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1" name="Google Shape;31;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24"/>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25"/>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25"/>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25"/>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25"/>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40" name="Google Shape;40;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26"/>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43" name="Google Shape;43;p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0.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
          <p:cNvSpPr txBox="1"/>
          <p:nvPr>
            <p:ph type="ctrTitle"/>
          </p:nvPr>
        </p:nvSpPr>
        <p:spPr>
          <a:xfrm>
            <a:off x="299516" y="1468674"/>
            <a:ext cx="8520600" cy="2052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200"/>
              <a:buNone/>
            </a:pPr>
            <a:r>
              <a:rPr lang="en"/>
              <a:t>2 - IBFE Tutorial: Make your own mesh and move it!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0"/>
          <p:cNvSpPr txBox="1"/>
          <p:nvPr>
            <p:ph type="title"/>
          </p:nvPr>
        </p:nvSpPr>
        <p:spPr>
          <a:xfrm>
            <a:off x="311700" y="23307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Mesh the plane</a:t>
            </a:r>
            <a:endParaRPr/>
          </a:p>
        </p:txBody>
      </p:sp>
      <p:pic>
        <p:nvPicPr>
          <p:cNvPr id="129" name="Google Shape;129;p10"/>
          <p:cNvPicPr preferRelativeResize="0"/>
          <p:nvPr/>
        </p:nvPicPr>
        <p:blipFill rotWithShape="1">
          <a:blip r:embed="rId3">
            <a:alphaModFix/>
          </a:blip>
          <a:srcRect b="0" l="0" r="0" t="0"/>
          <a:stretch/>
        </p:blipFill>
        <p:spPr>
          <a:xfrm>
            <a:off x="200675" y="1352425"/>
            <a:ext cx="1867075" cy="3724224"/>
          </a:xfrm>
          <a:prstGeom prst="rect">
            <a:avLst/>
          </a:prstGeom>
          <a:noFill/>
          <a:ln>
            <a:noFill/>
          </a:ln>
        </p:spPr>
      </p:pic>
      <p:sp>
        <p:nvSpPr>
          <p:cNvPr id="130" name="Google Shape;130;p10"/>
          <p:cNvSpPr txBox="1"/>
          <p:nvPr>
            <p:ph idx="1" type="body"/>
          </p:nvPr>
        </p:nvSpPr>
        <p:spPr>
          <a:xfrm>
            <a:off x="620125" y="748750"/>
            <a:ext cx="86103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rPr lang="en"/>
              <a:t>Modules -&gt; Mesh -&gt; 2D</a:t>
            </a:r>
            <a:endParaRPr/>
          </a:p>
        </p:txBody>
      </p:sp>
      <p:cxnSp>
        <p:nvCxnSpPr>
          <p:cNvPr id="131" name="Google Shape;131;p10"/>
          <p:cNvCxnSpPr/>
          <p:nvPr/>
        </p:nvCxnSpPr>
        <p:spPr>
          <a:xfrm rot="10800000">
            <a:off x="978975" y="2321325"/>
            <a:ext cx="181800" cy="0"/>
          </a:xfrm>
          <a:prstGeom prst="straightConnector1">
            <a:avLst/>
          </a:prstGeom>
          <a:noFill/>
          <a:ln cap="flat" cmpd="sng" w="9525">
            <a:solidFill>
              <a:schemeClr val="dk2"/>
            </a:solidFill>
            <a:prstDash val="solid"/>
            <a:round/>
            <a:headEnd len="sm" w="sm" type="none"/>
            <a:tailEnd len="med" w="med" type="triangle"/>
          </a:ln>
        </p:spPr>
      </p:cxnSp>
      <p:sp>
        <p:nvSpPr>
          <p:cNvPr id="132" name="Google Shape;132;p10"/>
          <p:cNvSpPr txBox="1"/>
          <p:nvPr/>
        </p:nvSpPr>
        <p:spPr>
          <a:xfrm>
            <a:off x="2431375" y="1552725"/>
            <a:ext cx="6350400" cy="1184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Clicking 2D under the mesh menu automatically makes a mesh in the defined planes.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For some strange reason, you should click 1D and then click 2D to make it show up.</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pic>
        <p:nvPicPr>
          <p:cNvPr descr="Screen Shot 2017-02-10 at 2.44.25 PM.png" id="137" name="Google Shape;137;p11"/>
          <p:cNvPicPr preferRelativeResize="0"/>
          <p:nvPr/>
        </p:nvPicPr>
        <p:blipFill rotWithShape="1">
          <a:blip r:embed="rId3">
            <a:alphaModFix/>
          </a:blip>
          <a:srcRect b="0" l="0" r="0" t="0"/>
          <a:stretch/>
        </p:blipFill>
        <p:spPr>
          <a:xfrm>
            <a:off x="152400" y="152400"/>
            <a:ext cx="8391411" cy="483870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12"/>
          <p:cNvSpPr txBox="1"/>
          <p:nvPr>
            <p:ph type="title"/>
          </p:nvPr>
        </p:nvSpPr>
        <p:spPr>
          <a:xfrm>
            <a:off x="311700" y="15515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Changing the mesh</a:t>
            </a:r>
            <a:endParaRPr/>
          </a:p>
        </p:txBody>
      </p:sp>
      <p:sp>
        <p:nvSpPr>
          <p:cNvPr id="143" name="Google Shape;143;p12"/>
          <p:cNvSpPr txBox="1"/>
          <p:nvPr>
            <p:ph idx="1" type="body"/>
          </p:nvPr>
        </p:nvSpPr>
        <p:spPr>
          <a:xfrm>
            <a:off x="258975" y="863550"/>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rPr lang="en"/>
              <a:t>If you need to do this, click simultaneously with left and right mouse button to get a menu with workspace options. Click “Global mesh size factor” and type a new mesh size factor in the box (the default is 1). Click OK.</a:t>
            </a:r>
            <a:endParaRPr/>
          </a:p>
        </p:txBody>
      </p:sp>
      <p:pic>
        <p:nvPicPr>
          <p:cNvPr id="144" name="Google Shape;144;p12"/>
          <p:cNvPicPr preferRelativeResize="0"/>
          <p:nvPr/>
        </p:nvPicPr>
        <p:blipFill rotWithShape="1">
          <a:blip r:embed="rId3">
            <a:alphaModFix/>
          </a:blip>
          <a:srcRect b="0" l="44140" r="1678" t="0"/>
          <a:stretch/>
        </p:blipFill>
        <p:spPr>
          <a:xfrm>
            <a:off x="311700" y="2215575"/>
            <a:ext cx="4084924" cy="2558276"/>
          </a:xfrm>
          <a:prstGeom prst="rect">
            <a:avLst/>
          </a:prstGeom>
          <a:noFill/>
          <a:ln>
            <a:noFill/>
          </a:ln>
        </p:spPr>
      </p:pic>
      <p:pic>
        <p:nvPicPr>
          <p:cNvPr id="145" name="Google Shape;145;p12"/>
          <p:cNvPicPr preferRelativeResize="0"/>
          <p:nvPr/>
        </p:nvPicPr>
        <p:blipFill rotWithShape="1">
          <a:blip r:embed="rId4">
            <a:alphaModFix/>
          </a:blip>
          <a:srcRect b="0" l="0" r="0" t="0"/>
          <a:stretch/>
        </p:blipFill>
        <p:spPr>
          <a:xfrm>
            <a:off x="4935200" y="2038752"/>
            <a:ext cx="3296150" cy="2815900"/>
          </a:xfrm>
          <a:prstGeom prst="rect">
            <a:avLst/>
          </a:prstGeom>
          <a:noFill/>
          <a:ln>
            <a:noFill/>
          </a:ln>
        </p:spPr>
      </p:pic>
      <p:cxnSp>
        <p:nvCxnSpPr>
          <p:cNvPr id="146" name="Google Shape;146;p12"/>
          <p:cNvCxnSpPr/>
          <p:nvPr/>
        </p:nvCxnSpPr>
        <p:spPr>
          <a:xfrm rot="10800000">
            <a:off x="2079075" y="3572825"/>
            <a:ext cx="181800" cy="0"/>
          </a:xfrm>
          <a:prstGeom prst="straightConnector1">
            <a:avLst/>
          </a:prstGeom>
          <a:noFill/>
          <a:ln cap="flat" cmpd="sng" w="9525">
            <a:solidFill>
              <a:schemeClr val="dk2"/>
            </a:solidFill>
            <a:prstDash val="solid"/>
            <a:round/>
            <a:headEnd len="sm" w="sm" type="none"/>
            <a:tailEnd len="med" w="med" type="triangle"/>
          </a:ln>
        </p:spPr>
      </p:cxnSp>
      <p:cxnSp>
        <p:nvCxnSpPr>
          <p:cNvPr id="147" name="Google Shape;147;p12"/>
          <p:cNvCxnSpPr/>
          <p:nvPr/>
        </p:nvCxnSpPr>
        <p:spPr>
          <a:xfrm flipH="1" rot="10800000">
            <a:off x="2280950" y="2765525"/>
            <a:ext cx="2906700" cy="807300"/>
          </a:xfrm>
          <a:prstGeom prst="straightConnector1">
            <a:avLst/>
          </a:prstGeom>
          <a:noFill/>
          <a:ln cap="flat" cmpd="sng" w="9525">
            <a:solidFill>
              <a:schemeClr val="dk2"/>
            </a:solidFill>
            <a:prstDash val="solid"/>
            <a:round/>
            <a:headEnd len="sm" w="sm" type="none"/>
            <a:tailEnd len="med" w="med" type="triangle"/>
          </a:ln>
        </p:spPr>
      </p:cxnSp>
      <p:sp>
        <p:nvSpPr>
          <p:cNvPr id="148" name="Google Shape;148;p12"/>
          <p:cNvSpPr txBox="1"/>
          <p:nvPr/>
        </p:nvSpPr>
        <p:spPr>
          <a:xfrm>
            <a:off x="4396625" y="4218775"/>
            <a:ext cx="4693200" cy="858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00"/>
                </a:solidFill>
                <a:latin typeface="Arial"/>
                <a:ea typeface="Arial"/>
                <a:cs typeface="Arial"/>
                <a:sym typeface="Arial"/>
              </a:rPr>
              <a:t>NOTE: to see the changes you made, click 1D and then 2D in the mesh menu (similar as above when you meshed the first time). This refreshes the mesh.</a:t>
            </a:r>
            <a:endParaRPr b="1" i="0" sz="1400" u="none" cap="none" strike="noStrike">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Save the file</a:t>
            </a:r>
            <a:endParaRPr/>
          </a:p>
        </p:txBody>
      </p:sp>
      <p:sp>
        <p:nvSpPr>
          <p:cNvPr id="154" name="Google Shape;154;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rPr lang="en"/>
              <a:t>Click file -&gt; “Export…”, and choose the .msh file type in thedrop down list in the window that pops up. Type a name for your mesh file (ending in .msh), and you are done! Put this .msh file in the folder of your simulation and modify the main.C file to read in the mesh given by the file name that you made.</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4"/>
          <p:cNvSpPr txBox="1"/>
          <p:nvPr>
            <p:ph type="title"/>
          </p:nvPr>
        </p:nvSpPr>
        <p:spPr>
          <a:xfrm>
            <a:off x="311700" y="1402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In main.C, search for IBFE_Mesh2D_128.mat, replace with triangle.msh</a:t>
            </a:r>
            <a:endParaRPr/>
          </a:p>
        </p:txBody>
      </p:sp>
      <p:pic>
        <p:nvPicPr>
          <p:cNvPr descr="Screen Shot 2017-02-10 at 2.50.06 PM.png" id="160" name="Google Shape;160;p14"/>
          <p:cNvPicPr preferRelativeResize="0"/>
          <p:nvPr/>
        </p:nvPicPr>
        <p:blipFill rotWithShape="1">
          <a:blip r:embed="rId3">
            <a:alphaModFix/>
          </a:blip>
          <a:srcRect b="0" l="0" r="0" t="0"/>
          <a:stretch/>
        </p:blipFill>
        <p:spPr>
          <a:xfrm>
            <a:off x="2168300" y="1230300"/>
            <a:ext cx="5134266" cy="382097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Changes to input2d</a:t>
            </a:r>
            <a:endParaRPr/>
          </a:p>
        </p:txBody>
      </p:sp>
      <p:sp>
        <p:nvSpPr>
          <p:cNvPr id="166" name="Google Shape;166;p1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MFAC = 1.0     // ratio of Lagrangian mesh width to Cartesian mesh width</a:t>
            </a:r>
            <a:endParaRPr/>
          </a:p>
          <a:p>
            <a:pPr indent="0" lvl="0" marL="0" rtl="0" algn="l">
              <a:lnSpc>
                <a:spcPct val="115000"/>
              </a:lnSpc>
              <a:spcBef>
                <a:spcPts val="1600"/>
              </a:spcBef>
              <a:spcAft>
                <a:spcPts val="0"/>
              </a:spcAft>
              <a:buSzPts val="1800"/>
              <a:buNone/>
            </a:pPr>
            <a:r>
              <a:rPr lang="en"/>
              <a:t>IB_POINT_DENSITY  = 1.0        // approximate density of IB quadrature points for Lagrangian-Eulerian interaction</a:t>
            </a:r>
            <a:endParaRPr/>
          </a:p>
          <a:p>
            <a:pPr indent="0" lvl="0" marL="0" rtl="0" algn="l">
              <a:lnSpc>
                <a:spcPct val="115000"/>
              </a:lnSpc>
              <a:spcBef>
                <a:spcPts val="1600"/>
              </a:spcBef>
              <a:spcAft>
                <a:spcPts val="0"/>
              </a:spcAft>
              <a:buSzPts val="1800"/>
              <a:buNone/>
            </a:pPr>
            <a:r>
              <a:t/>
            </a:r>
            <a:endParaRPr/>
          </a:p>
          <a:p>
            <a:pPr indent="-342900" lvl="0" marL="457200" rtl="0" algn="l">
              <a:lnSpc>
                <a:spcPct val="115000"/>
              </a:lnSpc>
              <a:spcBef>
                <a:spcPts val="1600"/>
              </a:spcBef>
              <a:spcAft>
                <a:spcPts val="0"/>
              </a:spcAft>
              <a:buSzPts val="1800"/>
              <a:buChar char="●"/>
            </a:pPr>
            <a:r>
              <a:rPr lang="en"/>
              <a:t>Did this to update to 1:1 ratio for boundary mesh size to Cartesian mesh size</a:t>
            </a:r>
            <a:endParaRPr/>
          </a:p>
          <a:p>
            <a:pPr indent="-342900" lvl="0" marL="457200" rtl="0" algn="l">
              <a:lnSpc>
                <a:spcPct val="115000"/>
              </a:lnSpc>
              <a:spcBef>
                <a:spcPts val="1600"/>
              </a:spcBef>
              <a:spcAft>
                <a:spcPts val="0"/>
              </a:spcAft>
              <a:buSzPts val="1800"/>
              <a:buChar char="●"/>
            </a:pPr>
            <a:r>
              <a:rPr lang="en"/>
              <a:t>You may also need to change DT to something smaller in input2d.</a:t>
            </a:r>
            <a:endParaRPr/>
          </a:p>
          <a:p>
            <a:pPr indent="0" lvl="0" marL="0" rtl="0" algn="l">
              <a:lnSpc>
                <a:spcPct val="115000"/>
              </a:lnSpc>
              <a:spcBef>
                <a:spcPts val="1600"/>
              </a:spcBef>
              <a:spcAft>
                <a:spcPts val="0"/>
              </a:spcAft>
              <a:buClr>
                <a:schemeClr val="dk1"/>
              </a:buClr>
              <a:buSzPts val="1100"/>
              <a:buFont typeface="Arial"/>
              <a:buNone/>
            </a:pPr>
            <a:r>
              <a:t/>
            </a:r>
            <a:endParaRPr/>
          </a:p>
          <a:p>
            <a:pPr indent="0" lvl="0" marL="0" rtl="0" algn="l">
              <a:lnSpc>
                <a:spcPct val="115000"/>
              </a:lnSpc>
              <a:spcBef>
                <a:spcPts val="1600"/>
              </a:spcBef>
              <a:spcAft>
                <a:spcPts val="1600"/>
              </a:spcAft>
              <a:buSzPts val="1800"/>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Run simulation - here is mine with both grids!</a:t>
            </a:r>
            <a:endParaRPr/>
          </a:p>
        </p:txBody>
      </p:sp>
      <p:pic>
        <p:nvPicPr>
          <p:cNvPr descr="Screen Shot 2017-02-10 at 3.05.21 PM.png" id="172" name="Google Shape;172;p16"/>
          <p:cNvPicPr preferRelativeResize="0"/>
          <p:nvPr/>
        </p:nvPicPr>
        <p:blipFill rotWithShape="1">
          <a:blip r:embed="rId3">
            <a:alphaModFix/>
          </a:blip>
          <a:srcRect b="0" l="0" r="0" t="0"/>
          <a:stretch/>
        </p:blipFill>
        <p:spPr>
          <a:xfrm>
            <a:off x="2089250" y="1017725"/>
            <a:ext cx="4726731" cy="382097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Homework: Make your own mesh and move it</a:t>
            </a:r>
            <a:endParaRPr/>
          </a:p>
        </p:txBody>
      </p:sp>
      <p:sp>
        <p:nvSpPr>
          <p:cNvPr id="60" name="Google Shape;60;p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a:t>Copy the example 1-IBFE-Example_TetherForceFullPlate2D and rename it something like MyIBFE_Example -TetherForceFullTriangle2D.</a:t>
            </a:r>
            <a:endParaRPr/>
          </a:p>
          <a:p>
            <a:pPr indent="-342900" lvl="0" marL="457200" rtl="0" algn="l">
              <a:lnSpc>
                <a:spcPct val="115000"/>
              </a:lnSpc>
              <a:spcBef>
                <a:spcPts val="0"/>
              </a:spcBef>
              <a:spcAft>
                <a:spcPts val="0"/>
              </a:spcAft>
              <a:buSzPts val="1800"/>
              <a:buChar char="●"/>
            </a:pPr>
            <a:r>
              <a:rPr lang="en"/>
              <a:t>Download gmsh – version  ??? — we previously used 2.9.0.</a:t>
            </a:r>
            <a:endParaRPr/>
          </a:p>
          <a:p>
            <a:pPr indent="0" lvl="0" marL="0" rtl="0" algn="l">
              <a:lnSpc>
                <a:spcPct val="115000"/>
              </a:lnSpc>
              <a:spcBef>
                <a:spcPts val="1600"/>
              </a:spcBef>
              <a:spcAft>
                <a:spcPts val="1600"/>
              </a:spcAft>
              <a:buSzPts val="1800"/>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I plan to make a triangle</a:t>
            </a:r>
            <a:endParaRPr/>
          </a:p>
        </p:txBody>
      </p:sp>
      <p:sp>
        <p:nvSpPr>
          <p:cNvPr id="66" name="Google Shape;66;p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a:t>I will add the points (0.5,0), (0,0) and (0,0.5).</a:t>
            </a:r>
            <a:endParaRPr/>
          </a:p>
          <a:p>
            <a:pPr indent="-342900" lvl="0" marL="457200" rtl="0" algn="l">
              <a:lnSpc>
                <a:spcPct val="115000"/>
              </a:lnSpc>
              <a:spcBef>
                <a:spcPts val="0"/>
              </a:spcBef>
              <a:spcAft>
                <a:spcPts val="0"/>
              </a:spcAft>
              <a:buSzPts val="1800"/>
              <a:buChar char="●"/>
            </a:pPr>
            <a:r>
              <a:rPr lang="en"/>
              <a:t>Remember you want to select these so they will fit in your domain.</a:t>
            </a:r>
            <a:endParaRPr/>
          </a:p>
          <a:p>
            <a:pPr indent="-342900" lvl="0" marL="457200" rtl="0" algn="l">
              <a:lnSpc>
                <a:spcPct val="115000"/>
              </a:lnSpc>
              <a:spcBef>
                <a:spcPts val="0"/>
              </a:spcBef>
              <a:spcAft>
                <a:spcPts val="0"/>
              </a:spcAft>
              <a:buSzPts val="1800"/>
              <a:buChar char="●"/>
            </a:pPr>
            <a:r>
              <a:rPr lang="en"/>
              <a:t>Although you can change the scaling later, it’s probably best to do this with the right dimensions from the beginning.</a:t>
            </a:r>
            <a:endParaRPr/>
          </a:p>
          <a:p>
            <a:pPr indent="-342900" lvl="0" marL="457200" rtl="0" algn="l">
              <a:lnSpc>
                <a:spcPct val="115000"/>
              </a:lnSpc>
              <a:spcBef>
                <a:spcPts val="0"/>
              </a:spcBef>
              <a:spcAft>
                <a:spcPts val="0"/>
              </a:spcAft>
              <a:buSzPts val="1800"/>
              <a:buChar char="●"/>
            </a:pPr>
            <a:r>
              <a:rPr lang="en"/>
              <a:t>The size of the domain in this example is L=2.0. It runs from -L/2 to L/2 in each direction.</a:t>
            </a:r>
            <a:endParaRPr/>
          </a:p>
          <a:p>
            <a:pPr indent="-342900" lvl="0" marL="457200" rtl="0" algn="l">
              <a:lnSpc>
                <a:spcPct val="115000"/>
              </a:lnSpc>
              <a:spcBef>
                <a:spcPts val="0"/>
              </a:spcBef>
              <a:spcAft>
                <a:spcPts val="0"/>
              </a:spcAft>
              <a:buSzPts val="1800"/>
              <a:buChar char="●"/>
            </a:pPr>
            <a:r>
              <a:rPr lang="en"/>
              <a:t>My triangle fits well within the domain.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From input2d</a:t>
            </a:r>
            <a:endParaRPr/>
          </a:p>
        </p:txBody>
      </p:sp>
      <p:sp>
        <p:nvSpPr>
          <p:cNvPr id="72" name="Google Shape;72;p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400"/>
              <a:t>// physical parameters</a:t>
            </a:r>
            <a:endParaRPr sz="1400"/>
          </a:p>
          <a:p>
            <a:pPr indent="0" lvl="0" marL="0" rtl="0" algn="l">
              <a:lnSpc>
                <a:spcPct val="115000"/>
              </a:lnSpc>
              <a:spcBef>
                <a:spcPts val="0"/>
              </a:spcBef>
              <a:spcAft>
                <a:spcPts val="0"/>
              </a:spcAft>
              <a:buClr>
                <a:schemeClr val="dk1"/>
              </a:buClr>
              <a:buSzPts val="1100"/>
              <a:buFont typeface="Arial"/>
              <a:buNone/>
            </a:pPr>
            <a:r>
              <a:rPr lang="en" sz="1400"/>
              <a:t>MU  = .01</a:t>
            </a:r>
            <a:endParaRPr sz="1400"/>
          </a:p>
          <a:p>
            <a:pPr indent="0" lvl="0" marL="0" rtl="0" algn="l">
              <a:lnSpc>
                <a:spcPct val="115000"/>
              </a:lnSpc>
              <a:spcBef>
                <a:spcPts val="0"/>
              </a:spcBef>
              <a:spcAft>
                <a:spcPts val="0"/>
              </a:spcAft>
              <a:buClr>
                <a:schemeClr val="dk1"/>
              </a:buClr>
              <a:buSzPts val="1100"/>
              <a:buFont typeface="Arial"/>
              <a:buNone/>
            </a:pPr>
            <a:r>
              <a:rPr lang="en" sz="1400"/>
              <a:t>RHO = 1.0</a:t>
            </a:r>
            <a:endParaRPr sz="1400"/>
          </a:p>
          <a:p>
            <a:pPr indent="0" lvl="0" marL="0" rtl="0" algn="l">
              <a:lnSpc>
                <a:spcPct val="115000"/>
              </a:lnSpc>
              <a:spcBef>
                <a:spcPts val="0"/>
              </a:spcBef>
              <a:spcAft>
                <a:spcPts val="0"/>
              </a:spcAft>
              <a:buClr>
                <a:schemeClr val="dk1"/>
              </a:buClr>
              <a:buSzPts val="1100"/>
              <a:buFont typeface="Arial"/>
              <a:buNone/>
            </a:pPr>
            <a:r>
              <a:rPr lang="en" sz="1400"/>
              <a:t>L   = 2.0</a:t>
            </a:r>
            <a:endParaRPr sz="1400"/>
          </a:p>
          <a:p>
            <a:pPr indent="0" lvl="0" marL="0" rtl="0" algn="l">
              <a:lnSpc>
                <a:spcPct val="115000"/>
              </a:lnSpc>
              <a:spcBef>
                <a:spcPts val="0"/>
              </a:spcBef>
              <a:spcAft>
                <a:spcPts val="0"/>
              </a:spcAft>
              <a:buClr>
                <a:schemeClr val="dk1"/>
              </a:buClr>
              <a:buSzPts val="1100"/>
              <a:buFont typeface="Arial"/>
              <a:buNone/>
            </a:pPr>
            <a:r>
              <a:t/>
            </a:r>
            <a:endParaRPr sz="1400"/>
          </a:p>
          <a:p>
            <a:pPr indent="0" lvl="0" marL="0" rtl="0" algn="l">
              <a:lnSpc>
                <a:spcPct val="115000"/>
              </a:lnSpc>
              <a:spcBef>
                <a:spcPts val="0"/>
              </a:spcBef>
              <a:spcAft>
                <a:spcPts val="0"/>
              </a:spcAft>
              <a:buClr>
                <a:schemeClr val="dk1"/>
              </a:buClr>
              <a:buSzPts val="1100"/>
              <a:buFont typeface="Arial"/>
              <a:buNone/>
            </a:pPr>
            <a:r>
              <a:rPr lang="en" sz="1400"/>
              <a:t>// grid spacing parameters</a:t>
            </a:r>
            <a:endParaRPr sz="1400"/>
          </a:p>
          <a:p>
            <a:pPr indent="0" lvl="0" marL="0" rtl="0" algn="l">
              <a:lnSpc>
                <a:spcPct val="115000"/>
              </a:lnSpc>
              <a:spcBef>
                <a:spcPts val="0"/>
              </a:spcBef>
              <a:spcAft>
                <a:spcPts val="0"/>
              </a:spcAft>
              <a:buClr>
                <a:schemeClr val="dk1"/>
              </a:buClr>
              <a:buSzPts val="1100"/>
              <a:buFont typeface="Arial"/>
              <a:buNone/>
            </a:pPr>
            <a:r>
              <a:rPr lang="en" sz="1400"/>
              <a:t>MAX_LEVELS = 2                                 // maximum number of levels in locally refined grid</a:t>
            </a:r>
            <a:endParaRPr sz="1400"/>
          </a:p>
          <a:p>
            <a:pPr indent="0" lvl="0" marL="0" rtl="0" algn="l">
              <a:lnSpc>
                <a:spcPct val="115000"/>
              </a:lnSpc>
              <a:spcBef>
                <a:spcPts val="0"/>
              </a:spcBef>
              <a:spcAft>
                <a:spcPts val="0"/>
              </a:spcAft>
              <a:buClr>
                <a:schemeClr val="dk1"/>
              </a:buClr>
              <a:buSzPts val="1100"/>
              <a:buFont typeface="Arial"/>
              <a:buNone/>
            </a:pPr>
            <a:r>
              <a:rPr lang="en" sz="1400"/>
              <a:t>REF_RATIO  = 4                                 // refinement ratio between levels</a:t>
            </a:r>
            <a:endParaRPr sz="1400"/>
          </a:p>
          <a:p>
            <a:pPr indent="0" lvl="0" marL="0" rtl="0" algn="l">
              <a:lnSpc>
                <a:spcPct val="115000"/>
              </a:lnSpc>
              <a:spcBef>
                <a:spcPts val="0"/>
              </a:spcBef>
              <a:spcAft>
                <a:spcPts val="0"/>
              </a:spcAft>
              <a:buClr>
                <a:schemeClr val="dk1"/>
              </a:buClr>
              <a:buSzPts val="1100"/>
              <a:buFont typeface="Arial"/>
              <a:buNone/>
            </a:pPr>
            <a:r>
              <a:rPr lang="en" sz="1400"/>
              <a:t>N = 32                                         // actual    number of grid cells on coarsest grid level</a:t>
            </a:r>
            <a:endParaRPr sz="1400"/>
          </a:p>
          <a:p>
            <a:pPr indent="0" lvl="0" marL="0" rtl="0" algn="l">
              <a:lnSpc>
                <a:spcPct val="115000"/>
              </a:lnSpc>
              <a:spcBef>
                <a:spcPts val="0"/>
              </a:spcBef>
              <a:spcAft>
                <a:spcPts val="0"/>
              </a:spcAft>
              <a:buClr>
                <a:schemeClr val="dk1"/>
              </a:buClr>
              <a:buSzPts val="1100"/>
              <a:buFont typeface="Arial"/>
              <a:buNone/>
            </a:pPr>
            <a:r>
              <a:rPr lang="en" sz="1400"/>
              <a:t>NFINEST = (REF_RATIO^(MAX_LEVELS - 1))*N       // effective number of grid cells on finest   grid level</a:t>
            </a:r>
            <a:endParaRPr sz="1400"/>
          </a:p>
          <a:p>
            <a:pPr indent="0" lvl="0" marL="0" rtl="0" algn="l">
              <a:lnSpc>
                <a:spcPct val="115000"/>
              </a:lnSpc>
              <a:spcBef>
                <a:spcPts val="0"/>
              </a:spcBef>
              <a:spcAft>
                <a:spcPts val="0"/>
              </a:spcAft>
              <a:buClr>
                <a:schemeClr val="dk1"/>
              </a:buClr>
              <a:buSzPts val="1100"/>
              <a:buFont typeface="Arial"/>
              <a:buNone/>
            </a:pPr>
            <a:r>
              <a:rPr lang="en" sz="1400"/>
              <a:t>DX0 = L/N                                      // mesh width on coarsest grid level</a:t>
            </a:r>
            <a:endParaRPr sz="1400"/>
          </a:p>
          <a:p>
            <a:pPr indent="0" lvl="0" marL="0" rtl="0" algn="l">
              <a:lnSpc>
                <a:spcPct val="115000"/>
              </a:lnSpc>
              <a:spcBef>
                <a:spcPts val="0"/>
              </a:spcBef>
              <a:spcAft>
                <a:spcPts val="0"/>
              </a:spcAft>
              <a:buClr>
                <a:schemeClr val="dk1"/>
              </a:buClr>
              <a:buSzPts val="1100"/>
              <a:buFont typeface="Arial"/>
              <a:buNone/>
            </a:pPr>
            <a:r>
              <a:rPr lang="en" sz="1400"/>
              <a:t>DX  = L/NFINEST                                // mesh width on finest   grid level</a:t>
            </a:r>
            <a:endParaRPr sz="1400"/>
          </a:p>
          <a:p>
            <a:pPr indent="0" lvl="0" marL="0" rtl="0" algn="l">
              <a:lnSpc>
                <a:spcPct val="115000"/>
              </a:lnSpc>
              <a:spcBef>
                <a:spcPts val="0"/>
              </a:spcBef>
              <a:spcAft>
                <a:spcPts val="1600"/>
              </a:spcAft>
              <a:buSzPts val="1800"/>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Making the mesh</a:t>
            </a:r>
            <a:endParaRPr/>
          </a:p>
        </p:txBody>
      </p:sp>
      <p:sp>
        <p:nvSpPr>
          <p:cNvPr id="78" name="Google Shape;78;p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t>From here we will make the mesh, but we need to consider a couple things first.</a:t>
            </a:r>
            <a:endParaRPr/>
          </a:p>
          <a:p>
            <a:pPr indent="0" lvl="0" marL="0" rtl="0" algn="l">
              <a:lnSpc>
                <a:spcPct val="115000"/>
              </a:lnSpc>
              <a:spcBef>
                <a:spcPts val="1600"/>
              </a:spcBef>
              <a:spcAft>
                <a:spcPts val="0"/>
              </a:spcAft>
              <a:buSzPts val="1800"/>
              <a:buNone/>
            </a:pPr>
            <a:r>
              <a:rPr lang="en"/>
              <a:t>In this example, the finest mesh is effectively 128x128 (coarsest grid is 32x32, there are 2 levels and a 4:1 refinement ratio).</a:t>
            </a:r>
            <a:endParaRPr/>
          </a:p>
          <a:p>
            <a:pPr indent="0" lvl="0" marL="0" rtl="0" algn="l">
              <a:lnSpc>
                <a:spcPct val="115000"/>
              </a:lnSpc>
              <a:spcBef>
                <a:spcPts val="1600"/>
              </a:spcBef>
              <a:spcAft>
                <a:spcPts val="1600"/>
              </a:spcAft>
              <a:buSzPts val="1800"/>
              <a:buNone/>
            </a:pPr>
            <a:r>
              <a:rPr lang="en"/>
              <a:t>We want the ratio of the finite element mesh to the Cartesian mesh to be 1:1. We will therefore pick a meshwidth of L/NFINEST = 2.0/128 = 1/64 = 0.0156.</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6"/>
          <p:cNvSpPr txBox="1"/>
          <p:nvPr>
            <p:ph type="title"/>
          </p:nvPr>
        </p:nvSpPr>
        <p:spPr>
          <a:xfrm>
            <a:off x="372250" y="10187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Adding points to workspace</a:t>
            </a:r>
            <a:endParaRPr/>
          </a:p>
        </p:txBody>
      </p:sp>
      <p:sp>
        <p:nvSpPr>
          <p:cNvPr id="84" name="Google Shape;84;p6"/>
          <p:cNvSpPr txBox="1"/>
          <p:nvPr>
            <p:ph idx="1" type="body"/>
          </p:nvPr>
        </p:nvSpPr>
        <p:spPr>
          <a:xfrm>
            <a:off x="372250" y="779050"/>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rPr lang="en"/>
              <a:t>Modules -&gt; Geometry -&gt; Elementary entities -&gt; Add -&gt; Point</a:t>
            </a:r>
            <a:endParaRPr/>
          </a:p>
        </p:txBody>
      </p:sp>
      <p:pic>
        <p:nvPicPr>
          <p:cNvPr id="85" name="Google Shape;85;p6"/>
          <p:cNvPicPr preferRelativeResize="0"/>
          <p:nvPr/>
        </p:nvPicPr>
        <p:blipFill rotWithShape="1">
          <a:blip r:embed="rId3">
            <a:alphaModFix/>
          </a:blip>
          <a:srcRect b="0" l="4780" r="0" t="0"/>
          <a:stretch/>
        </p:blipFill>
        <p:spPr>
          <a:xfrm>
            <a:off x="645950" y="1241400"/>
            <a:ext cx="1205425" cy="3712225"/>
          </a:xfrm>
          <a:prstGeom prst="rect">
            <a:avLst/>
          </a:prstGeom>
          <a:noFill/>
          <a:ln>
            <a:noFill/>
          </a:ln>
        </p:spPr>
      </p:pic>
      <p:cxnSp>
        <p:nvCxnSpPr>
          <p:cNvPr id="86" name="Google Shape;86;p6"/>
          <p:cNvCxnSpPr/>
          <p:nvPr/>
        </p:nvCxnSpPr>
        <p:spPr>
          <a:xfrm flipH="1">
            <a:off x="1453325" y="1927700"/>
            <a:ext cx="595500" cy="10200"/>
          </a:xfrm>
          <a:prstGeom prst="straightConnector1">
            <a:avLst/>
          </a:prstGeom>
          <a:noFill/>
          <a:ln cap="flat" cmpd="sng" w="9525">
            <a:solidFill>
              <a:schemeClr val="dk2"/>
            </a:solidFill>
            <a:prstDash val="solid"/>
            <a:round/>
            <a:headEnd len="sm" w="sm" type="none"/>
            <a:tailEnd len="med" w="med" type="triangle"/>
          </a:ln>
        </p:spPr>
      </p:cxnSp>
      <p:pic>
        <p:nvPicPr>
          <p:cNvPr id="87" name="Google Shape;87;p6"/>
          <p:cNvPicPr preferRelativeResize="0"/>
          <p:nvPr/>
        </p:nvPicPr>
        <p:blipFill rotWithShape="1">
          <a:blip r:embed="rId4">
            <a:alphaModFix/>
          </a:blip>
          <a:srcRect b="0" l="0" r="0" t="0"/>
          <a:stretch/>
        </p:blipFill>
        <p:spPr>
          <a:xfrm>
            <a:off x="3601028" y="1634788"/>
            <a:ext cx="4886949" cy="3318849"/>
          </a:xfrm>
          <a:prstGeom prst="rect">
            <a:avLst/>
          </a:prstGeom>
          <a:noFill/>
          <a:ln>
            <a:noFill/>
          </a:ln>
        </p:spPr>
      </p:pic>
      <p:cxnSp>
        <p:nvCxnSpPr>
          <p:cNvPr id="88" name="Google Shape;88;p6"/>
          <p:cNvCxnSpPr/>
          <p:nvPr/>
        </p:nvCxnSpPr>
        <p:spPr>
          <a:xfrm flipH="1" rot="10800000">
            <a:off x="4612375" y="2724950"/>
            <a:ext cx="545100" cy="1407900"/>
          </a:xfrm>
          <a:prstGeom prst="straightConnector1">
            <a:avLst/>
          </a:prstGeom>
          <a:noFill/>
          <a:ln cap="flat" cmpd="sng" w="9525">
            <a:solidFill>
              <a:schemeClr val="dk2"/>
            </a:solidFill>
            <a:prstDash val="solid"/>
            <a:round/>
            <a:headEnd len="sm" w="sm" type="none"/>
            <a:tailEnd len="med" w="med" type="triangle"/>
          </a:ln>
        </p:spPr>
      </p:cxnSp>
      <p:sp>
        <p:nvSpPr>
          <p:cNvPr id="89" name="Google Shape;89;p6"/>
          <p:cNvSpPr txBox="1"/>
          <p:nvPr/>
        </p:nvSpPr>
        <p:spPr>
          <a:xfrm>
            <a:off x="3723250" y="4006175"/>
            <a:ext cx="4642500" cy="947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Either type coordinates for point, or use mouse to place it in the canvas (</a:t>
            </a:r>
            <a:r>
              <a:rPr b="1" i="0" lang="en" sz="1400" u="none" cap="none" strike="noStrike">
                <a:solidFill>
                  <a:srgbClr val="000000"/>
                </a:solidFill>
                <a:latin typeface="Arial"/>
                <a:ea typeface="Arial"/>
                <a:cs typeface="Arial"/>
                <a:sym typeface="Arial"/>
              </a:rPr>
              <a:t>press e to place the point</a:t>
            </a:r>
            <a:r>
              <a:rPr b="0" i="0" lang="en" sz="1400" u="none" cap="none" strike="noStrike">
                <a:solidFill>
                  <a:srgbClr val="000000"/>
                </a:solidFill>
                <a:latin typeface="Arial"/>
                <a:ea typeface="Arial"/>
                <a:cs typeface="Arial"/>
                <a:sym typeface="Arial"/>
              </a:rPr>
              <a:t> when positioning it with the mouse). Press q when done adding points </a:t>
            </a:r>
            <a:endParaRPr b="0" i="0" sz="1400" u="none" cap="none" strike="noStrike">
              <a:solidFill>
                <a:srgbClr val="000000"/>
              </a:solidFill>
              <a:latin typeface="Arial"/>
              <a:ea typeface="Arial"/>
              <a:cs typeface="Arial"/>
              <a:sym typeface="Arial"/>
            </a:endParaRPr>
          </a:p>
        </p:txBody>
      </p:sp>
      <p:cxnSp>
        <p:nvCxnSpPr>
          <p:cNvPr id="90" name="Google Shape;90;p6"/>
          <p:cNvCxnSpPr/>
          <p:nvPr/>
        </p:nvCxnSpPr>
        <p:spPr>
          <a:xfrm flipH="1" rot="10800000">
            <a:off x="3896800" y="2936900"/>
            <a:ext cx="281700" cy="1173300"/>
          </a:xfrm>
          <a:prstGeom prst="straightConnector1">
            <a:avLst/>
          </a:prstGeom>
          <a:noFill/>
          <a:ln cap="flat" cmpd="sng" w="9525">
            <a:solidFill>
              <a:schemeClr val="dk2"/>
            </a:solidFill>
            <a:prstDash val="solid"/>
            <a:round/>
            <a:headEnd len="sm" w="sm" type="none"/>
            <a:tailEnd len="med" w="med" type="triangle"/>
          </a:ln>
        </p:spPr>
      </p:cxnSp>
      <p:sp>
        <p:nvSpPr>
          <p:cNvPr id="91" name="Google Shape;91;p6"/>
          <p:cNvSpPr txBox="1"/>
          <p:nvPr/>
        </p:nvSpPr>
        <p:spPr>
          <a:xfrm rot="-4198164">
            <a:off x="3966412" y="3089884"/>
            <a:ext cx="1638727" cy="408656"/>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Type point pos.</a:t>
            </a:r>
            <a:endParaRPr b="0" i="0" sz="1400" u="none" cap="none" strike="noStrike">
              <a:solidFill>
                <a:srgbClr val="000000"/>
              </a:solidFill>
              <a:latin typeface="Arial"/>
              <a:ea typeface="Arial"/>
              <a:cs typeface="Arial"/>
              <a:sym typeface="Arial"/>
            </a:endParaRPr>
          </a:p>
        </p:txBody>
      </p:sp>
      <p:sp>
        <p:nvSpPr>
          <p:cNvPr id="92" name="Google Shape;92;p6"/>
          <p:cNvSpPr txBox="1"/>
          <p:nvPr/>
        </p:nvSpPr>
        <p:spPr>
          <a:xfrm rot="-4655669">
            <a:off x="3428819" y="3140437"/>
            <a:ext cx="1240053" cy="622875"/>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Place point w/ mouse</a:t>
            </a:r>
            <a:endParaRPr b="0" i="0" sz="1400" u="none" cap="none" strike="noStrike">
              <a:solidFill>
                <a:srgbClr val="000000"/>
              </a:solidFill>
              <a:latin typeface="Arial"/>
              <a:ea typeface="Arial"/>
              <a:cs typeface="Arial"/>
              <a:sym typeface="Arial"/>
            </a:endParaRPr>
          </a:p>
        </p:txBody>
      </p:sp>
      <p:cxnSp>
        <p:nvCxnSpPr>
          <p:cNvPr id="93" name="Google Shape;93;p6"/>
          <p:cNvCxnSpPr/>
          <p:nvPr/>
        </p:nvCxnSpPr>
        <p:spPr>
          <a:xfrm flipH="1">
            <a:off x="6348300" y="1816700"/>
            <a:ext cx="423900" cy="1554300"/>
          </a:xfrm>
          <a:prstGeom prst="straightConnector1">
            <a:avLst/>
          </a:prstGeom>
          <a:noFill/>
          <a:ln cap="flat" cmpd="sng" w="9525">
            <a:solidFill>
              <a:schemeClr val="dk2"/>
            </a:solidFill>
            <a:prstDash val="solid"/>
            <a:round/>
            <a:headEnd len="sm" w="sm" type="none"/>
            <a:tailEnd len="med" w="med" type="triangle"/>
          </a:ln>
        </p:spPr>
      </p:cxnSp>
      <p:pic>
        <p:nvPicPr>
          <p:cNvPr id="94" name="Google Shape;94;p6"/>
          <p:cNvPicPr preferRelativeResize="0"/>
          <p:nvPr/>
        </p:nvPicPr>
        <p:blipFill rotWithShape="1">
          <a:blip r:embed="rId4">
            <a:alphaModFix/>
          </a:blip>
          <a:srcRect b="87859" l="0" r="0" t="0"/>
          <a:stretch/>
        </p:blipFill>
        <p:spPr>
          <a:xfrm flipH="1" rot="10800000">
            <a:off x="3601025" y="1241402"/>
            <a:ext cx="4886949" cy="423901"/>
          </a:xfrm>
          <a:prstGeom prst="rect">
            <a:avLst/>
          </a:prstGeom>
          <a:noFill/>
          <a:ln>
            <a:noFill/>
          </a:ln>
        </p:spPr>
      </p:pic>
      <p:sp>
        <p:nvSpPr>
          <p:cNvPr id="95" name="Google Shape;95;p6"/>
          <p:cNvSpPr txBox="1"/>
          <p:nvPr/>
        </p:nvSpPr>
        <p:spPr>
          <a:xfrm>
            <a:off x="3723250" y="1256310"/>
            <a:ext cx="4642500" cy="616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If using the mouse to place points, you can change the snap value to get more or less precision in placement</a:t>
            </a:r>
            <a:endParaRPr b="0" i="0" sz="1400" u="none" cap="none" strike="noStrike">
              <a:solidFill>
                <a:srgbClr val="000000"/>
              </a:solidFill>
              <a:latin typeface="Arial"/>
              <a:ea typeface="Arial"/>
              <a:cs typeface="Arial"/>
              <a:sym typeface="Arial"/>
            </a:endParaRPr>
          </a:p>
        </p:txBody>
      </p:sp>
      <p:sp>
        <p:nvSpPr>
          <p:cNvPr id="96" name="Google Shape;96;p6"/>
          <p:cNvSpPr txBox="1"/>
          <p:nvPr/>
        </p:nvSpPr>
        <p:spPr>
          <a:xfrm>
            <a:off x="144950" y="4513125"/>
            <a:ext cx="7336200" cy="855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Under prescribed mesh element point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size, change to 0.0156.</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7"/>
          <p:cNvSpPr txBox="1"/>
          <p:nvPr>
            <p:ph type="title"/>
          </p:nvPr>
        </p:nvSpPr>
        <p:spPr>
          <a:xfrm>
            <a:off x="311700" y="26337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Connecting the points with lines</a:t>
            </a:r>
            <a:endParaRPr/>
          </a:p>
        </p:txBody>
      </p:sp>
      <p:sp>
        <p:nvSpPr>
          <p:cNvPr id="102" name="Google Shape;102;p7"/>
          <p:cNvSpPr txBox="1"/>
          <p:nvPr>
            <p:ph idx="1" type="body"/>
          </p:nvPr>
        </p:nvSpPr>
        <p:spPr>
          <a:xfrm>
            <a:off x="266850" y="789150"/>
            <a:ext cx="86103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rPr lang="en"/>
              <a:t>Modules -&gt; Geometry -&gt; Elementary entities -&gt; Add -&gt; [a line type, e.g. Straight line, Spline, Circle arc, etc.]</a:t>
            </a:r>
            <a:endParaRPr/>
          </a:p>
        </p:txBody>
      </p:sp>
      <p:pic>
        <p:nvPicPr>
          <p:cNvPr id="103" name="Google Shape;103;p7"/>
          <p:cNvPicPr preferRelativeResize="0"/>
          <p:nvPr/>
        </p:nvPicPr>
        <p:blipFill rotWithShape="1">
          <a:blip r:embed="rId3">
            <a:alphaModFix/>
          </a:blip>
          <a:srcRect b="0" l="0" r="0" t="0"/>
          <a:stretch/>
        </p:blipFill>
        <p:spPr>
          <a:xfrm>
            <a:off x="189047" y="1503825"/>
            <a:ext cx="1375425" cy="3530549"/>
          </a:xfrm>
          <a:prstGeom prst="rect">
            <a:avLst/>
          </a:prstGeom>
          <a:noFill/>
          <a:ln>
            <a:noFill/>
          </a:ln>
        </p:spPr>
      </p:pic>
      <p:cxnSp>
        <p:nvCxnSpPr>
          <p:cNvPr id="104" name="Google Shape;104;p7"/>
          <p:cNvCxnSpPr/>
          <p:nvPr/>
        </p:nvCxnSpPr>
        <p:spPr>
          <a:xfrm rot="10800000">
            <a:off x="1372475" y="2341500"/>
            <a:ext cx="181800" cy="0"/>
          </a:xfrm>
          <a:prstGeom prst="straightConnector1">
            <a:avLst/>
          </a:prstGeom>
          <a:noFill/>
          <a:ln cap="flat" cmpd="sng" w="9525">
            <a:solidFill>
              <a:schemeClr val="dk2"/>
            </a:solidFill>
            <a:prstDash val="solid"/>
            <a:round/>
            <a:headEnd len="sm" w="sm" type="none"/>
            <a:tailEnd len="med" w="med" type="triangle"/>
          </a:ln>
        </p:spPr>
      </p:cxnSp>
      <p:cxnSp>
        <p:nvCxnSpPr>
          <p:cNvPr id="105" name="Google Shape;105;p7"/>
          <p:cNvCxnSpPr/>
          <p:nvPr/>
        </p:nvCxnSpPr>
        <p:spPr>
          <a:xfrm rot="10800000">
            <a:off x="1190675" y="2571750"/>
            <a:ext cx="181800" cy="0"/>
          </a:xfrm>
          <a:prstGeom prst="straightConnector1">
            <a:avLst/>
          </a:prstGeom>
          <a:noFill/>
          <a:ln cap="flat" cmpd="sng" w="9525">
            <a:solidFill>
              <a:schemeClr val="dk2"/>
            </a:solidFill>
            <a:prstDash val="solid"/>
            <a:round/>
            <a:headEnd len="sm" w="sm" type="none"/>
            <a:tailEnd len="med" w="med" type="triangle"/>
          </a:ln>
        </p:spPr>
      </p:cxnSp>
      <p:cxnSp>
        <p:nvCxnSpPr>
          <p:cNvPr id="106" name="Google Shape;106;p7"/>
          <p:cNvCxnSpPr/>
          <p:nvPr/>
        </p:nvCxnSpPr>
        <p:spPr>
          <a:xfrm rot="10800000">
            <a:off x="1190675" y="2737125"/>
            <a:ext cx="181800" cy="0"/>
          </a:xfrm>
          <a:prstGeom prst="straightConnector1">
            <a:avLst/>
          </a:prstGeom>
          <a:noFill/>
          <a:ln cap="flat" cmpd="sng" w="9525">
            <a:solidFill>
              <a:schemeClr val="dk2"/>
            </a:solidFill>
            <a:prstDash val="solid"/>
            <a:round/>
            <a:headEnd len="sm" w="sm" type="none"/>
            <a:tailEnd len="med" w="med" type="triangle"/>
          </a:ln>
        </p:spPr>
      </p:cxnSp>
      <p:cxnSp>
        <p:nvCxnSpPr>
          <p:cNvPr id="107" name="Google Shape;107;p7"/>
          <p:cNvCxnSpPr/>
          <p:nvPr/>
        </p:nvCxnSpPr>
        <p:spPr>
          <a:xfrm rot="10800000">
            <a:off x="1264475" y="2859250"/>
            <a:ext cx="181800" cy="0"/>
          </a:xfrm>
          <a:prstGeom prst="straightConnector1">
            <a:avLst/>
          </a:prstGeom>
          <a:noFill/>
          <a:ln cap="flat" cmpd="sng" w="9525">
            <a:solidFill>
              <a:schemeClr val="dk2"/>
            </a:solidFill>
            <a:prstDash val="solid"/>
            <a:round/>
            <a:headEnd len="sm" w="sm" type="none"/>
            <a:tailEnd len="med" w="med" type="triangle"/>
          </a:ln>
        </p:spPr>
      </p:cxnSp>
      <p:cxnSp>
        <p:nvCxnSpPr>
          <p:cNvPr id="108" name="Google Shape;108;p7"/>
          <p:cNvCxnSpPr/>
          <p:nvPr/>
        </p:nvCxnSpPr>
        <p:spPr>
          <a:xfrm rot="10800000">
            <a:off x="1082675" y="2456550"/>
            <a:ext cx="181800" cy="0"/>
          </a:xfrm>
          <a:prstGeom prst="straightConnector1">
            <a:avLst/>
          </a:prstGeom>
          <a:noFill/>
          <a:ln cap="flat" cmpd="sng" w="9525">
            <a:solidFill>
              <a:schemeClr val="dk2"/>
            </a:solidFill>
            <a:prstDash val="solid"/>
            <a:round/>
            <a:headEnd len="sm" w="sm" type="none"/>
            <a:tailEnd len="med" w="med" type="triangle"/>
          </a:ln>
        </p:spPr>
      </p:cxnSp>
      <p:sp>
        <p:nvSpPr>
          <p:cNvPr id="109" name="Google Shape;109;p7"/>
          <p:cNvSpPr txBox="1"/>
          <p:nvPr/>
        </p:nvSpPr>
        <p:spPr>
          <a:xfrm>
            <a:off x="2431375" y="1552725"/>
            <a:ext cx="6350400" cy="1184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Follow on screen instructions for connecting the given points with the line type (e.g. if using straight line, just click the two points you want to connect with a line)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pic>
        <p:nvPicPr>
          <p:cNvPr descr="Screen Shot 2017-02-10 at 2.26.01 PM.png" id="114" name="Google Shape;114;p8"/>
          <p:cNvPicPr preferRelativeResize="0"/>
          <p:nvPr/>
        </p:nvPicPr>
        <p:blipFill rotWithShape="1">
          <a:blip r:embed="rId3">
            <a:alphaModFix/>
          </a:blip>
          <a:srcRect b="0" l="0" r="0" t="0"/>
          <a:stretch/>
        </p:blipFill>
        <p:spPr>
          <a:xfrm>
            <a:off x="152400" y="152400"/>
            <a:ext cx="8221340" cy="483870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9"/>
          <p:cNvSpPr txBox="1"/>
          <p:nvPr>
            <p:ph type="title"/>
          </p:nvPr>
        </p:nvSpPr>
        <p:spPr>
          <a:xfrm>
            <a:off x="311700" y="21645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Making connected lines into a plane</a:t>
            </a:r>
            <a:endParaRPr/>
          </a:p>
        </p:txBody>
      </p:sp>
      <p:sp>
        <p:nvSpPr>
          <p:cNvPr id="120" name="Google Shape;120;p9"/>
          <p:cNvSpPr txBox="1"/>
          <p:nvPr>
            <p:ph idx="1" type="body"/>
          </p:nvPr>
        </p:nvSpPr>
        <p:spPr>
          <a:xfrm>
            <a:off x="266850" y="789150"/>
            <a:ext cx="86103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rPr lang="en"/>
              <a:t>Modules -&gt; Geometry -&gt; Elementary entities -&gt; Add -&gt; Plane surface</a:t>
            </a:r>
            <a:endParaRPr/>
          </a:p>
        </p:txBody>
      </p:sp>
      <p:pic>
        <p:nvPicPr>
          <p:cNvPr id="121" name="Google Shape;121;p9"/>
          <p:cNvPicPr preferRelativeResize="0"/>
          <p:nvPr/>
        </p:nvPicPr>
        <p:blipFill rotWithShape="1">
          <a:blip r:embed="rId3">
            <a:alphaModFix/>
          </a:blip>
          <a:srcRect b="0" l="0" r="0" t="0"/>
          <a:stretch/>
        </p:blipFill>
        <p:spPr>
          <a:xfrm>
            <a:off x="189047" y="1503825"/>
            <a:ext cx="1375425" cy="3530549"/>
          </a:xfrm>
          <a:prstGeom prst="rect">
            <a:avLst/>
          </a:prstGeom>
          <a:noFill/>
          <a:ln>
            <a:noFill/>
          </a:ln>
        </p:spPr>
      </p:pic>
      <p:cxnSp>
        <p:nvCxnSpPr>
          <p:cNvPr id="122" name="Google Shape;122;p9"/>
          <p:cNvCxnSpPr/>
          <p:nvPr/>
        </p:nvCxnSpPr>
        <p:spPr>
          <a:xfrm rot="10800000">
            <a:off x="1382675" y="3007625"/>
            <a:ext cx="181800" cy="0"/>
          </a:xfrm>
          <a:prstGeom prst="straightConnector1">
            <a:avLst/>
          </a:prstGeom>
          <a:noFill/>
          <a:ln cap="flat" cmpd="sng" w="9525">
            <a:solidFill>
              <a:schemeClr val="dk2"/>
            </a:solidFill>
            <a:prstDash val="solid"/>
            <a:round/>
            <a:headEnd len="sm" w="sm" type="none"/>
            <a:tailEnd len="med" w="med" type="triangle"/>
          </a:ln>
        </p:spPr>
      </p:cxnSp>
      <p:sp>
        <p:nvSpPr>
          <p:cNvPr id="123" name="Google Shape;123;p9"/>
          <p:cNvSpPr txBox="1"/>
          <p:nvPr/>
        </p:nvSpPr>
        <p:spPr>
          <a:xfrm>
            <a:off x="2431375" y="1552725"/>
            <a:ext cx="6350400" cy="1184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After selecting plane surface, click on border made from the lines that you placed and then press e. The plane is indicated by dashed lines in the middle of the border lines.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Miller, Laura Ann</dc:creator>
</cp:coreProperties>
</file>