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02" y="10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78c814d9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78c814d9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78c814d9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78c814d9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78c814d9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78c814d9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78c814d9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78c814d9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cceb4c4d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cceb4c4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b4821ac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b4821ac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b4821ac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b4821ac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4821ac4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4821ac4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b4821ac4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4821ac4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b4821ac43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b4821ac4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878c814d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878c814d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b4821ac4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4821ac4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4821ac4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4821ac4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4821ac43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b4821ac4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4821ac43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b4821ac43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78c814d9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78c814d9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78c814d9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78c814d9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878c814d9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878c814d9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878c814d9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878c814d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878c814d9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878c814d9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78c814d9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78c814d9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78c814d9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78c814d9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ontinuummechanics.org/cm/deformationgradien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en.wikipedia.org/wiki/Piola-Kirchhoff_stress_tensor#Piola.E2.80.93Kirchhoff_stress_tenso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Neo-Hookean_solid#Incompressible_neo-Hookean_materia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650631" y="255401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4-IBFE Tutorial: Fiber </a:t>
            </a:r>
            <a:r>
              <a:rPr lang="en" dirty="0" smtClean="0"/>
              <a:t>Tension</a:t>
            </a:r>
            <a:br>
              <a:rPr lang="en" dirty="0" smtClean="0"/>
            </a:br>
            <a:r>
              <a:rPr lang="en" dirty="0" smtClean="0"/>
              <a:t/>
            </a:r>
            <a:br>
              <a:rPr lang="en" dirty="0" smtClean="0"/>
            </a:br>
            <a:r>
              <a:rPr lang="en" sz="2400" dirty="0" smtClean="0"/>
              <a:t>Adapted from Alex Hoover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7"/>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Target Point Force</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In Example_IBFE_TargetPoints2D, I will use the positional data of the </a:t>
            </a:r>
            <a:r>
              <a:rPr lang="en" sz="1800">
                <a:latin typeface="Courier New"/>
                <a:ea typeface="Courier New"/>
                <a:cs typeface="Courier New"/>
                <a:sym typeface="Courier New"/>
              </a:rPr>
              <a:t>s </a:t>
            </a:r>
            <a:r>
              <a:rPr lang="en" sz="1800"/>
              <a:t>to move my target up and down in time using target points</a:t>
            </a:r>
            <a:endParaRPr sz="1800"/>
          </a:p>
          <a:p>
            <a:pPr marL="0" lvl="0" indent="0" algn="l" rtl="0">
              <a:spcBef>
                <a:spcPts val="600"/>
              </a:spcBef>
              <a:spcAft>
                <a:spcPts val="0"/>
              </a:spcAft>
              <a:buNone/>
            </a:pPr>
            <a:endParaRPr sz="1400">
              <a:latin typeface="Courier New"/>
              <a:ea typeface="Courier New"/>
              <a:cs typeface="Courier New"/>
              <a:sym typeface="Courier New"/>
            </a:endParaRPr>
          </a:p>
          <a:p>
            <a:pPr marL="0" lvl="0" indent="0" algn="l" rtl="0">
              <a:spcBef>
                <a:spcPts val="600"/>
              </a:spcBef>
              <a:spcAft>
                <a:spcPts val="0"/>
              </a:spcAft>
              <a:buNone/>
            </a:pPr>
            <a:r>
              <a:rPr lang="en" sz="1800"/>
              <a:t>Note that for our body force function, we want to update </a:t>
            </a:r>
            <a:r>
              <a:rPr lang="en" sz="1800">
                <a:latin typeface="Courier New"/>
                <a:ea typeface="Courier New"/>
                <a:cs typeface="Courier New"/>
                <a:sym typeface="Courier New"/>
              </a:rPr>
              <a:t>F</a:t>
            </a:r>
            <a:r>
              <a:rPr lang="en" sz="1800"/>
              <a:t> at the end of our function.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8"/>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dirty="0">
                <a:latin typeface="Courier New"/>
                <a:ea typeface="Courier New"/>
                <a:cs typeface="Courier New"/>
                <a:sym typeface="Courier New"/>
              </a:rPr>
              <a:t>//Moves by comparing to reference configuration, s(.)</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libMesh::Point s_dump;</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kappa_s=1e6; //Stiffness constant</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if(time&lt;1)	{</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s_dump(1)=s(1)+.5*time; //y-component</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s_dump(0)=s(0);         //x-component </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else if(time&lt;3)	{</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s_dump(1)=s(1)+.5+.5*(1-time);</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s_dump(0)=s(0);</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else      {</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s_dump(1)=X(1); //X(.): current configuration</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s_dump(0)=X(0);</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F = kappa_s*(s_dump-X);      //usual target point movement </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    return;</a:t>
            </a:r>
            <a:endParaRPr sz="1200" dirty="0">
              <a:latin typeface="Courier New"/>
              <a:ea typeface="Courier New"/>
              <a:cs typeface="Courier New"/>
              <a:sym typeface="Courier New"/>
            </a:endParaRPr>
          </a:p>
          <a:p>
            <a:pPr marL="0" lvl="0" indent="0" algn="l" rtl="0">
              <a:spcBef>
                <a:spcPts val="600"/>
              </a:spcBef>
              <a:spcAft>
                <a:spcPts val="0"/>
              </a:spcAft>
              <a:buNone/>
            </a:pPr>
            <a:r>
              <a:rPr lang="en"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spcBef>
                <a:spcPts val="600"/>
              </a:spcBef>
              <a:spcAft>
                <a:spcPts val="0"/>
              </a:spcAft>
              <a:buNone/>
            </a:pP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9"/>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Registering your Body Force</a:t>
            </a:r>
            <a:endParaRPr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Similar to stress functions, you must also register your body force in main routine. </a:t>
            </a:r>
            <a:endParaRPr sz="1800" dirty="0"/>
          </a:p>
          <a:p>
            <a:pPr marL="0" lvl="0" indent="0" algn="l" rtl="0">
              <a:spcBef>
                <a:spcPts val="600"/>
              </a:spcBef>
              <a:spcAft>
                <a:spcPts val="0"/>
              </a:spcAft>
              <a:buNone/>
            </a:pPr>
            <a:endParaRPr sz="1800" dirty="0"/>
          </a:p>
          <a:p>
            <a:pPr marL="0" lvl="0" indent="0">
              <a:buNone/>
            </a:pPr>
            <a:r>
              <a:rPr lang="en-US" sz="1200" dirty="0" err="1">
                <a:latin typeface="Courier New"/>
                <a:ea typeface="Courier New"/>
                <a:cs typeface="Courier New"/>
                <a:sym typeface="Courier New"/>
              </a:rPr>
              <a:t>IBFEMethod</a:t>
            </a:r>
            <a:r>
              <a:rPr lang="en-US" sz="1200" dirty="0">
                <a:latin typeface="Courier New"/>
                <a:ea typeface="Courier New"/>
                <a:cs typeface="Courier New"/>
                <a:sym typeface="Courier New"/>
              </a:rPr>
              <a:t>::PK1StressFcnData </a:t>
            </a:r>
            <a:r>
              <a:rPr lang="en-US" sz="1200" dirty="0" err="1">
                <a:latin typeface="Courier New"/>
                <a:ea typeface="Courier New"/>
                <a:cs typeface="Courier New"/>
                <a:sym typeface="Courier New"/>
              </a:rPr>
              <a:t>active_stress_data</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active_stress_function</a:t>
            </a:r>
            <a:r>
              <a:rPr lang="en-US" sz="1200" dirty="0" smtClean="0">
                <a:latin typeface="Courier New"/>
                <a:ea typeface="Courier New"/>
                <a:cs typeface="Courier New"/>
                <a:sym typeface="Courier New"/>
              </a:rPr>
              <a:t>);</a:t>
            </a:r>
          </a:p>
          <a:p>
            <a:pPr marL="0" lvl="0" indent="0">
              <a:buNone/>
            </a:pPr>
            <a:r>
              <a:rPr lang="en-US" sz="1200" dirty="0" err="1">
                <a:latin typeface="Courier New"/>
                <a:ea typeface="Courier New"/>
                <a:cs typeface="Courier New"/>
                <a:sym typeface="Courier New"/>
              </a:rPr>
              <a:t>ib_method_ops</a:t>
            </a:r>
            <a:r>
              <a:rPr lang="en-US" sz="1200" dirty="0">
                <a:latin typeface="Courier New"/>
                <a:ea typeface="Courier New"/>
                <a:cs typeface="Courier New"/>
                <a:sym typeface="Courier New"/>
              </a:rPr>
              <a:t>-&gt;registerPK1StressFunction(</a:t>
            </a:r>
            <a:r>
              <a:rPr lang="en-US" sz="1200" dirty="0" err="1">
                <a:latin typeface="Courier New"/>
                <a:ea typeface="Courier New"/>
                <a:cs typeface="Courier New"/>
                <a:sym typeface="Courier New"/>
              </a:rPr>
              <a:t>active_stress_data</a:t>
            </a:r>
            <a:r>
              <a:rPr lang="en-US"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spcBef>
                <a:spcPts val="600"/>
              </a:spcBef>
              <a:spcAft>
                <a:spcPts val="0"/>
              </a:spcAft>
              <a:buNone/>
            </a:pPr>
            <a:endParaRPr sz="1200" dirty="0">
              <a:latin typeface="Courier New"/>
              <a:ea typeface="Courier New"/>
              <a:cs typeface="Courier New"/>
              <a:sym typeface="Courier New"/>
            </a:endParaRPr>
          </a:p>
          <a:p>
            <a:pPr marL="0" lvl="0" indent="0" algn="l" rtl="0">
              <a:spcBef>
                <a:spcPts val="600"/>
              </a:spcBef>
              <a:spcAft>
                <a:spcPts val="0"/>
              </a:spcAft>
              <a:buNone/>
            </a:pP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0"/>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Registering your Equation System</a:t>
            </a:r>
            <a:endParaRPr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When done remember to register your equation system (though should already be in the main file) for your object. You have to do this for each object/mesh.</a:t>
            </a:r>
            <a:endParaRPr sz="1800" dirty="0"/>
          </a:p>
          <a:p>
            <a:pPr marL="0" lvl="0" indent="0">
              <a:buNone/>
            </a:pPr>
            <a:endParaRPr lang="en-US" sz="1800" dirty="0" smtClean="0"/>
          </a:p>
          <a:p>
            <a:pPr marL="0" lvl="0" indent="0">
              <a:buNone/>
            </a:pPr>
            <a:r>
              <a:rPr lang="en-US" sz="1400" dirty="0" err="1" smtClean="0">
                <a:latin typeface="Courier New" panose="02070309020205020404" pitchFamily="49" charset="0"/>
                <a:cs typeface="Courier New" panose="02070309020205020404" pitchFamily="49" charset="0"/>
              </a:rPr>
              <a:t>ib_method_ops</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&gt;</a:t>
            </a:r>
            <a:r>
              <a:rPr lang="en-US" sz="1400" dirty="0" err="1">
                <a:latin typeface="Courier New" panose="02070309020205020404" pitchFamily="49" charset="0"/>
                <a:cs typeface="Courier New" panose="02070309020205020404" pitchFamily="49" charset="0"/>
              </a:rPr>
              <a:t>initializeFEEquationSystems</a:t>
            </a:r>
            <a:r>
              <a:rPr lang="en-US" sz="1400" dirty="0" smtClean="0">
                <a:latin typeface="Courier New" panose="02070309020205020404" pitchFamily="49" charset="0"/>
                <a:cs typeface="Courier New" panose="02070309020205020404" pitchFamily="49" charset="0"/>
              </a:rPr>
              <a:t>();</a:t>
            </a:r>
          </a:p>
          <a:p>
            <a:pPr marL="0" lvl="0" indent="0">
              <a:buNone/>
            </a:pPr>
            <a:r>
              <a:rPr lang="en-US" sz="1400" dirty="0" smtClean="0">
                <a:latin typeface="Courier New" panose="02070309020205020404" pitchFamily="49" charset="0"/>
                <a:cs typeface="Courier New" panose="02070309020205020404" pitchFamily="49" charset="0"/>
              </a:rPr>
              <a:t>…..</a:t>
            </a:r>
            <a:endParaRPr sz="1400" dirty="0">
              <a:latin typeface="Courier New" panose="02070309020205020404" pitchFamily="49" charset="0"/>
              <a:cs typeface="Courier New" panose="02070309020205020404" pitchFamily="49" charset="0"/>
            </a:endParaRPr>
          </a:p>
          <a:p>
            <a:pPr marL="0" lvl="0" indent="0">
              <a:buNone/>
            </a:pPr>
            <a:r>
              <a:rPr lang="en-US" sz="1400" dirty="0" err="1">
                <a:latin typeface="Courier New" panose="02070309020205020404" pitchFamily="49" charset="0"/>
                <a:ea typeface="Courier New"/>
                <a:cs typeface="Courier New" panose="02070309020205020404" pitchFamily="49" charset="0"/>
                <a:sym typeface="Courier New"/>
              </a:rPr>
              <a:t>EquationSystems</a:t>
            </a:r>
            <a:r>
              <a:rPr lang="en-US" sz="1400" dirty="0">
                <a:latin typeface="Courier New" panose="02070309020205020404" pitchFamily="49" charset="0"/>
                <a:ea typeface="Courier New"/>
                <a:cs typeface="Courier New" panose="02070309020205020404" pitchFamily="49" charset="0"/>
                <a:sym typeface="Courier New"/>
              </a:rPr>
              <a:t>* </a:t>
            </a:r>
            <a:r>
              <a:rPr lang="en-US" sz="1400" dirty="0" err="1">
                <a:latin typeface="Courier New" panose="02070309020205020404" pitchFamily="49" charset="0"/>
                <a:ea typeface="Courier New"/>
                <a:cs typeface="Courier New" panose="02070309020205020404" pitchFamily="49" charset="0"/>
                <a:sym typeface="Courier New"/>
              </a:rPr>
              <a:t>equation_systems</a:t>
            </a:r>
            <a:r>
              <a:rPr lang="en-US" sz="1400" dirty="0">
                <a:latin typeface="Courier New" panose="02070309020205020404" pitchFamily="49" charset="0"/>
                <a:ea typeface="Courier New"/>
                <a:cs typeface="Courier New" panose="02070309020205020404" pitchFamily="49" charset="0"/>
                <a:sym typeface="Courier New"/>
              </a:rPr>
              <a:t> = </a:t>
            </a:r>
            <a:r>
              <a:rPr lang="en-US" sz="1400" dirty="0" err="1">
                <a:latin typeface="Courier New" panose="02070309020205020404" pitchFamily="49" charset="0"/>
                <a:ea typeface="Courier New"/>
                <a:cs typeface="Courier New" panose="02070309020205020404" pitchFamily="49" charset="0"/>
                <a:sym typeface="Courier New"/>
              </a:rPr>
              <a:t>fe_data_manager</a:t>
            </a:r>
            <a:r>
              <a:rPr lang="en-US" sz="1400" dirty="0">
                <a:latin typeface="Courier New" panose="02070309020205020404" pitchFamily="49" charset="0"/>
                <a:ea typeface="Courier New"/>
                <a:cs typeface="Courier New" panose="02070309020205020404" pitchFamily="49" charset="0"/>
                <a:sym typeface="Courier New"/>
              </a:rPr>
              <a:t>-&gt;</a:t>
            </a:r>
            <a:r>
              <a:rPr lang="en-US" sz="1400" dirty="0" err="1">
                <a:latin typeface="Courier New" panose="02070309020205020404" pitchFamily="49" charset="0"/>
                <a:ea typeface="Courier New"/>
                <a:cs typeface="Courier New" panose="02070309020205020404" pitchFamily="49" charset="0"/>
                <a:sym typeface="Courier New"/>
              </a:rPr>
              <a:t>getEquationSystems</a:t>
            </a:r>
            <a:r>
              <a:rPr lang="en-US" sz="1400" dirty="0">
                <a:latin typeface="Courier New" panose="02070309020205020404" pitchFamily="49" charset="0"/>
                <a:ea typeface="Courier New"/>
                <a:cs typeface="Courier New" panose="02070309020205020404" pitchFamily="49" charset="0"/>
                <a:sym typeface="Courier New"/>
              </a:rPr>
              <a:t>();</a:t>
            </a:r>
            <a:endParaRPr sz="14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600"/>
              </a:spcBef>
              <a:spcAft>
                <a:spcPts val="0"/>
              </a:spcAft>
              <a:buNone/>
            </a:pPr>
            <a:endParaRPr sz="1200" dirty="0">
              <a:latin typeface="Courier New"/>
              <a:ea typeface="Courier New"/>
              <a:cs typeface="Courier New"/>
              <a:sym typeface="Courier New"/>
            </a:endParaRPr>
          </a:p>
          <a:p>
            <a:pPr marL="0" lvl="0" indent="0" algn="l" rtl="0">
              <a:spcBef>
                <a:spcPts val="600"/>
              </a:spcBef>
              <a:spcAft>
                <a:spcPts val="0"/>
              </a:spcAft>
              <a:buNone/>
            </a:pP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Examples</a:t>
            </a:r>
            <a:endParaRPr/>
          </a:p>
        </p:txBody>
      </p:sp>
      <p:sp>
        <p:nvSpPr>
          <p:cNvPr id="93" name="Google Shape;93;p2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Take a look at the following examples for fiber </a:t>
            </a:r>
            <a:r>
              <a:rPr lang="en" sz="2400" dirty="0" smtClean="0"/>
              <a:t>stresses</a:t>
            </a:r>
            <a:r>
              <a:rPr lang="en" sz="2400" dirty="0"/>
              <a:t> </a:t>
            </a:r>
            <a:r>
              <a:rPr lang="en" sz="2400" dirty="0" smtClean="0"/>
              <a:t>on github under 4-IBFE-Examples-XXXX</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 Idea	</a:t>
            </a:r>
            <a:endParaRPr/>
          </a:p>
        </p:txBody>
      </p:sp>
      <p:sp>
        <p:nvSpPr>
          <p:cNvPr id="99" name="Google Shape;99;p2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93700" algn="l" rtl="0">
              <a:spcBef>
                <a:spcPts val="600"/>
              </a:spcBef>
              <a:spcAft>
                <a:spcPts val="0"/>
              </a:spcAft>
              <a:buSzPts val="2600"/>
              <a:buChar char="●"/>
            </a:pPr>
            <a:r>
              <a:rPr lang="en" sz="2600"/>
              <a:t>Apply an active tension that plays the role of muscle.</a:t>
            </a:r>
            <a:endParaRPr sz="2600"/>
          </a:p>
          <a:p>
            <a:pPr marL="457200" lvl="0" indent="-393700" algn="l" rtl="0">
              <a:spcBef>
                <a:spcPts val="0"/>
              </a:spcBef>
              <a:spcAft>
                <a:spcPts val="0"/>
              </a:spcAft>
              <a:buSzPts val="2600"/>
              <a:buChar char="●"/>
            </a:pPr>
            <a:r>
              <a:rPr lang="en" sz="2600"/>
              <a:t>This tension acts in addition to the innate passive elastic tension of the structure due to the material model.</a:t>
            </a:r>
            <a:endParaRPr sz="2600"/>
          </a:p>
          <a:p>
            <a:pPr marL="457200" lvl="0" indent="0" algn="l" rtl="0">
              <a:spcBef>
                <a:spcPts val="600"/>
              </a:spcBef>
              <a:spcAft>
                <a:spcPts val="0"/>
              </a:spcAft>
              <a:buNone/>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IBFE Fiber Stress 2D Example</a:t>
            </a:r>
            <a:endParaRPr/>
          </a:p>
        </p:txBody>
      </p:sp>
      <p:sp>
        <p:nvSpPr>
          <p:cNvPr id="105" name="Google Shape;105;p23"/>
          <p:cNvSpPr txBox="1">
            <a:spLocks noGrp="1"/>
          </p:cNvSpPr>
          <p:nvPr>
            <p:ph type="body" idx="1"/>
          </p:nvPr>
        </p:nvSpPr>
        <p:spPr>
          <a:xfrm>
            <a:off x="5194925" y="1200150"/>
            <a:ext cx="3756600" cy="37257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This example uses a horizontal beam. </a:t>
            </a:r>
            <a:endParaRPr sz="2400"/>
          </a:p>
          <a:p>
            <a:pPr marL="457200" lvl="0" indent="-381000" algn="l" rtl="0">
              <a:spcBef>
                <a:spcPts val="0"/>
              </a:spcBef>
              <a:spcAft>
                <a:spcPts val="0"/>
              </a:spcAft>
              <a:buSzPts val="2400"/>
              <a:buChar char="●"/>
            </a:pPr>
            <a:r>
              <a:rPr lang="en" sz="2400"/>
              <a:t>An active tension is applied that contracts the beam for times N&lt;t&lt;N+0.5, where N is an integer. </a:t>
            </a:r>
            <a:endParaRPr sz="2400"/>
          </a:p>
          <a:p>
            <a:pPr marL="457200" lvl="0" indent="-381000" algn="l" rtl="0">
              <a:spcBef>
                <a:spcPts val="0"/>
              </a:spcBef>
              <a:spcAft>
                <a:spcPts val="0"/>
              </a:spcAft>
              <a:buSzPts val="2400"/>
              <a:buChar char="●"/>
            </a:pPr>
            <a:r>
              <a:rPr lang="en" sz="2400"/>
              <a:t>Otherwise the tension is released.</a:t>
            </a:r>
            <a:endParaRPr sz="2400"/>
          </a:p>
        </p:txBody>
      </p:sp>
      <p:pic>
        <p:nvPicPr>
          <p:cNvPr id="106" name="Google Shape;106;p23" descr="Screen Shot 2017-03-22 at 1.43.21 PM.png"/>
          <p:cNvPicPr preferRelativeResize="0"/>
          <p:nvPr/>
        </p:nvPicPr>
        <p:blipFill>
          <a:blip r:embed="rId3">
            <a:alphaModFix/>
          </a:blip>
          <a:stretch>
            <a:fillRect/>
          </a:stretch>
        </p:blipFill>
        <p:spPr>
          <a:xfrm>
            <a:off x="203825" y="2904775"/>
            <a:ext cx="4884426" cy="1935825"/>
          </a:xfrm>
          <a:prstGeom prst="rect">
            <a:avLst/>
          </a:prstGeom>
          <a:noFill/>
          <a:ln>
            <a:noFill/>
          </a:ln>
        </p:spPr>
      </p:pic>
      <p:pic>
        <p:nvPicPr>
          <p:cNvPr id="107" name="Google Shape;107;p23" descr="Screen Shot 2017-03-22 at 1.43.03 PM.png"/>
          <p:cNvPicPr preferRelativeResize="0"/>
          <p:nvPr/>
        </p:nvPicPr>
        <p:blipFill>
          <a:blip r:embed="rId4">
            <a:alphaModFix/>
          </a:blip>
          <a:stretch>
            <a:fillRect/>
          </a:stretch>
        </p:blipFill>
        <p:spPr>
          <a:xfrm>
            <a:off x="182875" y="1015490"/>
            <a:ext cx="4884426" cy="19601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Active stress function in main.C</a:t>
            </a:r>
            <a:endParaRPr/>
          </a:p>
        </p:txBody>
      </p:sp>
      <p:sp>
        <p:nvSpPr>
          <p:cNvPr id="113" name="Google Shape;113;p24"/>
          <p:cNvSpPr txBox="1"/>
          <p:nvPr/>
        </p:nvSpPr>
        <p:spPr>
          <a:xfrm>
            <a:off x="419100" y="1522481"/>
            <a:ext cx="8724900" cy="3000000"/>
          </a:xfrm>
          <a:prstGeom prst="rect">
            <a:avLst/>
          </a:prstGeom>
          <a:noFill/>
          <a:ln>
            <a:noFill/>
          </a:ln>
        </p:spPr>
        <p:txBody>
          <a:bodyPr spcFirstLastPara="1" wrap="square" lIns="91425" tIns="91425" rIns="91425" bIns="91425" anchor="ctr" anchorCtr="0">
            <a:noAutofit/>
          </a:bodyPr>
          <a:lstStyle/>
          <a:p>
            <a:pPr lvl="0"/>
            <a:r>
              <a:rPr lang="en-US" sz="1100" dirty="0"/>
              <a:t>static </a:t>
            </a:r>
            <a:r>
              <a:rPr lang="en-US" sz="1100" dirty="0" err="1"/>
              <a:t>const</a:t>
            </a:r>
            <a:r>
              <a:rPr lang="en-US" sz="1100" dirty="0"/>
              <a:t> </a:t>
            </a:r>
            <a:r>
              <a:rPr lang="en-US" sz="1100" dirty="0" err="1"/>
              <a:t>VectorValue</a:t>
            </a:r>
            <a:r>
              <a:rPr lang="en-US" sz="1100" dirty="0"/>
              <a:t>&lt;double&gt; f_0(-1,0</a:t>
            </a:r>
            <a:r>
              <a:rPr lang="en-US" sz="1100" dirty="0" smtClean="0"/>
              <a:t>);</a:t>
            </a:r>
          </a:p>
          <a:p>
            <a:pPr lvl="0"/>
            <a:r>
              <a:rPr lang="en-US" sz="1100" dirty="0"/>
              <a:t>v</a:t>
            </a:r>
            <a:r>
              <a:rPr lang="en-US" sz="1100" dirty="0" smtClean="0"/>
              <a:t>oid</a:t>
            </a:r>
          </a:p>
          <a:p>
            <a:pPr lvl="0"/>
            <a:r>
              <a:rPr lang="en-US" sz="1100" dirty="0" err="1" smtClean="0"/>
              <a:t>active_stress_function</a:t>
            </a:r>
            <a:r>
              <a:rPr lang="en-US" sz="1100" dirty="0" smtClean="0"/>
              <a:t>(</a:t>
            </a:r>
          </a:p>
          <a:p>
            <a:pPr lvl="0"/>
            <a:r>
              <a:rPr lang="en-US" sz="1100" dirty="0" smtClean="0"/>
              <a:t>    </a:t>
            </a:r>
            <a:r>
              <a:rPr lang="en-US" sz="1100" dirty="0" err="1"/>
              <a:t>TensorValue</a:t>
            </a:r>
            <a:r>
              <a:rPr lang="en-US" sz="1100" dirty="0"/>
              <a:t>&lt;double&gt;&amp; PP</a:t>
            </a:r>
            <a:r>
              <a:rPr lang="en-US" sz="1100" dirty="0" smtClean="0"/>
              <a:t>,</a:t>
            </a:r>
          </a:p>
          <a:p>
            <a:pPr lvl="0"/>
            <a:r>
              <a:rPr lang="en-US" sz="1100" dirty="0" smtClean="0"/>
              <a:t>    </a:t>
            </a:r>
            <a:r>
              <a:rPr lang="en-US" sz="1100" dirty="0" err="1"/>
              <a:t>const</a:t>
            </a:r>
            <a:r>
              <a:rPr lang="en-US" sz="1100" dirty="0"/>
              <a:t> </a:t>
            </a:r>
            <a:r>
              <a:rPr lang="en-US" sz="1100" dirty="0" err="1"/>
              <a:t>TensorValue</a:t>
            </a:r>
            <a:r>
              <a:rPr lang="en-US" sz="1100" dirty="0"/>
              <a:t>&lt;double&gt;&amp; FF</a:t>
            </a:r>
            <a:r>
              <a:rPr lang="en-US" sz="1100" dirty="0" smtClean="0"/>
              <a:t>,</a:t>
            </a:r>
          </a:p>
          <a:p>
            <a:pPr lvl="0"/>
            <a:r>
              <a:rPr lang="en-US" sz="1100" dirty="0" smtClean="0"/>
              <a:t>    </a:t>
            </a:r>
            <a:r>
              <a:rPr lang="en-US" sz="1100" dirty="0" err="1"/>
              <a:t>const</a:t>
            </a:r>
            <a:r>
              <a:rPr lang="en-US" sz="1100" dirty="0"/>
              <a:t> </a:t>
            </a:r>
            <a:r>
              <a:rPr lang="en-US" sz="1100" dirty="0" err="1"/>
              <a:t>libMesh</a:t>
            </a:r>
            <a:r>
              <a:rPr lang="en-US" sz="1100" dirty="0"/>
              <a:t>::Point&amp; X</a:t>
            </a:r>
            <a:r>
              <a:rPr lang="en-US" sz="1100" dirty="0" smtClean="0"/>
              <a:t>,</a:t>
            </a:r>
          </a:p>
          <a:p>
            <a:pPr lvl="0"/>
            <a:r>
              <a:rPr lang="en-US" sz="1100" dirty="0" smtClean="0"/>
              <a:t>    </a:t>
            </a:r>
            <a:r>
              <a:rPr lang="en-US" sz="1100" dirty="0" err="1"/>
              <a:t>const</a:t>
            </a:r>
            <a:r>
              <a:rPr lang="en-US" sz="1100" dirty="0"/>
              <a:t> </a:t>
            </a:r>
            <a:r>
              <a:rPr lang="en-US" sz="1100" dirty="0" err="1"/>
              <a:t>libMesh</a:t>
            </a:r>
            <a:r>
              <a:rPr lang="en-US" sz="1100" dirty="0"/>
              <a:t>::Point&amp; s</a:t>
            </a:r>
            <a:r>
              <a:rPr lang="en-US" sz="1100" dirty="0" smtClean="0"/>
              <a:t>,</a:t>
            </a:r>
          </a:p>
          <a:p>
            <a:pPr lvl="0"/>
            <a:r>
              <a:rPr lang="en-US" sz="1100" dirty="0" smtClean="0"/>
              <a:t>    </a:t>
            </a:r>
            <a:r>
              <a:rPr lang="en-US" sz="1100" dirty="0"/>
              <a:t>Elem* </a:t>
            </a:r>
            <a:r>
              <a:rPr lang="en-US" sz="1100" dirty="0" err="1"/>
              <a:t>const</a:t>
            </a:r>
            <a:r>
              <a:rPr lang="en-US" sz="1100" dirty="0"/>
              <a:t> /*</a:t>
            </a:r>
            <a:r>
              <a:rPr lang="en-US" sz="1100" dirty="0" err="1"/>
              <a:t>elem</a:t>
            </a:r>
            <a:r>
              <a:rPr lang="en-US" sz="1100" dirty="0" smtClean="0"/>
              <a:t>*/,</a:t>
            </a:r>
          </a:p>
          <a:p>
            <a:pPr lvl="0"/>
            <a:r>
              <a:rPr lang="en-US" sz="1100" dirty="0" smtClean="0"/>
              <a:t>    </a:t>
            </a:r>
            <a:r>
              <a:rPr lang="en-US" sz="1100" dirty="0" err="1"/>
              <a:t>const</a:t>
            </a:r>
            <a:r>
              <a:rPr lang="en-US" sz="1100" dirty="0"/>
              <a:t> </a:t>
            </a:r>
            <a:r>
              <a:rPr lang="en-US" sz="1100" dirty="0" err="1"/>
              <a:t>std</a:t>
            </a:r>
            <a:r>
              <a:rPr lang="en-US" sz="1100" dirty="0"/>
              <a:t>::vector&lt;</a:t>
            </a:r>
            <a:r>
              <a:rPr lang="en-US" sz="1100" dirty="0" err="1"/>
              <a:t>const</a:t>
            </a:r>
            <a:r>
              <a:rPr lang="en-US" sz="1100" dirty="0"/>
              <a:t> </a:t>
            </a:r>
            <a:r>
              <a:rPr lang="en-US" sz="1100" dirty="0" err="1"/>
              <a:t>std</a:t>
            </a:r>
            <a:r>
              <a:rPr lang="en-US" sz="1100" dirty="0"/>
              <a:t>::vector&lt;double&gt;*&gt;&amp; /*</a:t>
            </a:r>
            <a:r>
              <a:rPr lang="en-US" sz="1100" dirty="0" err="1"/>
              <a:t>var_data</a:t>
            </a:r>
            <a:r>
              <a:rPr lang="en-US" sz="1100" dirty="0" smtClean="0"/>
              <a:t>*/,</a:t>
            </a:r>
          </a:p>
          <a:p>
            <a:pPr lvl="0"/>
            <a:r>
              <a:rPr lang="en-US" sz="1100" dirty="0" smtClean="0"/>
              <a:t>    </a:t>
            </a:r>
            <a:r>
              <a:rPr lang="en-US" sz="1100" dirty="0" err="1"/>
              <a:t>const</a:t>
            </a:r>
            <a:r>
              <a:rPr lang="en-US" sz="1100" dirty="0"/>
              <a:t> </a:t>
            </a:r>
            <a:r>
              <a:rPr lang="en-US" sz="1100" dirty="0" err="1"/>
              <a:t>std</a:t>
            </a:r>
            <a:r>
              <a:rPr lang="en-US" sz="1100" dirty="0"/>
              <a:t>::vector&lt;</a:t>
            </a:r>
            <a:r>
              <a:rPr lang="en-US" sz="1100" dirty="0" err="1"/>
              <a:t>const</a:t>
            </a:r>
            <a:r>
              <a:rPr lang="en-US" sz="1100" dirty="0"/>
              <a:t> </a:t>
            </a:r>
            <a:r>
              <a:rPr lang="en-US" sz="1100" dirty="0" err="1"/>
              <a:t>std</a:t>
            </a:r>
            <a:r>
              <a:rPr lang="en-US" sz="1100" dirty="0"/>
              <a:t>::vector&lt;</a:t>
            </a:r>
            <a:r>
              <a:rPr lang="en-US" sz="1100" dirty="0" err="1"/>
              <a:t>VectorValue</a:t>
            </a:r>
            <a:r>
              <a:rPr lang="en-US" sz="1100" dirty="0"/>
              <a:t>&lt;double&gt; &gt;*&gt;&amp; /*</a:t>
            </a:r>
            <a:r>
              <a:rPr lang="en-US" sz="1100" dirty="0" err="1"/>
              <a:t>grad_var_data</a:t>
            </a:r>
            <a:r>
              <a:rPr lang="en-US" sz="1100" dirty="0" smtClean="0"/>
              <a:t>*/,</a:t>
            </a:r>
          </a:p>
          <a:p>
            <a:pPr lvl="0"/>
            <a:r>
              <a:rPr lang="en-US" sz="1100" dirty="0" smtClean="0"/>
              <a:t>    </a:t>
            </a:r>
            <a:r>
              <a:rPr lang="en-US" sz="1100" dirty="0"/>
              <a:t>double time</a:t>
            </a:r>
            <a:r>
              <a:rPr lang="en-US" sz="1100" dirty="0" smtClean="0"/>
              <a:t>,</a:t>
            </a:r>
          </a:p>
          <a:p>
            <a:pPr lvl="0"/>
            <a:r>
              <a:rPr lang="en-US" sz="1100" dirty="0" smtClean="0"/>
              <a:t>    </a:t>
            </a:r>
            <a:r>
              <a:rPr lang="en-US" sz="1100" dirty="0"/>
              <a:t>void* /*</a:t>
            </a:r>
            <a:r>
              <a:rPr lang="en-US" sz="1100" dirty="0" err="1"/>
              <a:t>ctx</a:t>
            </a:r>
            <a:r>
              <a:rPr lang="en-US" sz="1100" dirty="0" smtClean="0"/>
              <a:t>*/){</a:t>
            </a:r>
          </a:p>
          <a:p>
            <a:pPr lvl="0"/>
            <a:r>
              <a:rPr lang="en-US" sz="1100" dirty="0" smtClean="0"/>
              <a:t>  </a:t>
            </a:r>
            <a:r>
              <a:rPr lang="en-US" sz="1100" dirty="0"/>
              <a:t>double T = 20;  </a:t>
            </a:r>
            <a:endParaRPr lang="en-US" sz="1100" dirty="0" smtClean="0"/>
          </a:p>
          <a:p>
            <a:pPr lvl="0"/>
            <a:r>
              <a:rPr lang="en-US" sz="1100" dirty="0" smtClean="0"/>
              <a:t>if</a:t>
            </a:r>
            <a:r>
              <a:rPr lang="en-US" sz="1100" dirty="0"/>
              <a:t>((time-floor(time))&lt;0.5)    {	  </a:t>
            </a:r>
            <a:endParaRPr lang="en-US" sz="1100" dirty="0" smtClean="0"/>
          </a:p>
          <a:p>
            <a:pPr lvl="0"/>
            <a:r>
              <a:rPr lang="en-US" sz="1100" dirty="0" smtClean="0"/>
              <a:t>	double </a:t>
            </a:r>
            <a:r>
              <a:rPr lang="en-US" sz="1100" dirty="0"/>
              <a:t>J = </a:t>
            </a:r>
            <a:r>
              <a:rPr lang="en-US" sz="1100" dirty="0" err="1"/>
              <a:t>FF.det</a:t>
            </a:r>
            <a:r>
              <a:rPr lang="en-US" sz="1100" dirty="0" smtClean="0"/>
              <a:t>();</a:t>
            </a:r>
          </a:p>
          <a:p>
            <a:pPr lvl="0"/>
            <a:r>
              <a:rPr lang="en-US" sz="1100" dirty="0"/>
              <a:t>	</a:t>
            </a:r>
            <a:r>
              <a:rPr lang="en-US" sz="1100" dirty="0" err="1" smtClean="0"/>
              <a:t>TensorValue</a:t>
            </a:r>
            <a:r>
              <a:rPr lang="en-US" sz="1100" dirty="0" smtClean="0"/>
              <a:t>&lt;double</a:t>
            </a:r>
            <a:r>
              <a:rPr lang="en-US" sz="1100" dirty="0"/>
              <a:t>&gt; </a:t>
            </a:r>
            <a:r>
              <a:rPr lang="en-US" sz="1100" dirty="0" err="1"/>
              <a:t>f_f</a:t>
            </a:r>
            <a:r>
              <a:rPr lang="en-US" sz="1100" dirty="0" smtClean="0"/>
              <a:t>;</a:t>
            </a:r>
          </a:p>
          <a:p>
            <a:pPr lvl="0"/>
            <a:r>
              <a:rPr lang="en-US" sz="1100" dirty="0"/>
              <a:t>	 </a:t>
            </a:r>
            <a:r>
              <a:rPr lang="en-US" sz="1100" dirty="0" err="1" smtClean="0"/>
              <a:t>outer_product</a:t>
            </a:r>
            <a:r>
              <a:rPr lang="en-US" sz="1100" dirty="0" smtClean="0"/>
              <a:t>(f_f,f_0,f_0);</a:t>
            </a:r>
          </a:p>
          <a:p>
            <a:pPr lvl="0"/>
            <a:r>
              <a:rPr lang="en-US" sz="1100" dirty="0"/>
              <a:t>	</a:t>
            </a:r>
            <a:r>
              <a:rPr lang="en-US" sz="1100" dirty="0" smtClean="0"/>
              <a:t> PP </a:t>
            </a:r>
            <a:r>
              <a:rPr lang="en-US" sz="1100" dirty="0"/>
              <a:t>= J*T*FF*</a:t>
            </a:r>
            <a:r>
              <a:rPr lang="en-US" sz="1100" dirty="0" err="1"/>
              <a:t>f_f</a:t>
            </a:r>
            <a:r>
              <a:rPr lang="en-US" sz="1100" dirty="0" smtClean="0"/>
              <a:t>;</a:t>
            </a:r>
          </a:p>
          <a:p>
            <a:pPr lvl="0"/>
            <a:r>
              <a:rPr lang="en-US" sz="1100" dirty="0" smtClean="0"/>
              <a:t>    }</a:t>
            </a:r>
          </a:p>
          <a:p>
            <a:pPr lvl="0"/>
            <a:r>
              <a:rPr lang="en-US" sz="1100" dirty="0" smtClean="0"/>
              <a:t>  </a:t>
            </a:r>
            <a:r>
              <a:rPr lang="en-US" sz="1100" dirty="0"/>
              <a:t>else     {	  </a:t>
            </a:r>
            <a:endParaRPr lang="en-US" sz="1100" dirty="0" smtClean="0"/>
          </a:p>
          <a:p>
            <a:pPr lvl="0"/>
            <a:r>
              <a:rPr lang="en-US" sz="1100" dirty="0" err="1" smtClean="0"/>
              <a:t>PP.zero</a:t>
            </a:r>
            <a:r>
              <a:rPr lang="en-US" sz="1100" dirty="0"/>
              <a:t>();    </a:t>
            </a:r>
            <a:endParaRPr lang="en-US" sz="1100" dirty="0" smtClean="0"/>
          </a:p>
          <a:p>
            <a:pPr lvl="0"/>
            <a:r>
              <a:rPr lang="en-US" sz="1100" dirty="0" smtClean="0"/>
              <a:t>}}</a:t>
            </a:r>
            <a:endParaRPr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IBFE Moving Fiber Stress Example</a:t>
            </a:r>
            <a:endParaRPr/>
          </a:p>
        </p:txBody>
      </p:sp>
      <p:sp>
        <p:nvSpPr>
          <p:cNvPr id="119" name="Google Shape;119;p25"/>
          <p:cNvSpPr txBox="1">
            <a:spLocks noGrp="1"/>
          </p:cNvSpPr>
          <p:nvPr>
            <p:ph type="body" idx="1"/>
          </p:nvPr>
        </p:nvSpPr>
        <p:spPr>
          <a:xfrm>
            <a:off x="4996800" y="1139175"/>
            <a:ext cx="3756600" cy="37257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This example also uses a horizontal beam. </a:t>
            </a:r>
            <a:endParaRPr sz="2400"/>
          </a:p>
          <a:p>
            <a:pPr marL="457200" lvl="0" indent="-381000" algn="l" rtl="0">
              <a:spcBef>
                <a:spcPts val="0"/>
              </a:spcBef>
              <a:spcAft>
                <a:spcPts val="0"/>
              </a:spcAft>
              <a:buSzPts val="2400"/>
              <a:buChar char="●"/>
            </a:pPr>
            <a:r>
              <a:rPr lang="en" sz="2400"/>
              <a:t>An active tension is applied to a portion of the beam. </a:t>
            </a:r>
            <a:endParaRPr sz="2400"/>
          </a:p>
          <a:p>
            <a:pPr marL="457200" lvl="0" indent="-381000" algn="l" rtl="0">
              <a:spcBef>
                <a:spcPts val="0"/>
              </a:spcBef>
              <a:spcAft>
                <a:spcPts val="0"/>
              </a:spcAft>
              <a:buSzPts val="2400"/>
              <a:buChar char="●"/>
            </a:pPr>
            <a:r>
              <a:rPr lang="en" sz="2400"/>
              <a:t>The applied tension translates along the length causing a local region of contraction. </a:t>
            </a:r>
            <a:endParaRPr sz="2400"/>
          </a:p>
        </p:txBody>
      </p:sp>
      <p:pic>
        <p:nvPicPr>
          <p:cNvPr id="120" name="Google Shape;120;p25" descr="Screen Shot 2017-03-22 at 1.53.19 PM.png"/>
          <p:cNvPicPr preferRelativeResize="0"/>
          <p:nvPr/>
        </p:nvPicPr>
        <p:blipFill>
          <a:blip r:embed="rId3">
            <a:alphaModFix/>
          </a:blip>
          <a:stretch>
            <a:fillRect/>
          </a:stretch>
        </p:blipFill>
        <p:spPr>
          <a:xfrm>
            <a:off x="413400" y="2993375"/>
            <a:ext cx="4119171" cy="1656450"/>
          </a:xfrm>
          <a:prstGeom prst="rect">
            <a:avLst/>
          </a:prstGeom>
          <a:noFill/>
          <a:ln>
            <a:noFill/>
          </a:ln>
        </p:spPr>
      </p:pic>
      <p:pic>
        <p:nvPicPr>
          <p:cNvPr id="121" name="Google Shape;121;p25" descr="Screen Shot 2017-03-22 at 1.53.10 PM.png"/>
          <p:cNvPicPr preferRelativeResize="0"/>
          <p:nvPr/>
        </p:nvPicPr>
        <p:blipFill>
          <a:blip r:embed="rId4">
            <a:alphaModFix/>
          </a:blip>
          <a:stretch>
            <a:fillRect/>
          </a:stretch>
        </p:blipFill>
        <p:spPr>
          <a:xfrm>
            <a:off x="381000" y="1200147"/>
            <a:ext cx="4250627" cy="16564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6"/>
          <p:cNvSpPr txBox="1">
            <a:spLocks noGrp="1"/>
          </p:cNvSpPr>
          <p:nvPr>
            <p:ph type="body" idx="1"/>
          </p:nvPr>
        </p:nvSpPr>
        <p:spPr>
          <a:xfrm>
            <a:off x="388625" y="750575"/>
            <a:ext cx="8229600" cy="3725700"/>
          </a:xfrm>
          <a:prstGeom prst="rect">
            <a:avLst/>
          </a:prstGeom>
        </p:spPr>
        <p:txBody>
          <a:bodyPr spcFirstLastPara="1" wrap="square" lIns="91425" tIns="91425" rIns="91425" bIns="91425" anchor="t" anchorCtr="0">
            <a:noAutofit/>
          </a:bodyPr>
          <a:lstStyle/>
          <a:p>
            <a:pPr marL="0" lvl="0" indent="0">
              <a:spcBef>
                <a:spcPts val="0"/>
              </a:spcBef>
              <a:buSzPts val="1100"/>
              <a:buNone/>
            </a:pPr>
            <a:r>
              <a:rPr lang="en-US" sz="1200" dirty="0"/>
              <a:t>static </a:t>
            </a:r>
            <a:r>
              <a:rPr lang="en-US" sz="1200" dirty="0" err="1"/>
              <a:t>const</a:t>
            </a:r>
            <a:r>
              <a:rPr lang="en-US" sz="1200" dirty="0"/>
              <a:t> </a:t>
            </a:r>
            <a:r>
              <a:rPr lang="en-US" sz="1200" dirty="0" err="1"/>
              <a:t>VectorValue</a:t>
            </a:r>
            <a:r>
              <a:rPr lang="en-US" sz="1200" dirty="0"/>
              <a:t>&lt;double&gt; f_0(-1,0</a:t>
            </a:r>
            <a:r>
              <a:rPr lang="en-US" sz="1200" dirty="0" smtClean="0"/>
              <a:t>);</a:t>
            </a:r>
          </a:p>
          <a:p>
            <a:pPr marL="0" lvl="0" indent="0">
              <a:spcBef>
                <a:spcPts val="0"/>
              </a:spcBef>
              <a:buSzPts val="1100"/>
              <a:buNone/>
            </a:pPr>
            <a:endParaRPr lang="en-US" sz="1200" dirty="0"/>
          </a:p>
          <a:p>
            <a:pPr marL="0" lvl="0" indent="0">
              <a:spcBef>
                <a:spcPts val="0"/>
              </a:spcBef>
              <a:buSzPts val="1100"/>
              <a:buNone/>
            </a:pPr>
            <a:r>
              <a:rPr lang="en-US" sz="1200" dirty="0" smtClean="0"/>
              <a:t>void</a:t>
            </a:r>
          </a:p>
          <a:p>
            <a:pPr marL="0" lvl="0" indent="0">
              <a:spcBef>
                <a:spcPts val="0"/>
              </a:spcBef>
              <a:buSzPts val="1100"/>
              <a:buNone/>
            </a:pPr>
            <a:r>
              <a:rPr lang="en-US" sz="1200" dirty="0" err="1" smtClean="0"/>
              <a:t>active_stress_function</a:t>
            </a:r>
            <a:r>
              <a:rPr lang="en-US" sz="1200" dirty="0" smtClean="0"/>
              <a:t>(</a:t>
            </a:r>
          </a:p>
          <a:p>
            <a:pPr marL="0" lvl="0" indent="0">
              <a:spcBef>
                <a:spcPts val="0"/>
              </a:spcBef>
              <a:buSzPts val="1100"/>
              <a:buNone/>
            </a:pPr>
            <a:r>
              <a:rPr lang="en-US" sz="1200" dirty="0" smtClean="0"/>
              <a:t>    </a:t>
            </a:r>
            <a:r>
              <a:rPr lang="en-US" sz="1200" dirty="0" err="1"/>
              <a:t>TensorValue</a:t>
            </a:r>
            <a:r>
              <a:rPr lang="en-US" sz="1200" dirty="0"/>
              <a:t>&lt;double&gt;&amp; PP</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TensorValue</a:t>
            </a:r>
            <a:r>
              <a:rPr lang="en-US" sz="1200" dirty="0"/>
              <a:t>&lt;double&gt;&amp; FF</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libMesh</a:t>
            </a:r>
            <a:r>
              <a:rPr lang="en-US" sz="1200" dirty="0"/>
              <a:t>::Point&amp; X</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libMesh</a:t>
            </a:r>
            <a:r>
              <a:rPr lang="en-US" sz="1200" dirty="0"/>
              <a:t>::Point&amp; s</a:t>
            </a:r>
            <a:r>
              <a:rPr lang="en-US" sz="1200" dirty="0" smtClean="0"/>
              <a:t>,</a:t>
            </a:r>
          </a:p>
          <a:p>
            <a:pPr marL="0" lvl="0" indent="0">
              <a:spcBef>
                <a:spcPts val="0"/>
              </a:spcBef>
              <a:buSzPts val="1100"/>
              <a:buNone/>
            </a:pPr>
            <a:r>
              <a:rPr lang="en-US" sz="1200" dirty="0" smtClean="0"/>
              <a:t>    </a:t>
            </a:r>
            <a:r>
              <a:rPr lang="en-US" sz="1200" dirty="0"/>
              <a:t>Elem* </a:t>
            </a:r>
            <a:r>
              <a:rPr lang="en-US" sz="1200" dirty="0" err="1"/>
              <a:t>const</a:t>
            </a:r>
            <a:r>
              <a:rPr lang="en-US" sz="1200" dirty="0"/>
              <a:t> /*</a:t>
            </a:r>
            <a:r>
              <a:rPr lang="en-US" sz="1200" dirty="0" err="1"/>
              <a:t>elem</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std</a:t>
            </a:r>
            <a:r>
              <a:rPr lang="en-US" sz="1200" dirty="0"/>
              <a:t>::vector&lt;</a:t>
            </a:r>
            <a:r>
              <a:rPr lang="en-US" sz="1200" dirty="0" err="1"/>
              <a:t>const</a:t>
            </a:r>
            <a:r>
              <a:rPr lang="en-US" sz="1200" dirty="0"/>
              <a:t> </a:t>
            </a:r>
            <a:r>
              <a:rPr lang="en-US" sz="1200" dirty="0" err="1"/>
              <a:t>std</a:t>
            </a:r>
            <a:r>
              <a:rPr lang="en-US" sz="1200" dirty="0"/>
              <a:t>::vector&lt;double&gt;*&gt;&amp; /*</a:t>
            </a:r>
            <a:r>
              <a:rPr lang="en-US" sz="1200" dirty="0" err="1"/>
              <a:t>var_data</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std</a:t>
            </a:r>
            <a:r>
              <a:rPr lang="en-US" sz="1200" dirty="0"/>
              <a:t>::vector&lt;</a:t>
            </a:r>
            <a:r>
              <a:rPr lang="en-US" sz="1200" dirty="0" err="1"/>
              <a:t>const</a:t>
            </a:r>
            <a:r>
              <a:rPr lang="en-US" sz="1200" dirty="0"/>
              <a:t> </a:t>
            </a:r>
            <a:r>
              <a:rPr lang="en-US" sz="1200" dirty="0" err="1"/>
              <a:t>std</a:t>
            </a:r>
            <a:r>
              <a:rPr lang="en-US" sz="1200" dirty="0"/>
              <a:t>::vector&lt;</a:t>
            </a:r>
            <a:r>
              <a:rPr lang="en-US" sz="1200" dirty="0" err="1"/>
              <a:t>VectorValue</a:t>
            </a:r>
            <a:r>
              <a:rPr lang="en-US" sz="1200" dirty="0"/>
              <a:t>&lt;double&gt; &gt;*&gt;&amp; /*</a:t>
            </a:r>
            <a:r>
              <a:rPr lang="en-US" sz="1200" dirty="0" err="1"/>
              <a:t>grad_var_data</a:t>
            </a:r>
            <a:r>
              <a:rPr lang="en-US" sz="1200" dirty="0" smtClean="0"/>
              <a:t>*/,</a:t>
            </a:r>
          </a:p>
          <a:p>
            <a:pPr marL="0" lvl="0" indent="0">
              <a:spcBef>
                <a:spcPts val="0"/>
              </a:spcBef>
              <a:buSzPts val="1100"/>
              <a:buNone/>
            </a:pPr>
            <a:r>
              <a:rPr lang="en-US" sz="1200" dirty="0" smtClean="0"/>
              <a:t>    </a:t>
            </a:r>
            <a:r>
              <a:rPr lang="en-US" sz="1200" dirty="0"/>
              <a:t>double time</a:t>
            </a:r>
            <a:r>
              <a:rPr lang="en-US" sz="1200" dirty="0" smtClean="0"/>
              <a:t>,</a:t>
            </a:r>
          </a:p>
          <a:p>
            <a:pPr marL="0" lvl="0" indent="0">
              <a:spcBef>
                <a:spcPts val="0"/>
              </a:spcBef>
              <a:buSzPts val="1100"/>
              <a:buNone/>
            </a:pPr>
            <a:r>
              <a:rPr lang="en-US" sz="1200" dirty="0" smtClean="0"/>
              <a:t>    </a:t>
            </a:r>
            <a:r>
              <a:rPr lang="en-US" sz="1200" dirty="0"/>
              <a:t>void* /*</a:t>
            </a:r>
            <a:r>
              <a:rPr lang="en-US" sz="1200" dirty="0" err="1"/>
              <a:t>ctx</a:t>
            </a:r>
            <a:r>
              <a:rPr lang="en-US" sz="1200" dirty="0" smtClean="0"/>
              <a:t>*/){</a:t>
            </a:r>
          </a:p>
          <a:p>
            <a:pPr marL="0" lvl="0" indent="0">
              <a:spcBef>
                <a:spcPts val="0"/>
              </a:spcBef>
              <a:buSzPts val="1100"/>
              <a:buNone/>
            </a:pPr>
            <a:r>
              <a:rPr lang="en-US" sz="1200" dirty="0"/>
              <a:t>	// T is the magnitude of tension. Varies in space and time. 40 is the maximum</a:t>
            </a:r>
            <a:r>
              <a:rPr lang="en-US" sz="1200" dirty="0" smtClean="0"/>
              <a:t>.</a:t>
            </a:r>
          </a:p>
          <a:p>
            <a:pPr marL="0" lvl="0" indent="0">
              <a:spcBef>
                <a:spcPts val="0"/>
              </a:spcBef>
              <a:buSzPts val="1100"/>
              <a:buNone/>
            </a:pPr>
            <a:r>
              <a:rPr lang="en-US" sz="1200" dirty="0"/>
              <a:t>	//This is set up as a traveling Gaussian wave</a:t>
            </a:r>
            <a:r>
              <a:rPr lang="en-US" sz="1200" dirty="0" smtClean="0"/>
              <a:t>.</a:t>
            </a:r>
          </a:p>
          <a:p>
            <a:pPr marL="0" lvl="0" indent="0">
              <a:spcBef>
                <a:spcPts val="0"/>
              </a:spcBef>
              <a:buSzPts val="1100"/>
              <a:buNone/>
            </a:pPr>
            <a:r>
              <a:rPr lang="en-US" sz="1200" dirty="0"/>
              <a:t>	// s(0) gives the x-position of the reference configuration</a:t>
            </a:r>
            <a:r>
              <a:rPr lang="en-US" sz="1200" dirty="0" smtClean="0"/>
              <a:t>.</a:t>
            </a:r>
          </a:p>
          <a:p>
            <a:pPr marL="0" lvl="0" indent="0">
              <a:spcBef>
                <a:spcPts val="0"/>
              </a:spcBef>
              <a:buSzPts val="1100"/>
              <a:buNone/>
            </a:pPr>
            <a:r>
              <a:rPr lang="en-US" sz="1200" dirty="0"/>
              <a:t>	double </a:t>
            </a:r>
            <a:r>
              <a:rPr lang="en-US" sz="1200" dirty="0" err="1"/>
              <a:t>t_cycle</a:t>
            </a:r>
            <a:r>
              <a:rPr lang="en-US" sz="1200" dirty="0"/>
              <a:t>=time-floor(time);	</a:t>
            </a:r>
            <a:endParaRPr lang="en-US" sz="1200" dirty="0" smtClean="0"/>
          </a:p>
          <a:p>
            <a:pPr marL="0" lvl="0" indent="0">
              <a:spcBef>
                <a:spcPts val="0"/>
              </a:spcBef>
              <a:buSzPts val="1100"/>
              <a:buNone/>
            </a:pPr>
            <a:r>
              <a:rPr lang="en-US" sz="1200" dirty="0"/>
              <a:t>	double T = 40*</a:t>
            </a:r>
            <a:r>
              <a:rPr lang="en-US" sz="1200" dirty="0" err="1"/>
              <a:t>exp</a:t>
            </a:r>
            <a:r>
              <a:rPr lang="en-US" sz="1200" dirty="0"/>
              <a:t>(-(s(0)-(t_cycle-.5))*(s(0)-(t_cycle-.5))/(.1*.1));	</a:t>
            </a:r>
            <a:endParaRPr lang="en-US" sz="1200" dirty="0" smtClean="0"/>
          </a:p>
          <a:p>
            <a:pPr marL="0" lvl="0" indent="0">
              <a:spcBef>
                <a:spcPts val="0"/>
              </a:spcBef>
              <a:buSzPts val="1100"/>
              <a:buNone/>
            </a:pPr>
            <a:r>
              <a:rPr lang="en-US" sz="1200" dirty="0"/>
              <a:t>	double J = </a:t>
            </a:r>
            <a:r>
              <a:rPr lang="en-US" sz="1200" dirty="0" err="1"/>
              <a:t>FF.det</a:t>
            </a:r>
            <a:r>
              <a:rPr lang="en-US" sz="1200" dirty="0"/>
              <a:t>();	</a:t>
            </a:r>
            <a:endParaRPr lang="en-US" sz="1200" dirty="0" smtClean="0"/>
          </a:p>
          <a:p>
            <a:pPr marL="0" lvl="0" indent="0">
              <a:spcBef>
                <a:spcPts val="0"/>
              </a:spcBef>
              <a:buSzPts val="1100"/>
              <a:buNone/>
            </a:pPr>
            <a:r>
              <a:rPr lang="en-US" sz="1200" dirty="0"/>
              <a:t>	</a:t>
            </a:r>
            <a:r>
              <a:rPr lang="en-US" sz="1200" dirty="0" err="1"/>
              <a:t>TensorValue</a:t>
            </a:r>
            <a:r>
              <a:rPr lang="en-US" sz="1200" dirty="0"/>
              <a:t>&lt;double&gt; </a:t>
            </a:r>
            <a:r>
              <a:rPr lang="en-US" sz="1200" dirty="0" err="1"/>
              <a:t>f_f</a:t>
            </a:r>
            <a:r>
              <a:rPr lang="en-US" sz="1200" dirty="0"/>
              <a:t>;	</a:t>
            </a:r>
            <a:endParaRPr lang="en-US" sz="1200" dirty="0" smtClean="0"/>
          </a:p>
          <a:p>
            <a:pPr marL="0" lvl="0" indent="0">
              <a:spcBef>
                <a:spcPts val="0"/>
              </a:spcBef>
              <a:buSzPts val="1100"/>
              <a:buNone/>
            </a:pPr>
            <a:r>
              <a:rPr lang="en-US" sz="1200" dirty="0"/>
              <a:t>	</a:t>
            </a:r>
            <a:r>
              <a:rPr lang="en-US" sz="1200" dirty="0" err="1"/>
              <a:t>outer_product</a:t>
            </a:r>
            <a:r>
              <a:rPr lang="en-US" sz="1200" dirty="0"/>
              <a:t>(f_f,f_0,f_0);     </a:t>
            </a:r>
            <a:endParaRPr lang="en-US" sz="1200" dirty="0" smtClean="0"/>
          </a:p>
          <a:p>
            <a:pPr marL="0" lvl="0" indent="0">
              <a:spcBef>
                <a:spcPts val="0"/>
              </a:spcBef>
              <a:buSzPts val="1100"/>
              <a:buNone/>
            </a:pPr>
            <a:r>
              <a:rPr lang="en-US" sz="1200" dirty="0"/>
              <a:t>	</a:t>
            </a:r>
            <a:r>
              <a:rPr lang="en-US" sz="1200" dirty="0" smtClean="0"/>
              <a:t>PP </a:t>
            </a:r>
            <a:r>
              <a:rPr lang="en-US" sz="1200" dirty="0"/>
              <a:t>= J*T*FF*</a:t>
            </a:r>
            <a:r>
              <a:rPr lang="en-US" sz="1200" dirty="0" err="1"/>
              <a:t>f_f</a:t>
            </a:r>
            <a:r>
              <a:rPr lang="en-US" sz="1200" dirty="0" smtClean="0"/>
              <a:t>;</a:t>
            </a:r>
          </a:p>
          <a:p>
            <a:pPr marL="0" lvl="0" indent="0">
              <a:spcBef>
                <a:spcPts val="0"/>
              </a:spcBef>
              <a:buSzPts val="1100"/>
              <a:buNone/>
            </a:pPr>
            <a:r>
              <a:rPr lang="en-US" sz="1200" dirty="0" smtClean="0"/>
              <a:t>}</a:t>
            </a:r>
            <a:endParaRPr sz="1200" dirty="0"/>
          </a:p>
        </p:txBody>
      </p:sp>
      <p:sp>
        <p:nvSpPr>
          <p:cNvPr id="127" name="Google Shape;127;p26"/>
          <p:cNvSpPr txBox="1">
            <a:spLocks noGrp="1"/>
          </p:cNvSpPr>
          <p:nvPr>
            <p:ph type="title"/>
          </p:nvPr>
        </p:nvSpPr>
        <p:spPr>
          <a:xfrm>
            <a:off x="457200" y="535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Active stress function in main.C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9"/>
          <p:cNvSpPr txBox="1">
            <a:spLocks noGrp="1"/>
          </p:cNvSpPr>
          <p:nvPr>
            <p:ph type="body" idx="1"/>
          </p:nvPr>
        </p:nvSpPr>
        <p:spPr>
          <a:xfrm>
            <a:off x="457200" y="6340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Important Parameters for Material Model</a:t>
            </a:r>
            <a:endParaRPr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s : Reference configuration of the element</a:t>
            </a:r>
            <a:endParaRPr sz="1800" dirty="0"/>
          </a:p>
          <a:p>
            <a:pPr marL="0" lvl="0" indent="0" algn="l" rtl="0">
              <a:spcBef>
                <a:spcPts val="600"/>
              </a:spcBef>
              <a:spcAft>
                <a:spcPts val="0"/>
              </a:spcAft>
              <a:buNone/>
            </a:pPr>
            <a:endParaRPr sz="1000" dirty="0"/>
          </a:p>
          <a:p>
            <a:pPr marL="0" lvl="0" indent="0" algn="l" rtl="0">
              <a:spcBef>
                <a:spcPts val="600"/>
              </a:spcBef>
              <a:spcAft>
                <a:spcPts val="0"/>
              </a:spcAft>
              <a:buNone/>
            </a:pPr>
            <a:r>
              <a:rPr lang="en" sz="1800" dirty="0"/>
              <a:t>X : Current configuration of the element</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F:  In tensor notation </a:t>
            </a:r>
            <a:r>
              <a:rPr lang="en" sz="1800" dirty="0">
                <a:highlight>
                  <a:srgbClr val="FAFAF5"/>
                </a:highlight>
              </a:rPr>
              <a:t>∂Xi / ∂sj,  the derivative of each component of the deformed </a:t>
            </a:r>
            <a:r>
              <a:rPr lang="en" sz="1800" b="1" dirty="0">
                <a:highlight>
                  <a:srgbClr val="FAFAF5"/>
                </a:highlight>
              </a:rPr>
              <a:t>X</a:t>
            </a:r>
            <a:r>
              <a:rPr lang="en" sz="1800" dirty="0">
                <a:highlight>
                  <a:srgbClr val="FAFAF5"/>
                </a:highlight>
              </a:rPr>
              <a:t> vector with respect to each component of the reference </a:t>
            </a:r>
            <a:r>
              <a:rPr lang="en" sz="1800" b="1" dirty="0">
                <a:highlight>
                  <a:srgbClr val="FAFAF5"/>
                </a:highlight>
              </a:rPr>
              <a:t>s</a:t>
            </a:r>
            <a:r>
              <a:rPr lang="en" sz="1800" dirty="0">
                <a:highlight>
                  <a:srgbClr val="FAFAF5"/>
                </a:highlight>
              </a:rPr>
              <a:t> vector.</a:t>
            </a:r>
            <a:endParaRPr sz="1800" dirty="0"/>
          </a:p>
          <a:p>
            <a:pPr marL="0" lvl="0" indent="0" algn="l" rtl="0">
              <a:spcBef>
                <a:spcPts val="600"/>
              </a:spcBef>
              <a:spcAft>
                <a:spcPts val="0"/>
              </a:spcAft>
              <a:buClr>
                <a:schemeClr val="dk1"/>
              </a:buClr>
              <a:buSzPts val="1100"/>
              <a:buFont typeface="Arial"/>
              <a:buNone/>
            </a:pPr>
            <a:r>
              <a:rPr lang="en" sz="1400" u="sng" dirty="0">
                <a:solidFill>
                  <a:schemeClr val="hlink"/>
                </a:solidFill>
                <a:hlinkClick r:id="rId3"/>
              </a:rPr>
              <a:t>http://www.continuummechanics.org/cm/deformationgradient.html</a:t>
            </a:r>
            <a:endParaRPr sz="1400"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P :  First Piola-Kirchhoff Stress Tensor; </a:t>
            </a:r>
            <a:r>
              <a:rPr lang="en" sz="1800" dirty="0">
                <a:solidFill>
                  <a:srgbClr val="252525"/>
                </a:solidFill>
                <a:highlight>
                  <a:schemeClr val="lt1"/>
                </a:highlight>
              </a:rPr>
              <a:t>Expresses the stress relative to the reference configuration. </a:t>
            </a:r>
            <a:r>
              <a:rPr lang="en" sz="1400" u="sng" dirty="0">
                <a:solidFill>
                  <a:schemeClr val="hlink"/>
                </a:solidFill>
                <a:hlinkClick r:id="rId4"/>
              </a:rPr>
              <a:t>http://en.wikipedia.org/wiki/Piola-Kirchhoff_stress_tensor#Piola.E2.80.93Kirchhoff_stress_tensor</a:t>
            </a:r>
            <a:endParaRPr sz="1800" dirty="0"/>
          </a:p>
          <a:p>
            <a:pPr marL="0" lvl="0" indent="0" algn="l" rtl="0">
              <a:spcBef>
                <a:spcPts val="600"/>
              </a:spcBef>
              <a:spcAft>
                <a:spcPts val="0"/>
              </a:spcAft>
              <a:buNone/>
            </a:pPr>
            <a:endParaRPr sz="1000" dirty="0"/>
          </a:p>
          <a:p>
            <a:pPr marL="0" lvl="0" indent="0" algn="l" rtl="0">
              <a:spcBef>
                <a:spcPts val="600"/>
              </a:spcBef>
              <a:spcAft>
                <a:spcPts val="0"/>
              </a:spcAft>
              <a:buNone/>
            </a:pPr>
            <a:r>
              <a:rPr lang="en" sz="1000" dirty="0"/>
              <a:t>http://www.amazon.com/Nonlinear-Continuum-Mechanics-Element-Analysis/dp/0521838703/ref=sr_1_2?ie=UTF8&amp;qid=1404323260&amp;sr=8-2&amp;keywords=continuum+mechanics+finite+element</a:t>
            </a:r>
            <a:endParaRPr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IBFE Alternating Fiber Stress Example</a:t>
            </a:r>
            <a:endParaRPr sz="3200"/>
          </a:p>
        </p:txBody>
      </p:sp>
      <p:sp>
        <p:nvSpPr>
          <p:cNvPr id="133" name="Google Shape;133;p27"/>
          <p:cNvSpPr txBox="1">
            <a:spLocks noGrp="1"/>
          </p:cNvSpPr>
          <p:nvPr>
            <p:ph type="body" idx="1"/>
          </p:nvPr>
        </p:nvSpPr>
        <p:spPr>
          <a:xfrm>
            <a:off x="4996800" y="1139175"/>
            <a:ext cx="3756600" cy="37257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This example also uses a horizontal beam. </a:t>
            </a:r>
            <a:endParaRPr sz="2000"/>
          </a:p>
          <a:p>
            <a:pPr marL="457200" lvl="0" indent="-355600" algn="l" rtl="0">
              <a:spcBef>
                <a:spcPts val="0"/>
              </a:spcBef>
              <a:spcAft>
                <a:spcPts val="0"/>
              </a:spcAft>
              <a:buSzPts val="2000"/>
              <a:buChar char="●"/>
            </a:pPr>
            <a:r>
              <a:rPr lang="en" sz="2000"/>
              <a:t>An active tension is applied only the the bottom half of beam. </a:t>
            </a:r>
            <a:endParaRPr sz="2000"/>
          </a:p>
          <a:p>
            <a:pPr marL="457200" lvl="0" indent="-355600" algn="l" rtl="0">
              <a:spcBef>
                <a:spcPts val="0"/>
              </a:spcBef>
              <a:spcAft>
                <a:spcPts val="0"/>
              </a:spcAft>
              <a:buSzPts val="2000"/>
              <a:buChar char="●"/>
            </a:pPr>
            <a:r>
              <a:rPr lang="en" sz="2000"/>
              <a:t>The applied tension translates in the x-direction along the length causing a local region of contraction. </a:t>
            </a:r>
            <a:endParaRPr sz="2000"/>
          </a:p>
        </p:txBody>
      </p:sp>
      <p:pic>
        <p:nvPicPr>
          <p:cNvPr id="134" name="Google Shape;134;p27" descr="Screen Shot 2017-03-22 at 2.10.34 PM.png"/>
          <p:cNvPicPr preferRelativeResize="0"/>
          <p:nvPr/>
        </p:nvPicPr>
        <p:blipFill>
          <a:blip r:embed="rId3">
            <a:alphaModFix/>
          </a:blip>
          <a:stretch>
            <a:fillRect/>
          </a:stretch>
        </p:blipFill>
        <p:spPr>
          <a:xfrm>
            <a:off x="228600" y="2930278"/>
            <a:ext cx="4691999" cy="1895200"/>
          </a:xfrm>
          <a:prstGeom prst="rect">
            <a:avLst/>
          </a:prstGeom>
          <a:noFill/>
          <a:ln>
            <a:noFill/>
          </a:ln>
        </p:spPr>
      </p:pic>
      <p:pic>
        <p:nvPicPr>
          <p:cNvPr id="135" name="Google Shape;135;p27" descr="Screen Shot 2017-03-22 at 2.10.23 PM.png"/>
          <p:cNvPicPr preferRelativeResize="0"/>
          <p:nvPr/>
        </p:nvPicPr>
        <p:blipFill>
          <a:blip r:embed="rId4">
            <a:alphaModFix/>
          </a:blip>
          <a:stretch>
            <a:fillRect/>
          </a:stretch>
        </p:blipFill>
        <p:spPr>
          <a:xfrm>
            <a:off x="329250" y="1076712"/>
            <a:ext cx="4591349" cy="184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body" idx="1"/>
          </p:nvPr>
        </p:nvSpPr>
        <p:spPr>
          <a:xfrm>
            <a:off x="457200" y="9867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dirty="0"/>
              <a:t>void active_stress_function(</a:t>
            </a:r>
            <a:endParaRPr sz="1200" dirty="0"/>
          </a:p>
          <a:p>
            <a:pPr marL="0" lvl="0" indent="0" algn="l" rtl="0">
              <a:spcBef>
                <a:spcPts val="600"/>
              </a:spcBef>
              <a:spcAft>
                <a:spcPts val="0"/>
              </a:spcAft>
              <a:buClr>
                <a:schemeClr val="dk1"/>
              </a:buClr>
              <a:buSzPts val="1100"/>
              <a:buFont typeface="Arial"/>
              <a:buNone/>
            </a:pPr>
            <a:r>
              <a:rPr lang="en" sz="1200" dirty="0"/>
              <a:t>	TensorValue&lt;double&gt;&amp; PP,</a:t>
            </a:r>
            <a:endParaRPr sz="1200" dirty="0"/>
          </a:p>
          <a:p>
            <a:pPr marL="0" lvl="0" indent="0" algn="l" rtl="0">
              <a:spcBef>
                <a:spcPts val="600"/>
              </a:spcBef>
              <a:spcAft>
                <a:spcPts val="0"/>
              </a:spcAft>
              <a:buClr>
                <a:schemeClr val="dk1"/>
              </a:buClr>
              <a:buSzPts val="1100"/>
              <a:buFont typeface="Arial"/>
              <a:buNone/>
            </a:pPr>
            <a:r>
              <a:rPr lang="en" sz="1200" dirty="0"/>
              <a:t>	const TensorValue&lt;double&gt;&amp; FF,</a:t>
            </a:r>
            <a:endParaRPr sz="1200" dirty="0"/>
          </a:p>
          <a:p>
            <a:pPr marL="0" lvl="0" indent="0" algn="l" rtl="0">
              <a:spcBef>
                <a:spcPts val="600"/>
              </a:spcBef>
              <a:spcAft>
                <a:spcPts val="0"/>
              </a:spcAft>
              <a:buClr>
                <a:schemeClr val="dk1"/>
              </a:buClr>
              <a:buSzPts val="1100"/>
              <a:buFont typeface="Arial"/>
              <a:buNone/>
            </a:pPr>
            <a:r>
              <a:rPr lang="en" sz="1200" dirty="0"/>
              <a:t>	const libMesh::Point&amp; X,</a:t>
            </a:r>
            <a:endParaRPr sz="1200" dirty="0"/>
          </a:p>
          <a:p>
            <a:pPr marL="0" lvl="0" indent="0" algn="l" rtl="0">
              <a:spcBef>
                <a:spcPts val="600"/>
              </a:spcBef>
              <a:spcAft>
                <a:spcPts val="0"/>
              </a:spcAft>
              <a:buClr>
                <a:schemeClr val="dk1"/>
              </a:buClr>
              <a:buSzPts val="1100"/>
              <a:buFont typeface="Arial"/>
              <a:buNone/>
            </a:pPr>
            <a:r>
              <a:rPr lang="en" sz="1200" dirty="0"/>
              <a:t>	const libMesh::Point&amp; s,</a:t>
            </a:r>
            <a:endParaRPr sz="1200" dirty="0"/>
          </a:p>
          <a:p>
            <a:pPr marL="0" lvl="0" indent="0" algn="l" rtl="0">
              <a:spcBef>
                <a:spcPts val="600"/>
              </a:spcBef>
              <a:spcAft>
                <a:spcPts val="0"/>
              </a:spcAft>
              <a:buClr>
                <a:schemeClr val="dk1"/>
              </a:buClr>
              <a:buSzPts val="1100"/>
              <a:buFont typeface="Arial"/>
              <a:buNone/>
            </a:pPr>
            <a:r>
              <a:rPr lang="en" sz="1200" dirty="0"/>
              <a:t>	Elem* const /*elem*/,</a:t>
            </a:r>
            <a:endParaRPr sz="1200" dirty="0"/>
          </a:p>
          <a:p>
            <a:pPr marL="0" lvl="0" indent="0" algn="l" rtl="0">
              <a:spcBef>
                <a:spcPts val="600"/>
              </a:spcBef>
              <a:spcAft>
                <a:spcPts val="0"/>
              </a:spcAft>
              <a:buClr>
                <a:schemeClr val="dk1"/>
              </a:buClr>
              <a:buSzPts val="1100"/>
              <a:buFont typeface="Arial"/>
              <a:buNone/>
            </a:pPr>
            <a:r>
              <a:rPr lang="en" sz="1200" dirty="0"/>
              <a:t>	const vector&lt;NumericVector&lt;double&gt;*&gt;&amp; /*system_data*/,</a:t>
            </a:r>
            <a:endParaRPr sz="1200" dirty="0"/>
          </a:p>
          <a:p>
            <a:pPr marL="0" lvl="0" indent="0" algn="l" rtl="0">
              <a:spcBef>
                <a:spcPts val="600"/>
              </a:spcBef>
              <a:spcAft>
                <a:spcPts val="0"/>
              </a:spcAft>
              <a:buClr>
                <a:schemeClr val="dk1"/>
              </a:buClr>
              <a:buSzPts val="1100"/>
              <a:buFont typeface="Arial"/>
              <a:buNone/>
            </a:pPr>
            <a:r>
              <a:rPr lang="en" sz="1200" dirty="0"/>
              <a:t>	double time,</a:t>
            </a:r>
            <a:endParaRPr sz="1200" dirty="0"/>
          </a:p>
          <a:p>
            <a:pPr marL="0" lvl="0" indent="0" algn="l" rtl="0">
              <a:spcBef>
                <a:spcPts val="600"/>
              </a:spcBef>
              <a:spcAft>
                <a:spcPts val="0"/>
              </a:spcAft>
              <a:buClr>
                <a:schemeClr val="dk1"/>
              </a:buClr>
              <a:buSzPts val="1100"/>
              <a:buFont typeface="Arial"/>
              <a:buNone/>
            </a:pPr>
            <a:r>
              <a:rPr lang="en" sz="1200" dirty="0"/>
              <a:t>	void* /*ctx*/)</a:t>
            </a:r>
            <a:endParaRPr sz="1200" dirty="0"/>
          </a:p>
          <a:p>
            <a:pPr marL="0" lvl="0" indent="0" algn="l" rtl="0">
              <a:spcBef>
                <a:spcPts val="600"/>
              </a:spcBef>
              <a:spcAft>
                <a:spcPts val="0"/>
              </a:spcAft>
              <a:buClr>
                <a:schemeClr val="dk1"/>
              </a:buClr>
              <a:buSzPts val="1100"/>
              <a:buFont typeface="Arial"/>
              <a:buNone/>
            </a:pPr>
            <a:r>
              <a:rPr lang="en" sz="1200" dirty="0"/>
              <a:t>{</a:t>
            </a:r>
            <a:endParaRPr sz="1200" dirty="0"/>
          </a:p>
          <a:p>
            <a:pPr marL="0" lvl="0" indent="0" algn="l" rtl="0">
              <a:spcBef>
                <a:spcPts val="600"/>
              </a:spcBef>
              <a:spcAft>
                <a:spcPts val="0"/>
              </a:spcAft>
              <a:buNone/>
            </a:pPr>
            <a:endParaRPr sz="1200" dirty="0"/>
          </a:p>
        </p:txBody>
      </p:sp>
      <p:sp>
        <p:nvSpPr>
          <p:cNvPr id="141" name="Google Shape;141;p28"/>
          <p:cNvSpPr txBox="1">
            <a:spLocks noGrp="1"/>
          </p:cNvSpPr>
          <p:nvPr>
            <p:ph type="title"/>
          </p:nvPr>
        </p:nvSpPr>
        <p:spPr>
          <a:xfrm>
            <a:off x="457200" y="535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Active stress function in main.C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9"/>
          <p:cNvSpPr txBox="1">
            <a:spLocks noGrp="1"/>
          </p:cNvSpPr>
          <p:nvPr>
            <p:ph type="body" idx="1"/>
          </p:nvPr>
        </p:nvSpPr>
        <p:spPr>
          <a:xfrm>
            <a:off x="457200" y="10477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dirty="0"/>
              <a:t>    //apply tension only to the bottom half of the beam (e.g. check y-position of reference)</a:t>
            </a:r>
            <a:endParaRPr sz="1200" dirty="0"/>
          </a:p>
          <a:p>
            <a:pPr marL="0" lvl="0" indent="0" algn="l" rtl="0">
              <a:spcBef>
                <a:spcPts val="600"/>
              </a:spcBef>
              <a:spcAft>
                <a:spcPts val="0"/>
              </a:spcAft>
              <a:buClr>
                <a:schemeClr val="dk1"/>
              </a:buClr>
              <a:buSzPts val="1100"/>
              <a:buFont typeface="Arial"/>
              <a:buNone/>
            </a:pPr>
            <a:r>
              <a:rPr lang="en" sz="1200" dirty="0"/>
              <a:t>	if (s(1) &lt; 0) {</a:t>
            </a:r>
            <a:endParaRPr sz="1200" dirty="0"/>
          </a:p>
          <a:p>
            <a:pPr marL="0" lvl="0" indent="0" algn="l" rtl="0">
              <a:spcBef>
                <a:spcPts val="600"/>
              </a:spcBef>
              <a:spcAft>
                <a:spcPts val="0"/>
              </a:spcAft>
              <a:buClr>
                <a:schemeClr val="dk1"/>
              </a:buClr>
              <a:buSzPts val="1100"/>
              <a:buFont typeface="Arial"/>
              <a:buNone/>
            </a:pPr>
            <a:r>
              <a:rPr lang="en" sz="1200" dirty="0"/>
              <a:t>    	double t_cycle = time - floor(time);    //Determine time in the cycle.</a:t>
            </a:r>
            <a:endParaRPr sz="1200" dirty="0"/>
          </a:p>
          <a:p>
            <a:pPr marL="0" lvl="0" indent="0" algn="l" rtl="0">
              <a:spcBef>
                <a:spcPts val="600"/>
              </a:spcBef>
              <a:spcAft>
                <a:spcPts val="0"/>
              </a:spcAft>
              <a:buClr>
                <a:schemeClr val="dk1"/>
              </a:buClr>
              <a:buSzPts val="1100"/>
              <a:buFont typeface="Arial"/>
              <a:buNone/>
            </a:pPr>
            <a:r>
              <a:rPr lang="en" sz="1200" dirty="0"/>
              <a:t>    	//Apply tension as traveling Gaussian wave along the x-axis</a:t>
            </a:r>
            <a:endParaRPr sz="1200" dirty="0"/>
          </a:p>
          <a:p>
            <a:pPr marL="0" lvl="0" indent="0" algn="l" rtl="0">
              <a:spcBef>
                <a:spcPts val="600"/>
              </a:spcBef>
              <a:spcAft>
                <a:spcPts val="0"/>
              </a:spcAft>
              <a:buClr>
                <a:schemeClr val="dk1"/>
              </a:buClr>
              <a:buSzPts val="1100"/>
              <a:buFont typeface="Arial"/>
              <a:buNone/>
            </a:pPr>
            <a:r>
              <a:rPr lang="en" sz="1200" dirty="0"/>
              <a:t>    	double T = 30 * exp(-(s(0) - (t_cycle - .5)) * (s(0) - (t_cycle - .5)) / (.1 * .1));</a:t>
            </a:r>
            <a:endParaRPr sz="1200" dirty="0"/>
          </a:p>
          <a:p>
            <a:pPr marL="0" lvl="0" indent="0" algn="l" rtl="0">
              <a:spcBef>
                <a:spcPts val="600"/>
              </a:spcBef>
              <a:spcAft>
                <a:spcPts val="0"/>
              </a:spcAft>
              <a:buClr>
                <a:schemeClr val="dk1"/>
              </a:buClr>
              <a:buSzPts val="1100"/>
              <a:buFont typeface="Arial"/>
              <a:buNone/>
            </a:pPr>
            <a:r>
              <a:rPr lang="en" sz="1200" dirty="0"/>
              <a:t>    	//const TensorValue&lt;double&gt; f_0(1,0);</a:t>
            </a:r>
            <a:endParaRPr sz="1200" dirty="0"/>
          </a:p>
          <a:p>
            <a:pPr marL="0" lvl="0" indent="0" algn="l" rtl="0">
              <a:spcBef>
                <a:spcPts val="600"/>
              </a:spcBef>
              <a:spcAft>
                <a:spcPts val="0"/>
              </a:spcAft>
              <a:buClr>
                <a:schemeClr val="dk1"/>
              </a:buClr>
              <a:buSzPts val="1100"/>
              <a:buFont typeface="Arial"/>
              <a:buNone/>
            </a:pPr>
            <a:r>
              <a:rPr lang="en" sz="1200" dirty="0"/>
              <a:t>    	double J = FF.det();</a:t>
            </a:r>
            <a:endParaRPr sz="1200" dirty="0"/>
          </a:p>
          <a:p>
            <a:pPr marL="0" lvl="0" indent="0" algn="l" rtl="0">
              <a:spcBef>
                <a:spcPts val="600"/>
              </a:spcBef>
              <a:spcAft>
                <a:spcPts val="0"/>
              </a:spcAft>
              <a:buClr>
                <a:schemeClr val="dk1"/>
              </a:buClr>
              <a:buSzPts val="1100"/>
              <a:buFont typeface="Arial"/>
              <a:buNone/>
            </a:pPr>
            <a:r>
              <a:rPr lang="en" sz="1200" dirty="0"/>
              <a:t>    	TensorValue&lt;double&gt; f_f;</a:t>
            </a:r>
            <a:endParaRPr sz="1200" dirty="0"/>
          </a:p>
          <a:p>
            <a:pPr marL="0" lvl="0" indent="0" algn="l" rtl="0">
              <a:spcBef>
                <a:spcPts val="600"/>
              </a:spcBef>
              <a:spcAft>
                <a:spcPts val="0"/>
              </a:spcAft>
              <a:buClr>
                <a:schemeClr val="dk1"/>
              </a:buClr>
              <a:buSzPts val="1100"/>
              <a:buFont typeface="Arial"/>
              <a:buNone/>
            </a:pPr>
            <a:r>
              <a:rPr lang="en" sz="1200" dirty="0"/>
              <a:t>    	outer_product(f_f, f_0, f_0);</a:t>
            </a:r>
            <a:endParaRPr sz="1200" dirty="0"/>
          </a:p>
          <a:p>
            <a:pPr marL="0" lvl="0" indent="0" algn="l" rtl="0">
              <a:spcBef>
                <a:spcPts val="600"/>
              </a:spcBef>
              <a:spcAft>
                <a:spcPts val="0"/>
              </a:spcAft>
              <a:buClr>
                <a:schemeClr val="dk1"/>
              </a:buClr>
              <a:buSzPts val="1100"/>
              <a:buFont typeface="Arial"/>
              <a:buNone/>
            </a:pPr>
            <a:r>
              <a:rPr lang="en" sz="1200" dirty="0"/>
              <a:t>    	PP = J * T * FF * f_f;</a:t>
            </a:r>
            <a:endParaRPr sz="1200" dirty="0"/>
          </a:p>
          <a:p>
            <a:pPr marL="0" lvl="0" indent="0" algn="l" rtl="0">
              <a:spcBef>
                <a:spcPts val="600"/>
              </a:spcBef>
              <a:spcAft>
                <a:spcPts val="0"/>
              </a:spcAft>
              <a:buClr>
                <a:schemeClr val="dk1"/>
              </a:buClr>
              <a:buSzPts val="1100"/>
              <a:buFont typeface="Arial"/>
              <a:buNone/>
            </a:pPr>
            <a:r>
              <a:rPr lang="en" sz="1200" dirty="0"/>
              <a:t>	}</a:t>
            </a:r>
            <a:endParaRPr sz="1200" dirty="0"/>
          </a:p>
          <a:p>
            <a:pPr marL="0" lvl="0" indent="0" algn="l" rtl="0">
              <a:spcBef>
                <a:spcPts val="600"/>
              </a:spcBef>
              <a:spcAft>
                <a:spcPts val="0"/>
              </a:spcAft>
              <a:buClr>
                <a:schemeClr val="dk1"/>
              </a:buClr>
              <a:buSzPts val="1100"/>
              <a:buFont typeface="Arial"/>
              <a:buNone/>
            </a:pPr>
            <a:r>
              <a:rPr lang="en" sz="1200" dirty="0"/>
              <a:t>	else {    //Set tension on top half to zero</a:t>
            </a:r>
            <a:endParaRPr sz="1200" dirty="0"/>
          </a:p>
          <a:p>
            <a:pPr marL="0" lvl="0" indent="0" algn="l" rtl="0">
              <a:spcBef>
                <a:spcPts val="600"/>
              </a:spcBef>
              <a:spcAft>
                <a:spcPts val="0"/>
              </a:spcAft>
              <a:buClr>
                <a:schemeClr val="dk1"/>
              </a:buClr>
              <a:buSzPts val="1100"/>
              <a:buFont typeface="Arial"/>
              <a:buNone/>
            </a:pPr>
            <a:r>
              <a:rPr lang="en" sz="1200" dirty="0"/>
              <a:t>    	PP.zero();</a:t>
            </a:r>
            <a:endParaRPr sz="1200" dirty="0"/>
          </a:p>
          <a:p>
            <a:pPr marL="0" lvl="0" indent="0" algn="l" rtl="0">
              <a:spcBef>
                <a:spcPts val="600"/>
              </a:spcBef>
              <a:spcAft>
                <a:spcPts val="0"/>
              </a:spcAft>
              <a:buClr>
                <a:schemeClr val="dk1"/>
              </a:buClr>
              <a:buSzPts val="1100"/>
              <a:buFont typeface="Arial"/>
              <a:buNone/>
            </a:pPr>
            <a:r>
              <a:rPr lang="en" sz="1200" dirty="0"/>
              <a:t>	}</a:t>
            </a:r>
            <a:endParaRPr sz="1200" dirty="0"/>
          </a:p>
          <a:p>
            <a:pPr marL="0" lvl="0" indent="0" algn="l" rtl="0">
              <a:spcBef>
                <a:spcPts val="600"/>
              </a:spcBef>
              <a:spcAft>
                <a:spcPts val="0"/>
              </a:spcAft>
              <a:buClr>
                <a:schemeClr val="dk1"/>
              </a:buClr>
              <a:buSzPts val="1100"/>
              <a:buFont typeface="Arial"/>
              <a:buNone/>
            </a:pPr>
            <a:r>
              <a:rPr lang="en" sz="1200" dirty="0"/>
              <a:t>}</a:t>
            </a:r>
            <a:endParaRPr sz="1200" dirty="0"/>
          </a:p>
        </p:txBody>
      </p:sp>
      <p:sp>
        <p:nvSpPr>
          <p:cNvPr id="147" name="Google Shape;147;p29"/>
          <p:cNvSpPr txBox="1">
            <a:spLocks noGrp="1"/>
          </p:cNvSpPr>
          <p:nvPr>
            <p:ph type="title"/>
          </p:nvPr>
        </p:nvSpPr>
        <p:spPr>
          <a:xfrm>
            <a:off x="457200" y="535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Active stress function in main.C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Homework</a:t>
            </a:r>
            <a:endParaRPr/>
          </a:p>
        </p:txBody>
      </p:sp>
      <p:sp>
        <p:nvSpPr>
          <p:cNvPr id="153" name="Google Shape;153;p30"/>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AutoNum type="arabicParenR"/>
            </a:pPr>
            <a:r>
              <a:rPr lang="en" sz="2400"/>
              <a:t>Take example 2 and apply tension as a sine wave that travels down the body. Note that you want to use something like 1.0/2.0* (1.0+sin((2.0*pi*(s(0)/body_length + time))) to not create negative tension.</a:t>
            </a:r>
            <a:endParaRPr sz="2400"/>
          </a:p>
          <a:p>
            <a:pPr marL="457200" lvl="0" indent="-381000" algn="l" rtl="0">
              <a:spcBef>
                <a:spcPts val="0"/>
              </a:spcBef>
              <a:spcAft>
                <a:spcPts val="0"/>
              </a:spcAft>
              <a:buSzPts val="2400"/>
              <a:buAutoNum type="arabicParenR"/>
            </a:pPr>
            <a:r>
              <a:rPr lang="en" sz="2400"/>
              <a:t>Squeeze the top and the bottom out of phase using the traveling sine wave (see example 3 for ideas).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514734" y="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Creating a stress function in main.c</a:t>
            </a:r>
            <a:endParaRPr dirty="0"/>
          </a:p>
          <a:p>
            <a:pPr marL="0" lvl="0" indent="0">
              <a:buSzPts val="1100"/>
              <a:buNone/>
            </a:pPr>
            <a:r>
              <a:rPr lang="en-US" sz="1400" dirty="0">
                <a:latin typeface="Courier New"/>
                <a:ea typeface="Courier New"/>
                <a:cs typeface="Courier New"/>
                <a:sym typeface="Courier New"/>
              </a:rPr>
              <a:t>v</a:t>
            </a:r>
            <a:r>
              <a:rPr lang="en-US" sz="1400" dirty="0" smtClean="0">
                <a:latin typeface="Courier New"/>
                <a:ea typeface="Courier New"/>
                <a:cs typeface="Courier New"/>
                <a:sym typeface="Courier New"/>
              </a:rPr>
              <a:t>oid</a:t>
            </a:r>
          </a:p>
          <a:p>
            <a:pPr marL="0" lvl="0" indent="0">
              <a:buSzPts val="1100"/>
              <a:buNone/>
            </a:pPr>
            <a:r>
              <a:rPr lang="en-US" sz="1400" dirty="0" smtClean="0">
                <a:latin typeface="Courier New"/>
                <a:ea typeface="Courier New"/>
                <a:cs typeface="Courier New"/>
                <a:sym typeface="Courier New"/>
              </a:rPr>
              <a:t>PK1_dev_stress_function</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TensorValue</a:t>
            </a:r>
            <a:r>
              <a:rPr lang="en-US" sz="1400" dirty="0" smtClean="0">
                <a:latin typeface="Courier New"/>
                <a:ea typeface="Courier New"/>
                <a:cs typeface="Courier New"/>
                <a:sym typeface="Courier New"/>
              </a:rPr>
              <a:t>&lt;double</a:t>
            </a:r>
            <a:r>
              <a:rPr lang="en-US" sz="1400" dirty="0">
                <a:latin typeface="Courier New"/>
                <a:ea typeface="Courier New"/>
                <a:cs typeface="Courier New"/>
                <a:sym typeface="Courier New"/>
              </a:rPr>
              <a:t>&gt;&amp; PP,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TensorValue</a:t>
            </a:r>
            <a:r>
              <a:rPr lang="en-US" sz="1400" dirty="0">
                <a:latin typeface="Courier New"/>
                <a:ea typeface="Courier New"/>
                <a:cs typeface="Courier New"/>
                <a:sym typeface="Courier New"/>
              </a:rPr>
              <a:t>&lt;double&gt;&amp; FF,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/*X*/,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/*s*/,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Elem</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elem</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::vector&lt;double&gt;*&gt;&amp; /*</a:t>
            </a:r>
            <a:r>
              <a:rPr lang="en-US" sz="1400" dirty="0" err="1">
                <a:latin typeface="Courier New"/>
                <a:ea typeface="Courier New"/>
                <a:cs typeface="Courier New"/>
                <a:sym typeface="Courier New"/>
              </a:rPr>
              <a:t>var_data</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VectorValue</a:t>
            </a:r>
            <a:r>
              <a:rPr lang="en-US" sz="1400" dirty="0">
                <a:latin typeface="Courier New"/>
                <a:ea typeface="Courier New"/>
                <a:cs typeface="Courier New"/>
                <a:sym typeface="Courier New"/>
              </a:rPr>
              <a:t>&lt;double&gt; &gt;*&gt;&amp; /*</a:t>
            </a:r>
            <a:r>
              <a:rPr lang="en-US" sz="1400" dirty="0" err="1">
                <a:latin typeface="Courier New"/>
                <a:ea typeface="Courier New"/>
                <a:cs typeface="Courier New"/>
                <a:sym typeface="Courier New"/>
              </a:rPr>
              <a:t>grad_var_data</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double </a:t>
            </a:r>
            <a:r>
              <a:rPr lang="en-US" sz="1400" dirty="0">
                <a:latin typeface="Courier New"/>
                <a:ea typeface="Courier New"/>
                <a:cs typeface="Courier New"/>
                <a:sym typeface="Courier New"/>
              </a:rPr>
              <a:t>/*time*/,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void</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ctx</a:t>
            </a:r>
            <a:r>
              <a:rPr lang="en-US" sz="1400" dirty="0">
                <a:latin typeface="Courier New"/>
                <a:ea typeface="Courier New"/>
                <a:cs typeface="Courier New"/>
                <a:sym typeface="Courier New"/>
              </a:rPr>
              <a:t>*/){      </a:t>
            </a:r>
          </a:p>
          <a:p>
            <a:pPr marL="0" lvl="0" indent="0">
              <a:buSzPts val="1100"/>
              <a:buNone/>
            </a:pPr>
            <a:r>
              <a:rPr lang="en" sz="1400" dirty="0" smtClean="0">
                <a:latin typeface="Courier New"/>
                <a:ea typeface="Courier New"/>
                <a:cs typeface="Courier New"/>
                <a:sym typeface="Courier New"/>
              </a:rPr>
              <a:t>}</a:t>
            </a:r>
          </a:p>
          <a:p>
            <a:pPr marL="0" lvl="0" indent="0">
              <a:buSzPts val="1100"/>
              <a:buNone/>
            </a:pPr>
            <a:endParaRPr sz="1400" dirty="0">
              <a:latin typeface="Courier New"/>
              <a:ea typeface="Courier New"/>
              <a:cs typeface="Courier New"/>
              <a:sym typeface="Courier New"/>
            </a:endParaRPr>
          </a:p>
        </p:txBody>
      </p:sp>
      <p:sp>
        <p:nvSpPr>
          <p:cNvPr id="2" name="TextBox 1"/>
          <p:cNvSpPr txBox="1"/>
          <p:nvPr/>
        </p:nvSpPr>
        <p:spPr>
          <a:xfrm>
            <a:off x="4852416" y="3511296"/>
            <a:ext cx="3696846" cy="1184940"/>
          </a:xfrm>
          <a:prstGeom prst="rect">
            <a:avLst/>
          </a:prstGeom>
          <a:noFill/>
        </p:spPr>
        <p:txBody>
          <a:bodyPr wrap="none" rtlCol="0">
            <a:spAutoFit/>
          </a:bodyPr>
          <a:lstStyle/>
          <a:p>
            <a:pPr lvl="0">
              <a:spcBef>
                <a:spcPts val="600"/>
              </a:spcBef>
            </a:pPr>
            <a:r>
              <a:rPr lang="en-US" dirty="0">
                <a:latin typeface="Courier New"/>
                <a:ea typeface="Courier New"/>
                <a:cs typeface="Courier New"/>
                <a:sym typeface="Courier New"/>
              </a:rPr>
              <a:t>PP : </a:t>
            </a:r>
            <a:r>
              <a:rPr lang="en-US" dirty="0"/>
              <a:t>The First </a:t>
            </a:r>
            <a:r>
              <a:rPr lang="en-US" dirty="0" err="1"/>
              <a:t>Piola</a:t>
            </a:r>
            <a:r>
              <a:rPr lang="en-US" dirty="0"/>
              <a:t> </a:t>
            </a:r>
            <a:r>
              <a:rPr lang="en-US" dirty="0" err="1"/>
              <a:t>Kirchoff</a:t>
            </a:r>
            <a:r>
              <a:rPr lang="en-US" dirty="0"/>
              <a:t> Stress Tensor</a:t>
            </a:r>
          </a:p>
          <a:p>
            <a:pPr lvl="0">
              <a:spcBef>
                <a:spcPts val="600"/>
              </a:spcBef>
            </a:pPr>
            <a:r>
              <a:rPr lang="en-US" dirty="0">
                <a:latin typeface="Courier New"/>
                <a:ea typeface="Courier New"/>
                <a:cs typeface="Courier New"/>
                <a:sym typeface="Courier New"/>
              </a:rPr>
              <a:t>FF : </a:t>
            </a:r>
            <a:r>
              <a:rPr lang="en-US" dirty="0"/>
              <a:t>Deformation Gradient</a:t>
            </a:r>
          </a:p>
          <a:p>
            <a:pPr lvl="0">
              <a:spcBef>
                <a:spcPts val="600"/>
              </a:spcBef>
            </a:pPr>
            <a:r>
              <a:rPr lang="en-US" dirty="0">
                <a:latin typeface="Courier New"/>
                <a:ea typeface="Courier New"/>
                <a:cs typeface="Courier New"/>
                <a:sym typeface="Courier New"/>
              </a:rPr>
              <a:t>X :</a:t>
            </a:r>
            <a:r>
              <a:rPr lang="en-US" dirty="0"/>
              <a:t> Current position of the element</a:t>
            </a:r>
          </a:p>
          <a:p>
            <a:pPr lvl="0">
              <a:spcBef>
                <a:spcPts val="600"/>
              </a:spcBef>
            </a:pPr>
            <a:r>
              <a:rPr lang="en-US" dirty="0">
                <a:latin typeface="Courier New"/>
                <a:ea typeface="Courier New"/>
                <a:cs typeface="Courier New"/>
                <a:sym typeface="Courier New"/>
              </a:rPr>
              <a:t>s </a:t>
            </a:r>
            <a:r>
              <a:rPr lang="en-US" dirty="0"/>
              <a:t>: Reference configuration position</a:t>
            </a:r>
            <a:r>
              <a:rPr lang="en-US" dirty="0">
                <a:latin typeface="Courier New"/>
                <a:ea typeface="Courier New"/>
                <a:cs typeface="Courier New"/>
                <a:sym typeface="Courier New"/>
              </a:rPr>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1"/>
          <p:cNvSpPr txBox="1">
            <a:spLocks noGrp="1"/>
          </p:cNvSpPr>
          <p:nvPr>
            <p:ph type="body" idx="1"/>
          </p:nvPr>
        </p:nvSpPr>
        <p:spPr>
          <a:xfrm>
            <a:off x="457200" y="6340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Neo Hookean PK1 Stress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For a Neo-Hookean Material Model, deviatoric component of stress is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P=mu*F</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Where mu is our modulus of elasticity. Think of as each node connected to two (in 2D) or three (in 3D) other nodes using a spring. The higher the mu, the stiffer the object.  </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2"/>
          <p:cNvSpPr txBox="1">
            <a:spLocks noGrp="1"/>
          </p:cNvSpPr>
          <p:nvPr>
            <p:ph type="body" idx="1"/>
          </p:nvPr>
        </p:nvSpPr>
        <p:spPr>
          <a:xfrm>
            <a:off x="457200" y="6340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Neo Hookean deviatoric PK1 Stress</a:t>
            </a:r>
            <a:endParaRPr sz="1800" dirty="0"/>
          </a:p>
          <a:p>
            <a:pPr marL="0" lvl="0" indent="0">
              <a:buSzPts val="1100"/>
              <a:buNone/>
            </a:pPr>
            <a:r>
              <a:rPr lang="en-US" sz="1400" dirty="0">
                <a:latin typeface="Courier New"/>
                <a:ea typeface="Courier New"/>
                <a:cs typeface="Courier New"/>
                <a:sym typeface="Courier New"/>
              </a:rPr>
              <a:t>void</a:t>
            </a:r>
          </a:p>
          <a:p>
            <a:pPr marL="0" lvl="0" indent="0">
              <a:buSzPts val="1100"/>
              <a:buNone/>
            </a:pPr>
            <a:r>
              <a:rPr lang="en-US" sz="1400" dirty="0">
                <a:latin typeface="Courier New"/>
                <a:ea typeface="Courier New"/>
                <a:cs typeface="Courier New"/>
                <a:sym typeface="Courier New"/>
              </a:rPr>
              <a:t>PK1_dev_stress_function(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TensorValue</a:t>
            </a:r>
            <a:r>
              <a:rPr lang="en-US" sz="1400" dirty="0">
                <a:latin typeface="Courier New"/>
                <a:ea typeface="Courier New"/>
                <a:cs typeface="Courier New"/>
                <a:sym typeface="Courier New"/>
              </a:rPr>
              <a:t>&lt;double&gt;&amp; PP,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TensorValue</a:t>
            </a:r>
            <a:r>
              <a:rPr lang="en-US" sz="1400" dirty="0">
                <a:latin typeface="Courier New"/>
                <a:ea typeface="Courier New"/>
                <a:cs typeface="Courier New"/>
                <a:sym typeface="Courier New"/>
              </a:rPr>
              <a:t>&lt;double&gt;&amp; FF,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/*X*/,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/*s*/,    </a:t>
            </a:r>
          </a:p>
          <a:p>
            <a:pPr marL="0" lvl="0" indent="0">
              <a:buSzPts val="1100"/>
              <a:buNone/>
            </a:pPr>
            <a:r>
              <a:rPr lang="en-US" sz="1400" dirty="0">
                <a:latin typeface="Courier New"/>
                <a:ea typeface="Courier New"/>
                <a:cs typeface="Courier New"/>
                <a:sym typeface="Courier New"/>
              </a:rPr>
              <a:t>	Elem*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elem</a:t>
            </a:r>
            <a:r>
              <a:rPr lang="en-US" sz="1400" dirty="0">
                <a:latin typeface="Courier New"/>
                <a:ea typeface="Courier New"/>
                <a:cs typeface="Courier New"/>
                <a:sym typeface="Courier New"/>
              </a:rPr>
              <a:t>*/,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::vector&lt;double&gt;*&gt;&amp; /*</a:t>
            </a:r>
            <a:r>
              <a:rPr lang="en-US" sz="1400" dirty="0" err="1">
                <a:latin typeface="Courier New"/>
                <a:ea typeface="Courier New"/>
                <a:cs typeface="Courier New"/>
                <a:sym typeface="Courier New"/>
              </a:rPr>
              <a:t>var_data</a:t>
            </a:r>
            <a:r>
              <a:rPr lang="en-US" sz="1400" dirty="0">
                <a:latin typeface="Courier New"/>
                <a:ea typeface="Courier New"/>
                <a:cs typeface="Courier New"/>
                <a:sym typeface="Courier New"/>
              </a:rPr>
              <a:t>*/,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VectorValue</a:t>
            </a:r>
            <a:r>
              <a:rPr lang="en-US" sz="1400" dirty="0">
                <a:latin typeface="Courier New"/>
                <a:ea typeface="Courier New"/>
                <a:cs typeface="Courier New"/>
                <a:sym typeface="Courier New"/>
              </a:rPr>
              <a:t>&lt;double&gt; &gt;*&gt;&amp; /*</a:t>
            </a:r>
            <a:r>
              <a:rPr lang="en-US" sz="1400" dirty="0" err="1">
                <a:latin typeface="Courier New"/>
                <a:ea typeface="Courier New"/>
                <a:cs typeface="Courier New"/>
                <a:sym typeface="Courier New"/>
              </a:rPr>
              <a:t>grad_var_data</a:t>
            </a:r>
            <a:r>
              <a:rPr lang="en-US" sz="1400" dirty="0">
                <a:latin typeface="Courier New"/>
                <a:ea typeface="Courier New"/>
                <a:cs typeface="Courier New"/>
                <a:sym typeface="Courier New"/>
              </a:rPr>
              <a:t>*/,    </a:t>
            </a:r>
          </a:p>
          <a:p>
            <a:pPr marL="0" lvl="0" indent="0">
              <a:buSzPts val="1100"/>
              <a:buNone/>
            </a:pPr>
            <a:r>
              <a:rPr lang="en-US" sz="1400" dirty="0">
                <a:latin typeface="Courier New"/>
                <a:ea typeface="Courier New"/>
                <a:cs typeface="Courier New"/>
                <a:sym typeface="Courier New"/>
              </a:rPr>
              <a:t>	double /*time*/,	</a:t>
            </a:r>
          </a:p>
          <a:p>
            <a:pPr marL="0" lvl="0" indent="0">
              <a:buSzPts val="1100"/>
              <a:buNone/>
            </a:pPr>
            <a:r>
              <a:rPr lang="en-US" sz="1400" dirty="0">
                <a:latin typeface="Courier New"/>
                <a:ea typeface="Courier New"/>
                <a:cs typeface="Courier New"/>
                <a:sym typeface="Courier New"/>
              </a:rPr>
              <a:t>	void* /*</a:t>
            </a:r>
            <a:r>
              <a:rPr lang="en-US" sz="1400" dirty="0" err="1">
                <a:latin typeface="Courier New"/>
                <a:ea typeface="Courier New"/>
                <a:cs typeface="Courier New"/>
                <a:sym typeface="Courier New"/>
              </a:rPr>
              <a:t>ctx</a:t>
            </a:r>
            <a:r>
              <a:rPr lang="en-US" sz="1400" dirty="0">
                <a:latin typeface="Courier New"/>
                <a:ea typeface="Courier New"/>
                <a:cs typeface="Courier New"/>
                <a:sym typeface="Courier New"/>
              </a:rPr>
              <a:t>*/){      </a:t>
            </a:r>
            <a:endParaRPr lang="en" sz="1400" dirty="0">
              <a:latin typeface="Courier New"/>
              <a:ea typeface="Courier New"/>
              <a:cs typeface="Courier New"/>
              <a:sym typeface="Courier New"/>
            </a:endParaRPr>
          </a:p>
          <a:p>
            <a:pPr marL="0" lvl="0" indent="0" algn="l" rtl="0">
              <a:spcBef>
                <a:spcPts val="600"/>
              </a:spcBef>
              <a:spcAft>
                <a:spcPts val="0"/>
              </a:spcAft>
              <a:buNone/>
            </a:pPr>
            <a:r>
              <a:rPr lang="en" sz="1400" dirty="0" smtClean="0">
                <a:latin typeface="Courier New"/>
                <a:ea typeface="Courier New"/>
                <a:cs typeface="Courier New"/>
                <a:sym typeface="Courier New"/>
              </a:rPr>
              <a:t>PP=mu*FF</a:t>
            </a:r>
            <a:r>
              <a:rPr lang="en" sz="1400" dirty="0">
                <a:latin typeface="Courier New"/>
                <a:ea typeface="Courier New"/>
                <a:cs typeface="Courier New"/>
                <a:sym typeface="Courier New"/>
              </a:rPr>
              <a:t>;</a:t>
            </a:r>
            <a:endParaRPr sz="1400" dirty="0">
              <a:latin typeface="Courier New"/>
              <a:ea typeface="Courier New"/>
              <a:cs typeface="Courier New"/>
              <a:sym typeface="Courier New"/>
            </a:endParaRPr>
          </a:p>
          <a:p>
            <a:pPr marL="0" lvl="0" indent="0" algn="l" rtl="0">
              <a:spcBef>
                <a:spcPts val="600"/>
              </a:spcBef>
              <a:spcAft>
                <a:spcPts val="0"/>
              </a:spcAft>
              <a:buNone/>
            </a:pPr>
            <a:r>
              <a:rPr lang="en" sz="1400" dirty="0">
                <a:latin typeface="Courier New"/>
                <a:ea typeface="Courier New"/>
                <a:cs typeface="Courier New"/>
                <a:sym typeface="Courier New"/>
              </a:rPr>
              <a:t>return;</a:t>
            </a:r>
            <a:endParaRPr sz="1400" dirty="0">
              <a:latin typeface="Courier New"/>
              <a:ea typeface="Courier New"/>
              <a:cs typeface="Courier New"/>
              <a:sym typeface="Courier New"/>
            </a:endParaRPr>
          </a:p>
          <a:p>
            <a:pPr marL="0" lvl="0" indent="0" algn="l" rtl="0">
              <a:spcBef>
                <a:spcPts val="600"/>
              </a:spcBef>
              <a:spcAft>
                <a:spcPts val="0"/>
              </a:spcAft>
              <a:buNone/>
            </a:pPr>
            <a:r>
              <a:rPr lang="en" sz="1400" dirty="0">
                <a:latin typeface="Courier New"/>
                <a:ea typeface="Courier New"/>
                <a:cs typeface="Courier New"/>
                <a:sym typeface="Courier New"/>
              </a:rPr>
              <a:t>}</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3"/>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Neo Hookean PK1 Stress</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We will also add a term for dilational component of stress, which enforces the incompressibility condition</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P=-mu*F^-T</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More information here:</a:t>
            </a:r>
            <a:endParaRPr sz="1800" dirty="0"/>
          </a:p>
          <a:p>
            <a:pPr marL="0" lvl="0" indent="0" algn="l" rtl="0">
              <a:spcBef>
                <a:spcPts val="600"/>
              </a:spcBef>
              <a:spcAft>
                <a:spcPts val="0"/>
              </a:spcAft>
              <a:buNone/>
            </a:pPr>
            <a:r>
              <a:rPr lang="en" sz="1800" u="sng" dirty="0">
                <a:solidFill>
                  <a:schemeClr val="hlink"/>
                </a:solidFill>
                <a:hlinkClick r:id="rId3"/>
              </a:rPr>
              <a:t>http://en.wikipedia.org/wiki/Neo-Hookean_solid#Incompressible_neo-Hookean_material</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body" idx="1"/>
          </p:nvPr>
        </p:nvSpPr>
        <p:spPr>
          <a:xfrm>
            <a:off x="457200" y="6340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Neo Hookean dilation PK1 Stress</a:t>
            </a:r>
            <a:endParaRPr sz="1800" dirty="0"/>
          </a:p>
          <a:p>
            <a:pPr marL="0" lvl="0" indent="0">
              <a:buNone/>
            </a:pPr>
            <a:r>
              <a:rPr lang="en-US" sz="1400" dirty="0">
                <a:latin typeface="Courier New"/>
                <a:ea typeface="Courier New"/>
                <a:cs typeface="Courier New"/>
                <a:sym typeface="Courier New"/>
              </a:rPr>
              <a:t>v</a:t>
            </a:r>
            <a:r>
              <a:rPr lang="en-US" sz="1400" dirty="0" smtClean="0">
                <a:latin typeface="Courier New"/>
                <a:ea typeface="Courier New"/>
                <a:cs typeface="Courier New"/>
                <a:sym typeface="Courier New"/>
              </a:rPr>
              <a:t>oid</a:t>
            </a:r>
          </a:p>
          <a:p>
            <a:pPr marL="0" lvl="0" indent="0">
              <a:buNone/>
            </a:pPr>
            <a:r>
              <a:rPr lang="en-US" sz="1400" dirty="0" smtClean="0">
                <a:latin typeface="Courier New"/>
                <a:ea typeface="Courier New"/>
                <a:cs typeface="Courier New"/>
                <a:sym typeface="Courier New"/>
              </a:rPr>
              <a:t>PK1_dil_stress_function</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TensorValue</a:t>
            </a:r>
            <a:r>
              <a:rPr lang="en-US" sz="1400" dirty="0" smtClean="0">
                <a:latin typeface="Courier New"/>
                <a:ea typeface="Courier New"/>
                <a:cs typeface="Courier New"/>
                <a:sym typeface="Courier New"/>
              </a:rPr>
              <a:t>&lt;double</a:t>
            </a:r>
            <a:r>
              <a:rPr lang="en-US" sz="1400" dirty="0">
                <a:latin typeface="Courier New"/>
                <a:ea typeface="Courier New"/>
                <a:cs typeface="Courier New"/>
                <a:sym typeface="Courier New"/>
              </a:rPr>
              <a:t>&gt;&amp; PP,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TensorValue</a:t>
            </a:r>
            <a:r>
              <a:rPr lang="en-US" sz="1400" dirty="0">
                <a:latin typeface="Courier New"/>
                <a:ea typeface="Courier New"/>
                <a:cs typeface="Courier New"/>
                <a:sym typeface="Courier New"/>
              </a:rPr>
              <a:t>&lt;double&gt;&amp; FF,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/*X*/,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/*s*/,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Elem</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elem</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::vector&lt;double&gt;*&gt;&amp; /*</a:t>
            </a:r>
            <a:r>
              <a:rPr lang="en-US" sz="1400" dirty="0" err="1">
                <a:latin typeface="Courier New"/>
                <a:ea typeface="Courier New"/>
                <a:cs typeface="Courier New"/>
                <a:sym typeface="Courier New"/>
              </a:rPr>
              <a:t>var_data</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VectorValue</a:t>
            </a:r>
            <a:r>
              <a:rPr lang="en-US" sz="1400" dirty="0">
                <a:latin typeface="Courier New"/>
                <a:ea typeface="Courier New"/>
                <a:cs typeface="Courier New"/>
                <a:sym typeface="Courier New"/>
              </a:rPr>
              <a:t>&lt;double&gt; &gt;*&gt;&amp; /*</a:t>
            </a:r>
            <a:r>
              <a:rPr lang="en-US" sz="1400" dirty="0" err="1">
                <a:latin typeface="Courier New"/>
                <a:ea typeface="Courier New"/>
                <a:cs typeface="Courier New"/>
                <a:sym typeface="Courier New"/>
              </a:rPr>
              <a:t>grad_var_data</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double </a:t>
            </a:r>
            <a:r>
              <a:rPr lang="en-US" sz="1400" dirty="0">
                <a:latin typeface="Courier New"/>
                <a:ea typeface="Courier New"/>
                <a:cs typeface="Courier New"/>
                <a:sym typeface="Courier New"/>
              </a:rPr>
              <a:t>/*time*/,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void</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ctx</a:t>
            </a:r>
            <a:r>
              <a:rPr lang="en-US" sz="1400" dirty="0" smtClean="0">
                <a:latin typeface="Courier New"/>
                <a:ea typeface="Courier New"/>
                <a:cs typeface="Courier New"/>
                <a:sym typeface="Courier New"/>
              </a:rPr>
              <a:t>*/){</a:t>
            </a:r>
          </a:p>
          <a:p>
            <a:pPr marL="0" lvl="0" indent="0">
              <a:buNone/>
            </a:pPr>
            <a:r>
              <a:rPr lang="en" sz="1400" dirty="0" smtClean="0">
                <a:latin typeface="Courier New"/>
                <a:ea typeface="Courier New"/>
                <a:cs typeface="Courier New"/>
                <a:sym typeface="Courier New"/>
              </a:rPr>
              <a:t>PP</a:t>
            </a:r>
            <a:r>
              <a:rPr lang="en" sz="1400" dirty="0">
                <a:latin typeface="Courier New"/>
                <a:ea typeface="Courier New"/>
                <a:cs typeface="Courier New"/>
                <a:sym typeface="Courier New"/>
              </a:rPr>
              <a:t>=-mu*tensor_inverse_transpose(FF, NDIM);</a:t>
            </a:r>
            <a:endParaRPr sz="1400" dirty="0">
              <a:latin typeface="Courier New"/>
              <a:ea typeface="Courier New"/>
              <a:cs typeface="Courier New"/>
              <a:sym typeface="Courier New"/>
            </a:endParaRPr>
          </a:p>
          <a:p>
            <a:pPr marL="0" lvl="0" indent="0" algn="l" rtl="0">
              <a:spcBef>
                <a:spcPts val="600"/>
              </a:spcBef>
              <a:spcAft>
                <a:spcPts val="0"/>
              </a:spcAft>
              <a:buNone/>
            </a:pPr>
            <a:r>
              <a:rPr lang="en" sz="1400" dirty="0">
                <a:latin typeface="Courier New"/>
                <a:ea typeface="Courier New"/>
                <a:cs typeface="Courier New"/>
                <a:sym typeface="Courier New"/>
              </a:rPr>
              <a:t>return;</a:t>
            </a:r>
            <a:endParaRPr sz="1400" dirty="0">
              <a:latin typeface="Courier New"/>
              <a:ea typeface="Courier New"/>
              <a:cs typeface="Courier New"/>
              <a:sym typeface="Courier New"/>
            </a:endParaRPr>
          </a:p>
          <a:p>
            <a:pPr marL="0" lvl="0" indent="0" algn="l" rtl="0">
              <a:spcBef>
                <a:spcPts val="600"/>
              </a:spcBef>
              <a:spcAft>
                <a:spcPts val="0"/>
              </a:spcAft>
              <a:buNone/>
            </a:pPr>
            <a:r>
              <a:rPr lang="en" sz="1400" dirty="0">
                <a:latin typeface="Courier New"/>
                <a:ea typeface="Courier New"/>
                <a:cs typeface="Courier New"/>
                <a:sym typeface="Courier New"/>
              </a:rPr>
              <a:t>}</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5"/>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Registering </a:t>
            </a:r>
            <a:r>
              <a:rPr lang="en" dirty="0" smtClean="0"/>
              <a:t>Stresses</a:t>
            </a:r>
            <a:endParaRPr sz="1800" dirty="0"/>
          </a:p>
          <a:p>
            <a:pPr marL="0" lvl="0" indent="0" algn="l" rtl="0">
              <a:spcBef>
                <a:spcPts val="600"/>
              </a:spcBef>
              <a:spcAft>
                <a:spcPts val="0"/>
              </a:spcAft>
              <a:buNone/>
            </a:pPr>
            <a:r>
              <a:rPr lang="en" sz="1800" dirty="0"/>
              <a:t>The stress functions (and other body forces) are created in the ModelData namespace (see Example_IBFE_TargetPoints2D). Stress components are additive, so all we need to do is register them in the main routine.</a:t>
            </a:r>
            <a:endParaRPr sz="1800" dirty="0"/>
          </a:p>
          <a:p>
            <a:pPr marL="0" lvl="0" indent="0" algn="l" rtl="0">
              <a:spcBef>
                <a:spcPts val="600"/>
              </a:spcBef>
              <a:spcAft>
                <a:spcPts val="0"/>
              </a:spcAft>
              <a:buNone/>
            </a:pPr>
            <a:endParaRPr sz="1000" dirty="0"/>
          </a:p>
          <a:p>
            <a:pPr marL="0" lvl="0" indent="0">
              <a:buNone/>
            </a:pPr>
            <a:r>
              <a:rPr lang="en-US" sz="1200" dirty="0">
                <a:latin typeface="Courier New"/>
                <a:ea typeface="Courier New"/>
                <a:cs typeface="Courier New"/>
                <a:sym typeface="Courier New"/>
              </a:rPr>
              <a:t> // Configure the IBFE solver.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ib_method_ops</a:t>
            </a:r>
            <a:r>
              <a:rPr lang="en-US" sz="1200" dirty="0" smtClean="0">
                <a:latin typeface="Courier New"/>
                <a:ea typeface="Courier New"/>
                <a:cs typeface="Courier New"/>
                <a:sym typeface="Courier New"/>
              </a:rPr>
              <a:t>-</a:t>
            </a:r>
            <a:r>
              <a:rPr lang="en-US" sz="1200" dirty="0">
                <a:latin typeface="Courier New"/>
                <a:ea typeface="Courier New"/>
                <a:cs typeface="Courier New"/>
                <a:sym typeface="Courier New"/>
              </a:rPr>
              <a:t>&gt;</a:t>
            </a:r>
            <a:r>
              <a:rPr lang="en-US" sz="1200" dirty="0" err="1">
                <a:latin typeface="Courier New"/>
                <a:ea typeface="Courier New"/>
                <a:cs typeface="Courier New"/>
                <a:sym typeface="Courier New"/>
              </a:rPr>
              <a:t>initializeFEEquationSystems</a:t>
            </a:r>
            <a:r>
              <a:rPr lang="en-US" sz="1200" dirty="0">
                <a:latin typeface="Courier New"/>
                <a:ea typeface="Courier New"/>
                <a:cs typeface="Courier New"/>
                <a:sym typeface="Courier New"/>
              </a:rPr>
              <a:t>();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FEDataManager</a:t>
            </a:r>
            <a:r>
              <a:rPr lang="en-US" sz="1200" dirty="0">
                <a:latin typeface="Courier New"/>
                <a:ea typeface="Courier New"/>
                <a:cs typeface="Courier New"/>
                <a:sym typeface="Courier New"/>
              </a:rPr>
              <a:t>* </a:t>
            </a:r>
            <a:r>
              <a:rPr lang="en-US" sz="1200" dirty="0" err="1">
                <a:latin typeface="Courier New"/>
                <a:ea typeface="Courier New"/>
                <a:cs typeface="Courier New"/>
                <a:sym typeface="Courier New"/>
              </a:rPr>
              <a:t>fe_data_manager</a:t>
            </a:r>
            <a:r>
              <a:rPr lang="en-US" sz="1200" dirty="0">
                <a:latin typeface="Courier New"/>
                <a:ea typeface="Courier New"/>
                <a:cs typeface="Courier New"/>
                <a:sym typeface="Courier New"/>
              </a:rPr>
              <a:t> = </a:t>
            </a:r>
            <a:r>
              <a:rPr lang="en-US" sz="1200" dirty="0" err="1">
                <a:latin typeface="Courier New"/>
                <a:ea typeface="Courier New"/>
                <a:cs typeface="Courier New"/>
                <a:sym typeface="Courier New"/>
              </a:rPr>
              <a:t>ib_method_ops</a:t>
            </a:r>
            <a:r>
              <a:rPr lang="en-US" sz="1200" dirty="0">
                <a:latin typeface="Courier New"/>
                <a:ea typeface="Courier New"/>
                <a:cs typeface="Courier New"/>
                <a:sym typeface="Courier New"/>
              </a:rPr>
              <a:t>-&gt;</a:t>
            </a:r>
            <a:r>
              <a:rPr lang="en-US" sz="1200" dirty="0" err="1">
                <a:latin typeface="Courier New"/>
                <a:ea typeface="Courier New"/>
                <a:cs typeface="Courier New"/>
                <a:sym typeface="Courier New"/>
              </a:rPr>
              <a:t>getFEDataManager</a:t>
            </a:r>
            <a:r>
              <a:rPr lang="en-US" sz="1200" dirty="0" smtClean="0">
                <a:latin typeface="Courier New"/>
                <a:ea typeface="Courier New"/>
                <a:cs typeface="Courier New"/>
                <a:sym typeface="Courier New"/>
              </a:rPr>
              <a:t>();</a:t>
            </a:r>
          </a:p>
          <a:p>
            <a:pPr marL="0" lvl="0" indent="0">
              <a:buNone/>
            </a:pPr>
            <a:r>
              <a:rPr lang="en-US" sz="1200" dirty="0" err="1" smtClean="0">
                <a:latin typeface="Courier New"/>
                <a:ea typeface="Courier New"/>
                <a:cs typeface="Courier New"/>
                <a:sym typeface="Courier New"/>
              </a:rPr>
              <a:t>IBFEMethod</a:t>
            </a:r>
            <a:r>
              <a:rPr lang="en-US" sz="1200" dirty="0">
                <a:latin typeface="Courier New"/>
                <a:ea typeface="Courier New"/>
                <a:cs typeface="Courier New"/>
                <a:sym typeface="Courier New"/>
              </a:rPr>
              <a:t>::PK1StressFcnData </a:t>
            </a:r>
            <a:r>
              <a:rPr lang="en-US" sz="1200" dirty="0" err="1">
                <a:latin typeface="Courier New"/>
                <a:ea typeface="Courier New"/>
                <a:cs typeface="Courier New"/>
                <a:sym typeface="Courier New"/>
              </a:rPr>
              <a:t>active_stress_data</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active_stress_function</a:t>
            </a:r>
            <a:r>
              <a:rPr lang="en-US" sz="1200" dirty="0">
                <a:latin typeface="Courier New"/>
                <a:ea typeface="Courier New"/>
                <a:cs typeface="Courier New"/>
                <a:sym typeface="Courier New"/>
              </a:rPr>
              <a:t>);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IBFEMethod</a:t>
            </a:r>
            <a:r>
              <a:rPr lang="en-US" sz="1200" dirty="0">
                <a:latin typeface="Courier New"/>
                <a:ea typeface="Courier New"/>
                <a:cs typeface="Courier New"/>
                <a:sym typeface="Courier New"/>
              </a:rPr>
              <a:t>::PK1StressFcnData PK1_dev_stress_data(PK1_dev_stress_function);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IBFEMethod</a:t>
            </a:r>
            <a:r>
              <a:rPr lang="en-US" sz="1200" dirty="0">
                <a:latin typeface="Courier New"/>
                <a:ea typeface="Courier New"/>
                <a:cs typeface="Courier New"/>
                <a:sym typeface="Courier New"/>
              </a:rPr>
              <a:t>::PK1StressFcnData PK1_dil_stress_data(PK1_dil_stress_function);  </a:t>
            </a:r>
            <a:endParaRPr lang="en-US" sz="1200" dirty="0" smtClean="0">
              <a:latin typeface="Courier New"/>
              <a:ea typeface="Courier New"/>
              <a:cs typeface="Courier New"/>
              <a:sym typeface="Courier New"/>
            </a:endParaRPr>
          </a:p>
          <a:p>
            <a:pPr marL="0" lvl="0" indent="0">
              <a:buNone/>
            </a:pPr>
            <a:r>
              <a:rPr lang="en-US" sz="1200" dirty="0" smtClean="0">
                <a:latin typeface="Courier New"/>
                <a:ea typeface="Courier New"/>
                <a:cs typeface="Courier New"/>
                <a:sym typeface="Courier New"/>
              </a:rPr>
              <a:t>PK1_dev_stress_data.quad_order = Utility</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string_to_enum</a:t>
            </a:r>
            <a:r>
              <a:rPr lang="en-US" sz="1200" dirty="0">
                <a:latin typeface="Courier New"/>
                <a:ea typeface="Courier New"/>
                <a:cs typeface="Courier New"/>
                <a:sym typeface="Courier New"/>
              </a:rPr>
              <a:t>&lt;</a:t>
            </a:r>
            <a:r>
              <a:rPr lang="en-US" sz="1200" dirty="0" err="1">
                <a:latin typeface="Courier New"/>
                <a:ea typeface="Courier New"/>
                <a:cs typeface="Courier New"/>
                <a:sym typeface="Courier New"/>
              </a:rPr>
              <a:t>libMeshEnums</a:t>
            </a:r>
            <a:r>
              <a:rPr lang="en-US" sz="1200" dirty="0">
                <a:latin typeface="Courier New"/>
                <a:ea typeface="Courier New"/>
                <a:cs typeface="Courier New"/>
                <a:sym typeface="Courier New"/>
              </a:rPr>
              <a:t>::Order&gt;(</a:t>
            </a:r>
            <a:r>
              <a:rPr lang="en-US" sz="1200" dirty="0" err="1">
                <a:latin typeface="Courier New"/>
                <a:ea typeface="Courier New"/>
                <a:cs typeface="Courier New"/>
                <a:sym typeface="Courier New"/>
              </a:rPr>
              <a:t>input_db</a:t>
            </a:r>
            <a:r>
              <a:rPr lang="en-US" sz="1200" dirty="0">
                <a:latin typeface="Courier New"/>
                <a:ea typeface="Courier New"/>
                <a:cs typeface="Courier New"/>
                <a:sym typeface="Courier New"/>
              </a:rPr>
              <a:t>-&gt;</a:t>
            </a:r>
            <a:r>
              <a:rPr lang="en-US" sz="1200" dirty="0" err="1">
                <a:latin typeface="Courier New"/>
                <a:ea typeface="Courier New"/>
                <a:cs typeface="Courier New"/>
                <a:sym typeface="Courier New"/>
              </a:rPr>
              <a:t>getStringWithDefault</a:t>
            </a:r>
            <a:r>
              <a:rPr lang="en-US" sz="1200" dirty="0">
                <a:latin typeface="Courier New"/>
                <a:ea typeface="Courier New"/>
                <a:cs typeface="Courier New"/>
                <a:sym typeface="Courier New"/>
              </a:rPr>
              <a:t>("PK1_DEV_QUAD_ORDER","THIRD"));  </a:t>
            </a:r>
            <a:endParaRPr lang="en-US" sz="1200" dirty="0" smtClean="0">
              <a:latin typeface="Courier New"/>
              <a:ea typeface="Courier New"/>
              <a:cs typeface="Courier New"/>
              <a:sym typeface="Courier New"/>
            </a:endParaRPr>
          </a:p>
          <a:p>
            <a:pPr marL="0" lvl="0" indent="0">
              <a:buNone/>
            </a:pPr>
            <a:r>
              <a:rPr lang="en-US" sz="1200" dirty="0" smtClean="0">
                <a:latin typeface="Courier New"/>
                <a:ea typeface="Courier New"/>
                <a:cs typeface="Courier New"/>
                <a:sym typeface="Courier New"/>
              </a:rPr>
              <a:t>PK1_dil_stress_data.quad_order </a:t>
            </a:r>
            <a:r>
              <a:rPr lang="en-US" sz="1200" dirty="0">
                <a:latin typeface="Courier New"/>
                <a:ea typeface="Courier New"/>
                <a:cs typeface="Courier New"/>
                <a:sym typeface="Courier New"/>
              </a:rPr>
              <a:t>= Utility::</a:t>
            </a:r>
            <a:r>
              <a:rPr lang="en-US" sz="1200" dirty="0" err="1">
                <a:latin typeface="Courier New"/>
                <a:ea typeface="Courier New"/>
                <a:cs typeface="Courier New"/>
                <a:sym typeface="Courier New"/>
              </a:rPr>
              <a:t>string_to_enum</a:t>
            </a:r>
            <a:r>
              <a:rPr lang="en-US" sz="1200" dirty="0">
                <a:latin typeface="Courier New"/>
                <a:ea typeface="Courier New"/>
                <a:cs typeface="Courier New"/>
                <a:sym typeface="Courier New"/>
              </a:rPr>
              <a:t>&lt;</a:t>
            </a:r>
            <a:r>
              <a:rPr lang="en-US" sz="1200" dirty="0" err="1">
                <a:latin typeface="Courier New"/>
                <a:ea typeface="Courier New"/>
                <a:cs typeface="Courier New"/>
                <a:sym typeface="Courier New"/>
              </a:rPr>
              <a:t>libMeshEnums</a:t>
            </a:r>
            <a:r>
              <a:rPr lang="en-US" sz="1200" dirty="0">
                <a:latin typeface="Courier New"/>
                <a:ea typeface="Courier New"/>
                <a:cs typeface="Courier New"/>
                <a:sym typeface="Courier New"/>
              </a:rPr>
              <a:t>::Order&gt;(</a:t>
            </a:r>
            <a:r>
              <a:rPr lang="en-US" sz="1200" dirty="0" err="1">
                <a:latin typeface="Courier New"/>
                <a:ea typeface="Courier New"/>
                <a:cs typeface="Courier New"/>
                <a:sym typeface="Courier New"/>
              </a:rPr>
              <a:t>input_db</a:t>
            </a:r>
            <a:r>
              <a:rPr lang="en-US" sz="1200" dirty="0">
                <a:latin typeface="Courier New"/>
                <a:ea typeface="Courier New"/>
                <a:cs typeface="Courier New"/>
                <a:sym typeface="Courier New"/>
              </a:rPr>
              <a:t>-&gt;</a:t>
            </a:r>
            <a:r>
              <a:rPr lang="en-US" sz="1200" dirty="0" err="1">
                <a:latin typeface="Courier New"/>
                <a:ea typeface="Courier New"/>
                <a:cs typeface="Courier New"/>
                <a:sym typeface="Courier New"/>
              </a:rPr>
              <a:t>getStringWithDefault</a:t>
            </a:r>
            <a:r>
              <a:rPr lang="en-US" sz="1200" dirty="0">
                <a:latin typeface="Courier New"/>
                <a:ea typeface="Courier New"/>
                <a:cs typeface="Courier New"/>
                <a:sym typeface="Courier New"/>
              </a:rPr>
              <a:t>("PK1_DIL_QUAD_ORDER","FIRST</a:t>
            </a:r>
            <a:r>
              <a:rPr lang="en-US" sz="1200" dirty="0" smtClean="0">
                <a:latin typeface="Courier New"/>
                <a:ea typeface="Courier New"/>
                <a:cs typeface="Courier New"/>
                <a:sym typeface="Courier New"/>
              </a:rPr>
              <a:t>"));</a:t>
            </a:r>
          </a:p>
          <a:p>
            <a:pPr marL="0" lvl="0" indent="0">
              <a:buNone/>
            </a:pPr>
            <a:r>
              <a:rPr lang="en-US" sz="1200" dirty="0" err="1" smtClean="0">
                <a:latin typeface="Courier New"/>
                <a:ea typeface="Courier New"/>
                <a:cs typeface="Courier New"/>
                <a:sym typeface="Courier New"/>
              </a:rPr>
              <a:t>ib_method_ops</a:t>
            </a:r>
            <a:r>
              <a:rPr lang="en-US" sz="1200" dirty="0" smtClean="0">
                <a:latin typeface="Courier New"/>
                <a:ea typeface="Courier New"/>
                <a:cs typeface="Courier New"/>
                <a:sym typeface="Courier New"/>
              </a:rPr>
              <a:t>-</a:t>
            </a:r>
            <a:r>
              <a:rPr lang="en-US" sz="1200" dirty="0">
                <a:latin typeface="Courier New"/>
                <a:ea typeface="Courier New"/>
                <a:cs typeface="Courier New"/>
                <a:sym typeface="Courier New"/>
              </a:rPr>
              <a:t>&gt;registerPK1StressFunction(</a:t>
            </a:r>
            <a:r>
              <a:rPr lang="en-US" sz="1200" dirty="0" err="1">
                <a:latin typeface="Courier New"/>
                <a:ea typeface="Courier New"/>
                <a:cs typeface="Courier New"/>
                <a:sym typeface="Courier New"/>
              </a:rPr>
              <a:t>active_stress_data</a:t>
            </a:r>
            <a:r>
              <a:rPr lang="en-US" sz="1200" dirty="0">
                <a:latin typeface="Courier New"/>
                <a:ea typeface="Courier New"/>
                <a:cs typeface="Courier New"/>
                <a:sym typeface="Courier New"/>
              </a:rPr>
              <a:t>);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ib_method_ops</a:t>
            </a:r>
            <a:r>
              <a:rPr lang="en-US" sz="1200" dirty="0" smtClean="0">
                <a:latin typeface="Courier New"/>
                <a:ea typeface="Courier New"/>
                <a:cs typeface="Courier New"/>
                <a:sym typeface="Courier New"/>
              </a:rPr>
              <a:t>-</a:t>
            </a:r>
            <a:r>
              <a:rPr lang="en-US" sz="1200" dirty="0">
                <a:latin typeface="Courier New"/>
                <a:ea typeface="Courier New"/>
                <a:cs typeface="Courier New"/>
                <a:sym typeface="Courier New"/>
              </a:rPr>
              <a:t>&gt;registerPK1StressFunction(PK1_dev_stress_data);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ib_method_ops</a:t>
            </a:r>
            <a:r>
              <a:rPr lang="en-US" sz="1200" dirty="0" smtClean="0">
                <a:latin typeface="Courier New"/>
                <a:ea typeface="Courier New"/>
                <a:cs typeface="Courier New"/>
                <a:sym typeface="Courier New"/>
              </a:rPr>
              <a:t>-</a:t>
            </a:r>
            <a:r>
              <a:rPr lang="en-US" sz="1200" dirty="0">
                <a:latin typeface="Courier New"/>
                <a:ea typeface="Courier New"/>
                <a:cs typeface="Courier New"/>
                <a:sym typeface="Courier New"/>
              </a:rPr>
              <a:t>&gt;registerPK1StressFunction(PK1_dil_stress_data);</a:t>
            </a:r>
            <a:endParaRPr sz="12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smtClean="0"/>
              <a:t>Active </a:t>
            </a:r>
            <a:r>
              <a:rPr lang="en" sz="2000" dirty="0"/>
              <a:t>Force</a:t>
            </a:r>
            <a:endParaRPr sz="2000" dirty="0"/>
          </a:p>
          <a:p>
            <a:pPr marL="0" lvl="0" indent="0" algn="l" rtl="0">
              <a:spcBef>
                <a:spcPts val="600"/>
              </a:spcBef>
              <a:spcAft>
                <a:spcPts val="0"/>
              </a:spcAft>
              <a:buNone/>
            </a:pPr>
            <a:r>
              <a:rPr lang="en" sz="1200" dirty="0"/>
              <a:t>Similar to PK1 Stress, you are applying a generalized force directly on the element. This is a lot easier than in the fiber version of IBAMR because you can use positional information from the reference configuration, s. Also, because it is generalized, the forcing function can be anything of your choosing. </a:t>
            </a:r>
            <a:endParaRPr lang="en" sz="1200" dirty="0" smtClean="0"/>
          </a:p>
          <a:p>
            <a:pPr marL="0" lvl="0" indent="0" algn="l" rtl="0">
              <a:spcBef>
                <a:spcPts val="600"/>
              </a:spcBef>
              <a:spcAft>
                <a:spcPts val="0"/>
              </a:spcAft>
              <a:buNone/>
            </a:pPr>
            <a:endParaRPr lang="en-US" sz="1200" dirty="0" smtClean="0"/>
          </a:p>
          <a:p>
            <a:pPr marL="0" lvl="0" indent="0">
              <a:buNone/>
            </a:pPr>
            <a:r>
              <a:rPr lang="en-US" sz="1100" dirty="0"/>
              <a:t>static </a:t>
            </a:r>
            <a:r>
              <a:rPr lang="en-US" sz="1100" dirty="0" err="1"/>
              <a:t>const</a:t>
            </a:r>
            <a:r>
              <a:rPr lang="en-US" sz="1100" dirty="0"/>
              <a:t> </a:t>
            </a:r>
            <a:r>
              <a:rPr lang="en-US" sz="1100" dirty="0" err="1"/>
              <a:t>VectorValue</a:t>
            </a:r>
            <a:r>
              <a:rPr lang="en-US" sz="1100" dirty="0"/>
              <a:t>&lt;double&gt; f_0(-1,0</a:t>
            </a:r>
            <a:r>
              <a:rPr lang="en-US" sz="1100" dirty="0" smtClean="0"/>
              <a:t>);</a:t>
            </a:r>
            <a:endParaRPr sz="1100" dirty="0"/>
          </a:p>
          <a:p>
            <a:pPr marL="0" lvl="0" indent="0">
              <a:spcBef>
                <a:spcPts val="0"/>
              </a:spcBef>
              <a:buNone/>
            </a:pPr>
            <a:r>
              <a:rPr lang="en-US" sz="1100" dirty="0">
                <a:latin typeface="Courier New"/>
                <a:ea typeface="Courier New"/>
                <a:cs typeface="Courier New"/>
                <a:sym typeface="Courier New"/>
              </a:rPr>
              <a:t>v</a:t>
            </a:r>
            <a:r>
              <a:rPr lang="en-US" sz="1100" dirty="0" smtClean="0">
                <a:latin typeface="Courier New"/>
                <a:ea typeface="Courier New"/>
                <a:cs typeface="Courier New"/>
                <a:sym typeface="Courier New"/>
              </a:rPr>
              <a:t>oid</a:t>
            </a:r>
          </a:p>
          <a:p>
            <a:pPr marL="0" lvl="0" indent="0">
              <a:spcBef>
                <a:spcPts val="0"/>
              </a:spcBef>
              <a:buNone/>
            </a:pPr>
            <a:r>
              <a:rPr lang="en-US" sz="1100" dirty="0" err="1" smtClean="0">
                <a:latin typeface="Courier New"/>
                <a:ea typeface="Courier New"/>
                <a:cs typeface="Courier New"/>
                <a:sym typeface="Courier New"/>
              </a:rPr>
              <a:t>active_stress_function</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TensorValue</a:t>
            </a:r>
            <a:r>
              <a:rPr lang="en-US" sz="1100" dirty="0">
                <a:latin typeface="Courier New"/>
                <a:ea typeface="Courier New"/>
                <a:cs typeface="Courier New"/>
                <a:sym typeface="Courier New"/>
              </a:rPr>
              <a:t>&lt;double&gt;&amp; PP</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TensorValue</a:t>
            </a:r>
            <a:r>
              <a:rPr lang="en-US" sz="1100" dirty="0">
                <a:latin typeface="Courier New"/>
                <a:ea typeface="Courier New"/>
                <a:cs typeface="Courier New"/>
                <a:sym typeface="Courier New"/>
              </a:rPr>
              <a:t>&lt;double&gt;&amp; FF</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libMesh</a:t>
            </a:r>
            <a:r>
              <a:rPr lang="en-US" sz="1100" dirty="0">
                <a:latin typeface="Courier New"/>
                <a:ea typeface="Courier New"/>
                <a:cs typeface="Courier New"/>
                <a:sym typeface="Courier New"/>
              </a:rPr>
              <a:t>::Point&amp; X</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libMesh</a:t>
            </a:r>
            <a:r>
              <a:rPr lang="en-US" sz="1100" dirty="0">
                <a:latin typeface="Courier New"/>
                <a:ea typeface="Courier New"/>
                <a:cs typeface="Courier New"/>
                <a:sym typeface="Courier New"/>
              </a:rPr>
              <a:t>::Point&amp; s</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Elem*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elem</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std</a:t>
            </a:r>
            <a:r>
              <a:rPr lang="en-US" sz="1100" dirty="0">
                <a:latin typeface="Courier New"/>
                <a:ea typeface="Courier New"/>
                <a:cs typeface="Courier New"/>
                <a:sym typeface="Courier New"/>
              </a:rPr>
              <a:t>::vector&lt;</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std</a:t>
            </a:r>
            <a:r>
              <a:rPr lang="en-US" sz="1100" dirty="0">
                <a:latin typeface="Courier New"/>
                <a:ea typeface="Courier New"/>
                <a:cs typeface="Courier New"/>
                <a:sym typeface="Courier New"/>
              </a:rPr>
              <a:t>::vector&lt;double&gt;*&gt;&amp; /*</a:t>
            </a:r>
            <a:r>
              <a:rPr lang="en-US" sz="1100" dirty="0" err="1">
                <a:latin typeface="Courier New"/>
                <a:ea typeface="Courier New"/>
                <a:cs typeface="Courier New"/>
                <a:sym typeface="Courier New"/>
              </a:rPr>
              <a:t>var_data</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std</a:t>
            </a:r>
            <a:r>
              <a:rPr lang="en-US" sz="1100" dirty="0">
                <a:latin typeface="Courier New"/>
                <a:ea typeface="Courier New"/>
                <a:cs typeface="Courier New"/>
                <a:sym typeface="Courier New"/>
              </a:rPr>
              <a:t>::vector&lt;</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std</a:t>
            </a:r>
            <a:r>
              <a:rPr lang="en-US" sz="1100" dirty="0">
                <a:latin typeface="Courier New"/>
                <a:ea typeface="Courier New"/>
                <a:cs typeface="Courier New"/>
                <a:sym typeface="Courier New"/>
              </a:rPr>
              <a:t>::vector&lt;</a:t>
            </a:r>
            <a:r>
              <a:rPr lang="en-US" sz="1100" dirty="0" err="1">
                <a:latin typeface="Courier New"/>
                <a:ea typeface="Courier New"/>
                <a:cs typeface="Courier New"/>
                <a:sym typeface="Courier New"/>
              </a:rPr>
              <a:t>VectorValue</a:t>
            </a:r>
            <a:r>
              <a:rPr lang="en-US" sz="1100" dirty="0">
                <a:latin typeface="Courier New"/>
                <a:ea typeface="Courier New"/>
                <a:cs typeface="Courier New"/>
                <a:sym typeface="Courier New"/>
              </a:rPr>
              <a:t>&lt;double&gt; &gt;*&gt;&amp; /*</a:t>
            </a:r>
            <a:r>
              <a:rPr lang="en-US" sz="1100" dirty="0" err="1">
                <a:latin typeface="Courier New"/>
                <a:ea typeface="Courier New"/>
                <a:cs typeface="Courier New"/>
                <a:sym typeface="Courier New"/>
              </a:rPr>
              <a:t>grad_var_data</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double time</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void* /*</a:t>
            </a:r>
            <a:r>
              <a:rPr lang="en-US" sz="1100" dirty="0" err="1">
                <a:latin typeface="Courier New"/>
                <a:ea typeface="Courier New"/>
                <a:cs typeface="Courier New"/>
                <a:sym typeface="Courier New"/>
              </a:rPr>
              <a:t>ctx</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double T = 20</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if((time-floor(time))&lt;0.5)    </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double </a:t>
            </a:r>
            <a:r>
              <a:rPr lang="en-US" sz="1100" dirty="0">
                <a:latin typeface="Courier New"/>
                <a:ea typeface="Courier New"/>
                <a:cs typeface="Courier New"/>
                <a:sym typeface="Courier New"/>
              </a:rPr>
              <a:t>J = </a:t>
            </a:r>
            <a:r>
              <a:rPr lang="en-US" sz="1100" dirty="0" err="1">
                <a:latin typeface="Courier New"/>
                <a:ea typeface="Courier New"/>
                <a:cs typeface="Courier New"/>
                <a:sym typeface="Courier New"/>
              </a:rPr>
              <a:t>FF.det</a:t>
            </a:r>
            <a:r>
              <a:rPr lang="en-US" sz="1100" dirty="0" smtClean="0">
                <a:latin typeface="Courier New"/>
                <a:ea typeface="Courier New"/>
                <a:cs typeface="Courier New"/>
                <a:sym typeface="Courier New"/>
              </a:rPr>
              <a:t>();</a:t>
            </a:r>
          </a:p>
          <a:p>
            <a:pPr marL="0" lvl="0" indent="0">
              <a:spcBef>
                <a:spcPts val="0"/>
              </a:spcBef>
              <a:buNone/>
            </a:pPr>
            <a:r>
              <a:rPr lang="en-US" sz="1100" dirty="0">
                <a:latin typeface="Courier New"/>
                <a:ea typeface="Courier New"/>
                <a:cs typeface="Courier New"/>
                <a:sym typeface="Courier New"/>
              </a:rPr>
              <a:t>	</a:t>
            </a:r>
            <a:r>
              <a:rPr lang="en-US" sz="1100" dirty="0" err="1" smtClean="0">
                <a:latin typeface="Courier New"/>
                <a:ea typeface="Courier New"/>
                <a:cs typeface="Courier New"/>
                <a:sym typeface="Courier New"/>
              </a:rPr>
              <a:t>TensorValue</a:t>
            </a:r>
            <a:r>
              <a:rPr lang="en-US" sz="1100" dirty="0" smtClean="0">
                <a:latin typeface="Courier New"/>
                <a:ea typeface="Courier New"/>
                <a:cs typeface="Courier New"/>
                <a:sym typeface="Courier New"/>
              </a:rPr>
              <a:t>&lt;double</a:t>
            </a:r>
            <a:r>
              <a:rPr lang="en-US" sz="1100" dirty="0">
                <a:latin typeface="Courier New"/>
                <a:ea typeface="Courier New"/>
                <a:cs typeface="Courier New"/>
                <a:sym typeface="Courier New"/>
              </a:rPr>
              <a:t>&gt; </a:t>
            </a:r>
            <a:r>
              <a:rPr lang="en-US" sz="1100" dirty="0" err="1">
                <a:latin typeface="Courier New"/>
                <a:ea typeface="Courier New"/>
                <a:cs typeface="Courier New"/>
                <a:sym typeface="Courier New"/>
              </a:rPr>
              <a:t>f_f</a:t>
            </a:r>
            <a:r>
              <a:rPr lang="en-US" sz="1100" dirty="0" smtClean="0">
                <a:latin typeface="Courier New"/>
                <a:ea typeface="Courier New"/>
                <a:cs typeface="Courier New"/>
                <a:sym typeface="Courier New"/>
              </a:rPr>
              <a:t>;</a:t>
            </a:r>
          </a:p>
          <a:p>
            <a:pPr marL="0" lvl="0" indent="0">
              <a:spcBef>
                <a:spcPts val="0"/>
              </a:spcBef>
              <a:buNone/>
            </a:pPr>
            <a:r>
              <a:rPr lang="en-US" sz="1100" dirty="0">
                <a:latin typeface="Courier New"/>
                <a:ea typeface="Courier New"/>
                <a:cs typeface="Courier New"/>
                <a:sym typeface="Courier New"/>
              </a:rPr>
              <a:t>	</a:t>
            </a:r>
            <a:r>
              <a:rPr lang="en-US" sz="1100" dirty="0" err="1" smtClean="0">
                <a:latin typeface="Courier New"/>
                <a:ea typeface="Courier New"/>
                <a:cs typeface="Courier New"/>
                <a:sym typeface="Courier New"/>
              </a:rPr>
              <a:t>outer_product</a:t>
            </a:r>
            <a:r>
              <a:rPr lang="en-US" sz="1100" dirty="0" smtClean="0">
                <a:latin typeface="Courier New"/>
                <a:ea typeface="Courier New"/>
                <a:cs typeface="Courier New"/>
                <a:sym typeface="Courier New"/>
              </a:rPr>
              <a:t>(f_f,f_0,f_0);</a:t>
            </a:r>
          </a:p>
          <a:p>
            <a:pPr marL="0" lvl="0" indent="0">
              <a:spcBef>
                <a:spcPts val="0"/>
              </a:spcBef>
              <a:buNone/>
            </a:pPr>
            <a:r>
              <a:rPr lang="en-US" sz="1100" dirty="0">
                <a:latin typeface="Courier New"/>
                <a:ea typeface="Courier New"/>
                <a:cs typeface="Courier New"/>
                <a:sym typeface="Courier New"/>
              </a:rPr>
              <a:t>	</a:t>
            </a:r>
            <a:r>
              <a:rPr lang="en-US" sz="1100" dirty="0" smtClean="0">
                <a:latin typeface="Courier New"/>
                <a:ea typeface="Courier New"/>
                <a:cs typeface="Courier New"/>
                <a:sym typeface="Courier New"/>
              </a:rPr>
              <a:t>PP </a:t>
            </a:r>
            <a:r>
              <a:rPr lang="en-US" sz="1100" dirty="0">
                <a:latin typeface="Courier New"/>
                <a:ea typeface="Courier New"/>
                <a:cs typeface="Courier New"/>
                <a:sym typeface="Courier New"/>
              </a:rPr>
              <a:t>= J*T*FF*</a:t>
            </a:r>
            <a:r>
              <a:rPr lang="en-US" sz="1100" dirty="0" err="1">
                <a:latin typeface="Courier New"/>
                <a:ea typeface="Courier New"/>
                <a:cs typeface="Courier New"/>
                <a:sym typeface="Courier New"/>
              </a:rPr>
              <a:t>f_f</a:t>
            </a: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  </a:t>
            </a:r>
            <a:endParaRPr lang="en-US" sz="1100" dirty="0" smtClean="0">
              <a:latin typeface="Courier New"/>
              <a:ea typeface="Courier New"/>
              <a:cs typeface="Courier New"/>
              <a:sym typeface="Courier New"/>
            </a:endParaRPr>
          </a:p>
          <a:p>
            <a:pPr marL="0" lvl="0" indent="0">
              <a:spcBef>
                <a:spcPts val="0"/>
              </a:spcBef>
              <a:buNone/>
            </a:pPr>
            <a:r>
              <a:rPr lang="en-US" sz="1100" dirty="0" smtClean="0">
                <a:latin typeface="Courier New"/>
                <a:ea typeface="Courier New"/>
                <a:cs typeface="Courier New"/>
                <a:sym typeface="Courier New"/>
              </a:rPr>
              <a:t>else     </a:t>
            </a:r>
            <a:r>
              <a:rPr lang="en-US" sz="1100" dirty="0">
                <a:latin typeface="Courier New"/>
                <a:ea typeface="Courier New"/>
                <a:cs typeface="Courier New"/>
                <a:sym typeface="Courier New"/>
              </a:rPr>
              <a:t>{	  </a:t>
            </a:r>
            <a:endParaRPr lang="en-US" sz="1100" dirty="0" smtClean="0">
              <a:latin typeface="Courier New"/>
              <a:ea typeface="Courier New"/>
              <a:cs typeface="Courier New"/>
              <a:sym typeface="Courier New"/>
            </a:endParaRPr>
          </a:p>
          <a:p>
            <a:pPr marL="0" lvl="0" indent="0">
              <a:spcBef>
                <a:spcPts val="0"/>
              </a:spcBef>
              <a:buNone/>
            </a:pPr>
            <a:r>
              <a:rPr lang="en-US" sz="1100" dirty="0" err="1" smtClean="0">
                <a:latin typeface="Courier New"/>
                <a:ea typeface="Courier New"/>
                <a:cs typeface="Courier New"/>
                <a:sym typeface="Courier New"/>
              </a:rPr>
              <a:t>PP.zero</a:t>
            </a:r>
            <a:r>
              <a:rPr lang="en-US" sz="1100" dirty="0">
                <a:latin typeface="Courier New"/>
                <a:ea typeface="Courier New"/>
                <a:cs typeface="Courier New"/>
                <a:sym typeface="Courier New"/>
              </a:rPr>
              <a:t>();    </a:t>
            </a:r>
            <a:endParaRPr lang="en-US" sz="1100" dirty="0" smtClean="0">
              <a:latin typeface="Courier New"/>
              <a:ea typeface="Courier New"/>
              <a:cs typeface="Courier New"/>
              <a:sym typeface="Courier New"/>
            </a:endParaRPr>
          </a:p>
          <a:p>
            <a:pPr marL="0" lvl="0" indent="0">
              <a:spcBef>
                <a:spcPts val="0"/>
              </a:spcBef>
              <a:buNone/>
            </a:pPr>
            <a:r>
              <a:rPr lang="en-US" sz="1100" dirty="0" smtClean="0">
                <a:latin typeface="Courier New"/>
                <a:ea typeface="Courier New"/>
                <a:cs typeface="Courier New"/>
                <a:sym typeface="Courier New"/>
              </a:rPr>
              <a:t>}}</a:t>
            </a:r>
            <a:endParaRPr sz="1100" dirty="0"/>
          </a:p>
          <a:p>
            <a:pPr marL="0" lvl="0" indent="0" algn="l" rtl="0">
              <a:spcBef>
                <a:spcPts val="600"/>
              </a:spcBef>
              <a:spcAft>
                <a:spcPts val="0"/>
              </a:spcAft>
              <a:buNone/>
            </a:pPr>
            <a:endParaRPr sz="1200" dirty="0"/>
          </a:p>
          <a:p>
            <a:pPr marL="0" lvl="0" indent="0" algn="l" rtl="0">
              <a:spcBef>
                <a:spcPts val="600"/>
              </a:spcBef>
              <a:spcAft>
                <a:spcPts val="0"/>
              </a:spcAft>
              <a:buNone/>
            </a:pPr>
            <a:endParaRPr sz="1200" dirty="0"/>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TotalTime>
  <Words>1766</Words>
  <Application>Microsoft Office PowerPoint</Application>
  <PresentationFormat>On-screen Show (16:9)</PresentationFormat>
  <Paragraphs>249</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Courier New</vt:lpstr>
      <vt:lpstr>Simple Light</vt:lpstr>
      <vt:lpstr>4-IBFE Tutorial: Fiber Tension  Adapted from Alex Hoover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vt:lpstr>
      <vt:lpstr>Basic Idea </vt:lpstr>
      <vt:lpstr>IBFE Fiber Stress 2D Example</vt:lpstr>
      <vt:lpstr>Active stress function in main.C</vt:lpstr>
      <vt:lpstr>IBFE Moving Fiber Stress Example</vt:lpstr>
      <vt:lpstr>Active stress function in main.C</vt:lpstr>
      <vt:lpstr>IBFE Alternating Fiber Stress Example</vt:lpstr>
      <vt:lpstr>Active stress function in main.C</vt:lpstr>
      <vt:lpstr>Active stress function in main.C</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4-IBFE Tutorial: Fiber Tension</dc:title>
  <cp:lastModifiedBy>Miller, Laura Ann</cp:lastModifiedBy>
  <cp:revision>6</cp:revision>
  <dcterms:modified xsi:type="dcterms:W3CDTF">2020-05-28T16:46:56Z</dcterms:modified>
</cp:coreProperties>
</file>