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4" r:id="rId13"/>
    <p:sldId id="283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8ef03e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8ef03e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8ef03ea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8ef03ea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8ef03ea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8ef03ea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81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8ef03e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8ef03e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8ef03ea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8ef03ea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8ef03ea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8ef03ea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8ef03e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8ef03e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4d80eb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4d80eb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8ef03e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8ef03e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8ef03e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8ef03e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8ef03e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8ef03e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8ef03ea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8ef03ea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8ef03ea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8ef03ea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8ef03e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8ef03e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8ef03ea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8ef03ea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8ef03ea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8ef03ea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nyu.edu/phd_students/griffith/docs/griffith_luo_ibfem.pdf" TargetMode="External"/><Relationship Id="rId7" Type="http://schemas.openxmlformats.org/officeDocument/2006/relationships/hyperlink" Target="https://code.google.com/p/ibamr/source/browse/branches/boyceg/ibtk/src/utilities/libmesh_utilities.h?spec=svn2564&amp;r=256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libmesh.sourceforge.net/doxygen/classlibMesh_1_1TensorValue.php" TargetMode="External"/><Relationship Id="rId5" Type="http://schemas.openxmlformats.org/officeDocument/2006/relationships/hyperlink" Target="http://libmesh.sourceforge.net/doxygen/classlibMesh_1_1MeshInput.php" TargetMode="External"/><Relationship Id="rId4" Type="http://schemas.openxmlformats.org/officeDocument/2006/relationships/hyperlink" Target="http://libmesh.sourceforge.net/doxygen/index.ph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engineering.auckland.ac.nz/~pkel015/SolidMechanicsBooks/Part_II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 IBFE: Getting Started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Alex Hoover’s tutorial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544913" y="1363171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namespace </a:t>
            </a:r>
            <a:r>
              <a:rPr lang="en-US" sz="1400" dirty="0" err="1"/>
              <a:t>ModelData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// Problem parameters.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static </a:t>
            </a:r>
            <a:r>
              <a:rPr lang="en-US" sz="1400" dirty="0" err="1"/>
              <a:t>const</a:t>
            </a:r>
            <a:r>
              <a:rPr lang="en-US" sz="1400" dirty="0"/>
              <a:t> double mu = 10.0; 	//Elastic modulus of the beam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static double </a:t>
            </a:r>
            <a:r>
              <a:rPr lang="en-US" sz="1400" dirty="0" err="1"/>
              <a:t>kappa_s</a:t>
            </a:r>
            <a:r>
              <a:rPr lang="en-US" sz="1400" dirty="0"/>
              <a:t> = 1.0e6;	// body force spring constant for applying a tether force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>
              <a:buSzPts val="1100"/>
              <a:buNone/>
            </a:pPr>
            <a:r>
              <a:rPr lang="en-US" sz="1400" dirty="0" err="1"/>
              <a:t>target_force_function</a:t>
            </a:r>
            <a:r>
              <a:rPr lang="en-US" sz="1400" dirty="0"/>
              <a:t>(	</a:t>
            </a:r>
            <a:r>
              <a:rPr lang="en-US" sz="1400" dirty="0" err="1"/>
              <a:t>VectorValue</a:t>
            </a:r>
            <a:r>
              <a:rPr lang="en-US" sz="1400" dirty="0"/>
              <a:t>&lt;double&gt;&amp; F,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TensorValue</a:t>
            </a:r>
            <a:r>
              <a:rPr lang="en-US" sz="1400" dirty="0"/>
              <a:t>&lt;double&gt;&amp; /*FF*/,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X,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s,    </a:t>
            </a:r>
          </a:p>
          <a:p>
            <a:pPr marL="0" lvl="0" indent="0">
              <a:buSzPts val="1100"/>
              <a:buNone/>
            </a:pPr>
            <a:r>
              <a:rPr lang="en-US" sz="1400" dirty="0"/>
              <a:t>Elem* </a:t>
            </a:r>
            <a:r>
              <a:rPr lang="en-US" sz="1400" dirty="0" err="1"/>
              <a:t>const</a:t>
            </a:r>
            <a:r>
              <a:rPr lang="en-US" sz="1400" dirty="0"/>
              <a:t> /*</a:t>
            </a:r>
            <a:r>
              <a:rPr lang="en-US" sz="1400" dirty="0" err="1"/>
              <a:t>elem</a:t>
            </a:r>
            <a:r>
              <a:rPr lang="en-US" sz="1400" dirty="0"/>
              <a:t>*/,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::vector&lt;double&gt;*&gt;&amp; /*</a:t>
            </a:r>
            <a:r>
              <a:rPr lang="en-US" sz="1400" dirty="0" err="1"/>
              <a:t>var_data</a:t>
            </a:r>
            <a:r>
              <a:rPr lang="en-US" sz="1400" dirty="0"/>
              <a:t>*/,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VectorValue</a:t>
            </a:r>
            <a:r>
              <a:rPr lang="en-US" sz="1400" dirty="0"/>
              <a:t>&lt;double&gt; &gt;*&gt;&amp; /*</a:t>
            </a:r>
            <a:r>
              <a:rPr lang="en-US" sz="1400" dirty="0" err="1"/>
              <a:t>grad_var_data</a:t>
            </a:r>
            <a:r>
              <a:rPr lang="en-US" sz="1400" dirty="0"/>
              <a:t>*/,   </a:t>
            </a:r>
          </a:p>
          <a:p>
            <a:pPr marL="0" lvl="0" indent="0">
              <a:buSzPts val="1100"/>
              <a:buNone/>
            </a:pPr>
            <a:r>
              <a:rPr lang="en-US" sz="1400" dirty="0"/>
              <a:t>double time,	</a:t>
            </a:r>
          </a:p>
          <a:p>
            <a:pPr marL="0" lvl="0" indent="0">
              <a:buSzPts val="1100"/>
              <a:buNone/>
            </a:pPr>
            <a:r>
              <a:rPr lang="en-US" sz="1400" dirty="0"/>
              <a:t>void* /*</a:t>
            </a:r>
            <a:r>
              <a:rPr lang="en-US" sz="1400" dirty="0" err="1"/>
              <a:t>ctx</a:t>
            </a:r>
            <a:r>
              <a:rPr lang="en-US" sz="1400" dirty="0"/>
              <a:t>*/){</a:t>
            </a:r>
            <a:endParaRPr sz="1400"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7200" y="219871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Target force function at top of main.C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21224" y="-12192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>
              <a:buSzPts val="1100"/>
              <a:buNone/>
            </a:pPr>
            <a:r>
              <a:rPr lang="en-US" sz="1400" dirty="0" err="1"/>
              <a:t>libMesh</a:t>
            </a:r>
            <a:r>
              <a:rPr lang="en-US" sz="1400" dirty="0"/>
              <a:t>::Point </a:t>
            </a:r>
            <a:r>
              <a:rPr lang="en-US" sz="1400" dirty="0" err="1"/>
              <a:t>s_dump</a:t>
            </a:r>
            <a:r>
              <a:rPr lang="en-US" sz="1400" dirty="0"/>
              <a:t>;   //</a:t>
            </a:r>
            <a:r>
              <a:rPr lang="en-US" sz="1400" dirty="0" err="1"/>
              <a:t>s_dump</a:t>
            </a:r>
            <a:r>
              <a:rPr lang="en-US" sz="1400" dirty="0"/>
              <a:t> is the target point position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	if(time&lt;1)  //This will move the beam up with a speed of 0.5 from 0&lt;t&lt;1	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</a:t>
            </a:r>
            <a:r>
              <a:rPr lang="en-US" sz="1400" dirty="0" err="1"/>
              <a:t>s_dump</a:t>
            </a:r>
            <a:r>
              <a:rPr lang="en-US" sz="1400" dirty="0"/>
              <a:t>(1)=s(1)+.5*time;  //only change the y-coordinate. s(1) is the x-coordinate of the reference configuration.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</a:t>
            </a:r>
            <a:r>
              <a:rPr lang="en-US" sz="1400" dirty="0" err="1"/>
              <a:t>s_dump</a:t>
            </a:r>
            <a:r>
              <a:rPr lang="en-US" sz="1400" dirty="0"/>
              <a:t>(0)=s(0);   //s(0) is the x-coordinate of the reference configuration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}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	else if(time&lt;3)  //This will move the beam down with a speed of -0.5 for 1&lt;t&lt;3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</a:t>
            </a:r>
            <a:r>
              <a:rPr lang="en-US" sz="1400" dirty="0" err="1"/>
              <a:t>s_dump</a:t>
            </a:r>
            <a:r>
              <a:rPr lang="en-US" sz="1400" dirty="0"/>
              <a:t>(1)=s(1)+.5+.5*(1-time);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</a:t>
            </a:r>
            <a:r>
              <a:rPr lang="en-US" sz="1400" dirty="0" err="1"/>
              <a:t>s_dump</a:t>
            </a:r>
            <a:r>
              <a:rPr lang="en-US" sz="1400" dirty="0"/>
              <a:t>(0)=s(0);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}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	else  //set the target point location to the actual location of the boundary (X) to make force equal to zero.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	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</a:t>
            </a:r>
            <a:r>
              <a:rPr lang="en-US" sz="1400" dirty="0" err="1"/>
              <a:t>s_dump</a:t>
            </a:r>
            <a:r>
              <a:rPr lang="en-US" sz="1400" dirty="0"/>
              <a:t>(1)=X(1);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</a:t>
            </a:r>
            <a:r>
              <a:rPr lang="en-US" sz="1400" dirty="0" err="1"/>
              <a:t>s_dump</a:t>
            </a:r>
            <a:r>
              <a:rPr lang="en-US" sz="1400" dirty="0"/>
              <a:t>(0)=X(0);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	}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	F = </a:t>
            </a:r>
            <a:r>
              <a:rPr lang="en-US" sz="1400" dirty="0" err="1"/>
              <a:t>kappa_s</a:t>
            </a:r>
            <a:r>
              <a:rPr lang="en-US" sz="1400" dirty="0"/>
              <a:t>*(</a:t>
            </a:r>
            <a:r>
              <a:rPr lang="en-US" sz="1400" dirty="0" err="1"/>
              <a:t>s_dump</a:t>
            </a:r>
            <a:r>
              <a:rPr lang="en-US" sz="1400" dirty="0"/>
              <a:t>-X);  //apply a target force equal to </a:t>
            </a:r>
            <a:r>
              <a:rPr lang="en-US" sz="1400" dirty="0" err="1"/>
              <a:t>kappa_s</a:t>
            </a:r>
            <a:r>
              <a:rPr lang="en-US" sz="1400" dirty="0"/>
              <a:t> times the difference between tether and actual positions.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	return;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}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68021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F318-A4EB-FDE5-5FC8-E99FAC89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251"/>
          </a:xfrm>
        </p:spPr>
        <p:txBody>
          <a:bodyPr/>
          <a:lstStyle/>
          <a:p>
            <a:r>
              <a:rPr lang="en-US" sz="2800" dirty="0"/>
              <a:t>Apply the force only on the right half of 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36097-09E5-C2BA-DF41-86D0FACFB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45150"/>
            <a:ext cx="8229600" cy="4967700"/>
          </a:xfrm>
        </p:spPr>
        <p:txBody>
          <a:bodyPr/>
          <a:lstStyle/>
          <a:p>
            <a:r>
              <a:rPr lang="en-US" sz="1400" dirty="0"/>
              <a:t>Note the center of the plate is the origin. s(0)&gt;0.0 denotes the right side.</a:t>
            </a:r>
          </a:p>
          <a:p>
            <a:r>
              <a:rPr lang="en-US" sz="1400" dirty="0"/>
              <a:t>If statement only applies force on right side of plate.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E79EE-4506-72E3-DBE7-5325B87D4725}"/>
              </a:ext>
            </a:extLst>
          </p:cNvPr>
          <p:cNvSpPr txBox="1"/>
          <p:nvPr/>
        </p:nvSpPr>
        <p:spPr>
          <a:xfrm>
            <a:off x="376177" y="1887008"/>
            <a:ext cx="853054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if(s(0)&gt;0.0){</a:t>
            </a:r>
          </a:p>
          <a:p>
            <a:r>
              <a:rPr lang="en-US" sz="1100" dirty="0"/>
              <a:t>  </a:t>
            </a:r>
            <a:r>
              <a:rPr lang="en-US" sz="1100" dirty="0" err="1"/>
              <a:t>libMesh</a:t>
            </a:r>
            <a:r>
              <a:rPr lang="en-US" sz="1100" dirty="0"/>
              <a:t>::Point </a:t>
            </a:r>
            <a:r>
              <a:rPr lang="en-US" sz="1100" dirty="0" err="1"/>
              <a:t>s_dump</a:t>
            </a:r>
            <a:r>
              <a:rPr lang="en-US" sz="1100" dirty="0"/>
              <a:t>;			//</a:t>
            </a:r>
            <a:r>
              <a:rPr lang="en-US" sz="1100" dirty="0" err="1"/>
              <a:t>s_dump</a:t>
            </a:r>
            <a:r>
              <a:rPr lang="en-US" sz="1100" dirty="0"/>
              <a:t> is the target point position</a:t>
            </a:r>
          </a:p>
          <a:p>
            <a:r>
              <a:rPr lang="en-US" sz="1100" dirty="0"/>
              <a:t>    if(time&lt;1.0)      				//This will move the beam up with a speed of 0.5 from 0&lt;t&lt;1</a:t>
            </a:r>
          </a:p>
          <a:p>
            <a:r>
              <a:rPr lang="en-US" sz="1100" dirty="0"/>
              <a:t>	{</a:t>
            </a:r>
          </a:p>
          <a:p>
            <a:r>
              <a:rPr lang="en-US" sz="1100" dirty="0"/>
              <a:t>	  </a:t>
            </a:r>
            <a:r>
              <a:rPr lang="en-US" sz="1100" dirty="0" err="1"/>
              <a:t>s_dump</a:t>
            </a:r>
            <a:r>
              <a:rPr lang="en-US" sz="1100" dirty="0"/>
              <a:t>(1)=s(1)+0.5*time;		//only change the y-coordinate. s(1) is the x-coordinate of the reference </a:t>
            </a:r>
          </a:p>
          <a:p>
            <a:r>
              <a:rPr lang="en-US" sz="1100" dirty="0"/>
              <a:t>	  </a:t>
            </a:r>
            <a:r>
              <a:rPr lang="en-US" sz="1100" dirty="0" err="1"/>
              <a:t>s_dump</a:t>
            </a:r>
            <a:r>
              <a:rPr lang="en-US" sz="1100" dirty="0"/>
              <a:t>(0)=s(0);				//s(0) is the x-coordinate of the reference configuration</a:t>
            </a:r>
          </a:p>
          <a:p>
            <a:r>
              <a:rPr lang="en-US" sz="1100" dirty="0"/>
              <a:t>	}</a:t>
            </a:r>
          </a:p>
          <a:p>
            <a:r>
              <a:rPr lang="en-US" sz="1100" dirty="0"/>
              <a:t>    else if(time&lt;3.0)				//This will move the beam down with a speed of -0.5 for 1&lt;t&lt;3</a:t>
            </a:r>
          </a:p>
          <a:p>
            <a:r>
              <a:rPr lang="en-US" sz="1100" dirty="0"/>
              <a:t>	{</a:t>
            </a:r>
          </a:p>
          <a:p>
            <a:r>
              <a:rPr lang="en-US" sz="1100" dirty="0"/>
              <a:t>	  </a:t>
            </a:r>
            <a:r>
              <a:rPr lang="en-US" sz="1100" dirty="0" err="1"/>
              <a:t>s_dump</a:t>
            </a:r>
            <a:r>
              <a:rPr lang="en-US" sz="1100" dirty="0"/>
              <a:t>(1)=s(1)+0.5+0.5*(1.0-time);</a:t>
            </a:r>
          </a:p>
          <a:p>
            <a:r>
              <a:rPr lang="en-US" sz="1100" dirty="0"/>
              <a:t>	  </a:t>
            </a:r>
            <a:r>
              <a:rPr lang="en-US" sz="1100" dirty="0" err="1"/>
              <a:t>s_dump</a:t>
            </a:r>
            <a:r>
              <a:rPr lang="en-US" sz="1100" dirty="0"/>
              <a:t>(0)=s(0);</a:t>
            </a:r>
          </a:p>
          <a:p>
            <a:r>
              <a:rPr lang="en-US" sz="1100" dirty="0"/>
              <a:t>	}</a:t>
            </a:r>
          </a:p>
          <a:p>
            <a:r>
              <a:rPr lang="en-US" sz="1100" dirty="0"/>
              <a:t>    else 							//set the target point location to the actual location of the boundary (X) to make force equal to zero.</a:t>
            </a:r>
          </a:p>
          <a:p>
            <a:r>
              <a:rPr lang="en-US" sz="1100" dirty="0"/>
              <a:t>      {</a:t>
            </a:r>
          </a:p>
          <a:p>
            <a:r>
              <a:rPr lang="en-US" sz="1100" dirty="0"/>
              <a:t>	  </a:t>
            </a:r>
            <a:r>
              <a:rPr lang="en-US" sz="1100" dirty="0" err="1"/>
              <a:t>s_dump</a:t>
            </a:r>
            <a:r>
              <a:rPr lang="en-US" sz="1100" dirty="0"/>
              <a:t>(1)=X(1);</a:t>
            </a:r>
          </a:p>
          <a:p>
            <a:r>
              <a:rPr lang="en-US" sz="1100" dirty="0"/>
              <a:t>	  </a:t>
            </a:r>
            <a:r>
              <a:rPr lang="en-US" sz="1100" dirty="0" err="1"/>
              <a:t>s_dump</a:t>
            </a:r>
            <a:r>
              <a:rPr lang="en-US" sz="1100" dirty="0"/>
              <a:t>(0)=X(0);</a:t>
            </a:r>
          </a:p>
          <a:p>
            <a:r>
              <a:rPr lang="en-US" sz="1100" dirty="0"/>
              <a:t>      }</a:t>
            </a:r>
          </a:p>
          <a:p>
            <a:r>
              <a:rPr lang="en-US" sz="1100" dirty="0"/>
              <a:t>      F = </a:t>
            </a:r>
            <a:r>
              <a:rPr lang="en-US" sz="1100" dirty="0" err="1"/>
              <a:t>kappa_s</a:t>
            </a:r>
            <a:r>
              <a:rPr lang="en-US" sz="1100" dirty="0"/>
              <a:t>*(</a:t>
            </a:r>
            <a:r>
              <a:rPr lang="en-US" sz="1100" dirty="0" err="1"/>
              <a:t>s_dump</a:t>
            </a:r>
            <a:r>
              <a:rPr lang="en-US" sz="1100" dirty="0"/>
              <a:t>-X);		//apply a target force equal to </a:t>
            </a:r>
            <a:r>
              <a:rPr lang="en-US" sz="1100" dirty="0" err="1"/>
              <a:t>kappa_s</a:t>
            </a:r>
            <a:r>
              <a:rPr lang="en-US" sz="1100" dirty="0"/>
              <a:t> times the difference between tether and actual positions.</a:t>
            </a:r>
          </a:p>
          <a:p>
            <a:r>
              <a:rPr lang="en-US" sz="1100" dirty="0"/>
              <a:t>}</a:t>
            </a:r>
          </a:p>
          <a:p>
            <a:r>
              <a:rPr lang="en-US" sz="1100" dirty="0"/>
              <a:t> else{</a:t>
            </a:r>
          </a:p>
          <a:p>
            <a:r>
              <a:rPr lang="en-US" sz="1100" dirty="0"/>
              <a:t>   </a:t>
            </a:r>
            <a:r>
              <a:rPr lang="en-US" sz="1100" dirty="0" err="1"/>
              <a:t>F.zero</a:t>
            </a:r>
            <a:r>
              <a:rPr lang="en-US" sz="1100" dirty="0"/>
              <a:t>();</a:t>
            </a:r>
          </a:p>
          <a:p>
            <a:r>
              <a:rPr lang="en-US" sz="1100" dirty="0"/>
              <a:t> }</a:t>
            </a:r>
          </a:p>
          <a:p>
            <a:r>
              <a:rPr lang="en-US" sz="1100" dirty="0"/>
              <a:t>    return;</a:t>
            </a:r>
          </a:p>
          <a:p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74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1-IBFE-Example_TetherForceHalfPlate2D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Again using a body force acting as tether force defined in the </a:t>
            </a:r>
            <a:r>
              <a:rPr lang="en-US" sz="1400" dirty="0" err="1"/>
              <a:t>ModelData</a:t>
            </a:r>
            <a:r>
              <a:rPr lang="en-US" sz="1400" dirty="0"/>
              <a:t> namespace, I now have a have half the plate of move up to .5 (in 1 s) then down 1.0 (in 2s), after which I turn off the force (for 1 s). The movement of the other half of the plate is purely passive (i.e. PK1 Stress)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8" name="Google Shape;168;p32" descr="Screen Shot 2016-06-27 at 1.05.3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77" y="2770907"/>
            <a:ext cx="3757076" cy="32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03675" y="11105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1-IBFE-Example_TetherForceFullPlate2D-Rotate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/>
              <a:t>The goal here is to spin the beam about its center for t&lt;1, and then release it.</a:t>
            </a:r>
            <a:endParaRPr sz="2400" b="0" dirty="0"/>
          </a:p>
        </p:txBody>
      </p:sp>
      <p:pic>
        <p:nvPicPr>
          <p:cNvPr id="184" name="Google Shape;184;p35" descr="Screen Shot 2016-06-27 at 1.30.4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425" y="2394600"/>
            <a:ext cx="3712026" cy="3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350175" y="1039533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if(time&lt;1) 	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(1)=s(1)+s(0)*sin(2*3.14*0.5*time);  //y-coordinate gets moved more the farther along the beam you are, We should really define PI better here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(0)=s(0)*cos(2*3.14*0.5*time); //adjustment for x-coordinate along the length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}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else //turns off all forcing, target coordinates set to current coordinates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</a:t>
            </a:r>
            <a:r>
              <a:rPr lang="en-US" sz="1400" dirty="0" err="1"/>
              <a:t>s_dump</a:t>
            </a:r>
            <a:r>
              <a:rPr lang="en-US" sz="1400" dirty="0"/>
              <a:t>(1)=X(1);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    </a:t>
            </a:r>
            <a:r>
              <a:rPr lang="en-US" sz="1400" dirty="0" err="1"/>
              <a:t>s_dump</a:t>
            </a:r>
            <a:r>
              <a:rPr lang="en-US" sz="1400" dirty="0"/>
              <a:t>(0)=X(0);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}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F = </a:t>
            </a:r>
            <a:r>
              <a:rPr lang="en-US" sz="1400" dirty="0" err="1"/>
              <a:t>kappa_s</a:t>
            </a:r>
            <a:r>
              <a:rPr lang="en-US" sz="1400" dirty="0"/>
              <a:t>*(</a:t>
            </a:r>
            <a:r>
              <a:rPr lang="en-US" sz="1400" dirty="0" err="1"/>
              <a:t>s_dump</a:t>
            </a:r>
            <a:r>
              <a:rPr lang="en-US" sz="1400" dirty="0"/>
              <a:t>-X);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return;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your mesh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This happens in the </a:t>
            </a:r>
            <a:r>
              <a:rPr lang="en-US" sz="1600" dirty="0" err="1"/>
              <a:t>main.C</a:t>
            </a:r>
            <a:r>
              <a:rPr lang="en-US" sz="1600" dirty="0"/>
              <a:t> file. For example: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Mesh mesh(</a:t>
            </a:r>
            <a:r>
              <a:rPr lang="en-US" sz="1600" dirty="0" err="1"/>
              <a:t>init.comm</a:t>
            </a:r>
            <a:r>
              <a:rPr lang="en-US" sz="1600" dirty="0"/>
              <a:t>(), NDIM);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/>
              <a:t>const</a:t>
            </a:r>
            <a:r>
              <a:rPr lang="en-US" sz="1600" dirty="0"/>
              <a:t> double dx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getDouble</a:t>
            </a:r>
            <a:r>
              <a:rPr lang="en-US" sz="1600" dirty="0"/>
              <a:t>("DX");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const</a:t>
            </a:r>
            <a:r>
              <a:rPr lang="en-US" sz="1600" dirty="0"/>
              <a:t> double ds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getDouble</a:t>
            </a:r>
            <a:r>
              <a:rPr lang="en-US" sz="1600" dirty="0"/>
              <a:t>("MFAC")*dx;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string </a:t>
            </a:r>
            <a:r>
              <a:rPr lang="en-US" sz="1600" dirty="0" err="1"/>
              <a:t>elem_type</a:t>
            </a:r>
            <a:r>
              <a:rPr lang="en-US" sz="1600" dirty="0"/>
              <a:t>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getString</a:t>
            </a:r>
            <a:r>
              <a:rPr lang="en-US" sz="1600" dirty="0"/>
              <a:t>("ELEM_TYPE");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mesh.read</a:t>
            </a:r>
            <a:r>
              <a:rPr lang="en-US" sz="1600" dirty="0"/>
              <a:t>("IBFE_Mesh2D_128.mat");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/>
              <a:t>mesh.prepare_for_use</a:t>
            </a:r>
            <a:r>
              <a:rPr lang="en-US" sz="1600" dirty="0"/>
              <a:t>();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Look at the README files in the examples.</a:t>
            </a:r>
            <a:endParaRPr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Visualizing the FE Mesh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Please also see the youtube tutorial from Shannon Jones here: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https://www.youtube.com/watch?v=Kj_MACemSd0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Formats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dumps.visit – Eulerian data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output.ex2 – Finite Element/Lagrangian data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Exodus II type file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multiple files of this type for different parts of object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links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1417833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Original Paper: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http://www.math.nyu.edu/phd_students/griffith/docs/griffith_luo_ibfem.pdf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Libmesh</a:t>
            </a:r>
            <a:r>
              <a:rPr lang="en-US" sz="1800" dirty="0"/>
              <a:t> documentation: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4"/>
              </a:rPr>
              <a:t>http://libmesh.sourceforge.net/doxygen/index.php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Libmesh</a:t>
            </a:r>
            <a:r>
              <a:rPr lang="en-US" sz="1800" dirty="0"/>
              <a:t> function for reading in meshes: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5"/>
              </a:rPr>
              <a:t>http://libmesh.sourceforge.net/doxygen/classlibMesh_1_1MeshInput.php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Libmesh</a:t>
            </a:r>
            <a:r>
              <a:rPr lang="en-US" sz="1800" dirty="0"/>
              <a:t> utilities for handling tensors: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6"/>
              </a:rPr>
              <a:t>http://libmesh.sourceforge.net/doxygen/classlibMesh_1_1TensorValue.php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IBAMR’s </a:t>
            </a:r>
            <a:r>
              <a:rPr lang="en-US" sz="1800" dirty="0" err="1"/>
              <a:t>Libmesh</a:t>
            </a:r>
            <a:r>
              <a:rPr lang="en-US" sz="1800" dirty="0"/>
              <a:t> functions: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7"/>
              </a:rPr>
              <a:t>https://code.google.com/p/ibamr/source/browse/branches/boyceg/ibtk/src/utilities/libmesh_utilities.h?spec=svn2564&amp;r=2564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>
            <a:spLocks noGrp="1"/>
          </p:cNvSpPr>
          <p:nvPr>
            <p:ph type="body" idx="1"/>
          </p:nvPr>
        </p:nvSpPr>
        <p:spPr>
          <a:xfrm>
            <a:off x="457200" y="600638"/>
            <a:ext cx="8229600" cy="551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dump.visit and output.ex2 in VisIt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left hand corner, unclick the “Apply operators to all plots” option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active source, choose the output.ex2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mesh (but don’t Draw)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/>
          <p:nvPr/>
        </p:nvSpPr>
        <p:spPr>
          <a:xfrm>
            <a:off x="457200" y="210152"/>
            <a:ext cx="8159014" cy="6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mesh (but don’t Draw)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mesh and go to Operators&gt;Transforms&gt;Displace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Collapse the Mesh option and double-click on the Displace option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429" y="1465021"/>
            <a:ext cx="3308012" cy="29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097" y="5502842"/>
            <a:ext cx="50038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>
            <a:spLocks noGrp="1"/>
          </p:cNvSpPr>
          <p:nvPr>
            <p:ph type="body" idx="1"/>
          </p:nvPr>
        </p:nvSpPr>
        <p:spPr>
          <a:xfrm>
            <a:off x="457200" y="205933"/>
            <a:ext cx="8229600" cy="574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options for the ‘Displacement variable’, go to ‘Create New Expression’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new window,  change the Type to ‘Vector Mesh Variable’ (and also change the name of the new variable to ‘dX’)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98" y="1347408"/>
            <a:ext cx="5118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body" idx="1"/>
          </p:nvPr>
        </p:nvSpPr>
        <p:spPr>
          <a:xfrm>
            <a:off x="457200" y="480510"/>
            <a:ext cx="8229600" cy="564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2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the ‘Definition’ section, write ‘{dX_0,dX_1,0}’ if 2D and ‘</a:t>
            </a:r>
            <a:r>
              <a:rPr lang="en-US" sz="2400"/>
              <a:t>{dX_0,dX_1,dX_2}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if 3D. 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FF0000"/>
                </a:solidFill>
              </a:rPr>
              <a:t>Note: For new ibamr install in 2D, use {dX_0,dX_1}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/>
          </a:p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this point I would save this variable as an XML file because you will need to do this every time. Hit ‘Apply’ on the ‘Expressions’ window and close it.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92" y="2075781"/>
            <a:ext cx="6916999" cy="25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>
            <a:spLocks noGrp="1"/>
          </p:cNvSpPr>
          <p:nvPr>
            <p:ph type="body" idx="1"/>
          </p:nvPr>
        </p:nvSpPr>
        <p:spPr>
          <a:xfrm>
            <a:off x="457200" y="514834"/>
            <a:ext cx="8229600" cy="561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change the Displacement variable option to Vectors&gt;dX. Hit Apply and close the menu. This allows changes from the reference configuration.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whatever other variable you want (for instance Omega)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/>
              <a:t>You may not need to do the steps below with new ibamr module (if you displace using {dX_0, dX_1}).</a:t>
            </a:r>
            <a:endParaRPr sz="2400"/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the Finite Element mesh is in 3D and the Eulerian variables are all in 2D so we will need to project the mesh to 2D.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mesh and click Operators&gt;Transforms&gt;Project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projections should be for the xy-plane(which is what we want), but you can change this if you want if you double click Project in the collapsed menu from the Mesh Object.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Draw!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Boyce’s 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xamples List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ex0: Rubber band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ex1: Stretched rubber band 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ex2: Cavity flow with mesh at bottom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ex3: Cavity flow with mesh at bottom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ex4: Cavity flow with deformable ball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ex5: Flow past cylinder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ex6: Flow past beam and block (square with long rectangular tail)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What will you need?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 mesh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For simple objects, you can generate it within </a:t>
            </a:r>
            <a:r>
              <a:rPr lang="en-US" sz="1800" dirty="0" err="1"/>
              <a:t>main.C</a:t>
            </a:r>
            <a:r>
              <a:rPr lang="en-US" sz="1800" dirty="0"/>
              <a:t> (Triangle)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Create it externally (</a:t>
            </a:r>
            <a:r>
              <a:rPr lang="en-US" sz="1800" dirty="0" err="1"/>
              <a:t>Tetgen</a:t>
            </a:r>
            <a:r>
              <a:rPr lang="en-US" sz="1800" dirty="0"/>
              <a:t>, </a:t>
            </a:r>
            <a:r>
              <a:rPr lang="en-US" sz="1800" dirty="0" err="1"/>
              <a:t>Matlab</a:t>
            </a:r>
            <a:r>
              <a:rPr lang="en-US" sz="1800" dirty="0"/>
              <a:t>, </a:t>
            </a:r>
            <a:r>
              <a:rPr lang="en-US" sz="1800" dirty="0" err="1"/>
              <a:t>gmsh</a:t>
            </a:r>
            <a:r>
              <a:rPr lang="en-US" sz="1800" dirty="0"/>
              <a:t>, Trellis, Bolt) and read it in your </a:t>
            </a:r>
            <a:r>
              <a:rPr lang="en-US" sz="1800" dirty="0" err="1"/>
              <a:t>main.C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There are many other options (look at the </a:t>
            </a:r>
            <a:r>
              <a:rPr lang="en-US" sz="1800" dirty="0" err="1"/>
              <a:t>libmesh</a:t>
            </a:r>
            <a:r>
              <a:rPr lang="en-US" sz="1800" dirty="0"/>
              <a:t> </a:t>
            </a:r>
            <a:r>
              <a:rPr lang="en-US" sz="1800" dirty="0" err="1"/>
              <a:t>MeshInput</a:t>
            </a:r>
            <a:r>
              <a:rPr lang="en-US" sz="1800" dirty="0"/>
              <a:t> link)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 material model to apply stress/forces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First </a:t>
            </a:r>
            <a:r>
              <a:rPr lang="en-US" sz="1800" dirty="0" err="1"/>
              <a:t>Piola</a:t>
            </a:r>
            <a:r>
              <a:rPr lang="en-US" sz="1800" dirty="0"/>
              <a:t>-Kirchhoff Stress Tensor (PK1)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Body Force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Surface Force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For review of solid mechanics, see</a:t>
            </a:r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http://homepages.engineering.auckland.ac.nz/~pkel015/SolidMechanicsBooks/Part_III/</a:t>
            </a:r>
            <a:endParaRPr sz="1800" dirty="0"/>
          </a:p>
          <a:p>
            <a:pPr marL="0" lvl="0" indent="0">
              <a:buNone/>
            </a:pPr>
            <a:r>
              <a:rPr lang="en-US" sz="1800" dirty="0"/>
              <a:t>For PK1, see 3.5 Stress Measures for Large Deformations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Tether Force/Target Point Example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2D Rectangular Mesh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Reads the Matlab file “IBFE_Mesh2D_128.mat”, which is a mesh file generated using Matlab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Old: Mesh discretizing edge length is ds = 2*dx (as opposed to ½*dx)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New: it seems like ds = dx works better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TRI3 elements (triangular element with 3 nodes)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Material Model (in the ModelData namespace, not the main routine)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Neo-Hookean Model - think springs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Body Force/Tether Force that move the plate up and down (think target points)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Input2D - IBFE specific lines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Approximate density of quadrature points for the </a:t>
            </a:r>
            <a:r>
              <a:rPr lang="en-US" sz="1400" dirty="0" err="1"/>
              <a:t>Lagrangian</a:t>
            </a:r>
            <a:r>
              <a:rPr lang="en-US" sz="1400" dirty="0"/>
              <a:t>-Eulerian Interaction (IBFE uses these instead of nodes to prevent leaking)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IB_POINT_DENSITY   = 2.0   //It seems like 1.0 is better        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Ratio of </a:t>
            </a:r>
            <a:r>
              <a:rPr lang="en-US" sz="1400" dirty="0" err="1"/>
              <a:t>Lagrangian</a:t>
            </a:r>
            <a:r>
              <a:rPr lang="en-US" sz="1400" dirty="0"/>
              <a:t> mesh width to Cartesian mesh width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MFAC = 2.0           // It seems like 1.0 is better                         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Type of element to use for structure discretization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ELEM_TYPE = "TRI3"            //modify if using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tet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hex</a:t>
            </a:r>
            <a:r>
              <a:rPr lang="en-US" sz="1400" dirty="0"/>
              <a:t>              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Quadrature order for our PK1 stress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PK1_DEV_QUAD_ORDER = "FIFTH"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PK1_DIL_QUAD_ORDER = "THIRD"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Additional string for </a:t>
            </a:r>
            <a:r>
              <a:rPr lang="en-US" sz="1400" dirty="0" err="1"/>
              <a:t>ExodusII</a:t>
            </a:r>
            <a:r>
              <a:rPr lang="en-US" sz="1400" dirty="0"/>
              <a:t> file type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viz_writer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      = "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VisIt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ExodusII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viz_dump_interval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= 100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viz_dump_dirname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= "viz_IB2d"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visit_number_procs_per_file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Makefile</a:t>
            </a:r>
            <a:r>
              <a:rPr lang="en-US" dirty="0"/>
              <a:t> flags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At the beginning of the </a:t>
            </a:r>
            <a:r>
              <a:rPr lang="en-US" sz="1400" dirty="0" err="1"/>
              <a:t>Makefile</a:t>
            </a:r>
            <a:r>
              <a:rPr lang="en-US" sz="1400" dirty="0"/>
              <a:t> declare LIBSNEW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LIBSNEW = $(LIBS) 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lnetcdf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lcurl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Pts val="11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IBAMR_SRC_DIR = 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nas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/longleaf/apps-dogwood/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/2018-03/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sfw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/IBAMR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IBAMR_BUILD_DIR  =/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nas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/longleaf/apps-dogwood/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/2018-03/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sfw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objs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-opt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Example_IBFE_TetherForceFullPlate2D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Look in the </a:t>
            </a:r>
            <a:r>
              <a:rPr lang="en-US" sz="1800" dirty="0" err="1"/>
              <a:t>main.C</a:t>
            </a:r>
            <a:r>
              <a:rPr lang="en-US" sz="1800" dirty="0"/>
              <a:t> file.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basic idea is to use a tether force defined in the </a:t>
            </a:r>
            <a:r>
              <a:rPr lang="en-US" sz="1800" dirty="0" err="1"/>
              <a:t>ModelData</a:t>
            </a:r>
            <a:r>
              <a:rPr lang="en-US" sz="1800" dirty="0"/>
              <a:t> namespace. This appears near the top of the </a:t>
            </a:r>
            <a:r>
              <a:rPr lang="en-US" sz="1800" dirty="0" err="1"/>
              <a:t>main.C</a:t>
            </a:r>
            <a:r>
              <a:rPr lang="en-US" sz="1800" dirty="0"/>
              <a:t> file.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Goal: have a plate move up to .5 (in 1 s) then down 1.0 (in 2s), after which the force is turned off (for 1 s).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This is similar to target points, but you’re using </a:t>
            </a:r>
            <a:r>
              <a:rPr lang="en-US" sz="1800" i="1" dirty="0"/>
              <a:t>the reference configuration as a reference point to move each element. </a:t>
            </a:r>
            <a:r>
              <a:rPr lang="en-US" sz="1800" dirty="0"/>
              <a:t>This is explained more on the next slide.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configuration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Below is an example of moving the beam.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(s(0), s(1)) are the (</a:t>
            </a:r>
            <a:r>
              <a:rPr lang="en-US" sz="1600" dirty="0" err="1"/>
              <a:t>x,y</a:t>
            </a:r>
            <a:r>
              <a:rPr lang="en-US" sz="1600" dirty="0"/>
              <a:t>) coordinates of the initial mesh.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(</a:t>
            </a:r>
            <a:r>
              <a:rPr lang="en-US" sz="1600" dirty="0" err="1"/>
              <a:t>s_dump</a:t>
            </a:r>
            <a:r>
              <a:rPr lang="en-US" sz="1600" dirty="0"/>
              <a:t>(0), </a:t>
            </a:r>
            <a:r>
              <a:rPr lang="en-US" sz="1600" dirty="0" err="1"/>
              <a:t>s_dump</a:t>
            </a:r>
            <a:r>
              <a:rPr lang="en-US" sz="1600" dirty="0"/>
              <a:t>(1)) are the (</a:t>
            </a:r>
            <a:r>
              <a:rPr lang="en-US" sz="1600" dirty="0" err="1"/>
              <a:t>x,y</a:t>
            </a:r>
            <a:r>
              <a:rPr lang="en-US" sz="1600" dirty="0"/>
              <a:t>) coordinates of where you currently want the target points to be.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So let’s say you want to translate the boundary up at velocity V = 0.5, then the lines of code below do this.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//only change the y-coordinate.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s_dump</a:t>
            </a:r>
            <a:r>
              <a:rPr lang="en-US" sz="1600" dirty="0"/>
              <a:t>(1)=s(1)+.5*time; 	// s(1) is the x-coordinate of the reference configuration.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s_dump</a:t>
            </a:r>
            <a:r>
              <a:rPr lang="en-US" sz="1600" dirty="0"/>
              <a:t>(0)=s(0);   		//s(0) is the x-coordinate of the reference configuration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 configuration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Let’s say you want to translate the boundary to the left at velocity V = 0.3, then the lines of code below do this.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>
              <a:buSzPts val="1100"/>
              <a:buNone/>
            </a:pPr>
            <a:r>
              <a:rPr lang="en-US" sz="1600" dirty="0"/>
              <a:t>//only change the x-coordinate.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s_dump</a:t>
            </a:r>
            <a:r>
              <a:rPr lang="en-US" sz="1600" dirty="0"/>
              <a:t>(1)=s(1); 		//s(1) is the y-coordinate of the reference configuration.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s_dump</a:t>
            </a:r>
            <a:r>
              <a:rPr lang="en-US" sz="1600" dirty="0"/>
              <a:t>(0)=s(0)-0.3*time;   	//s(0) is the x-coordinate of the reference configuration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2422</Words>
  <Application>Microsoft Office PowerPoint</Application>
  <PresentationFormat>On-screen Show (4:3)</PresentationFormat>
  <Paragraphs>245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Simple Light</vt:lpstr>
      <vt:lpstr>1- IBFE: Getting Started</vt:lpstr>
      <vt:lpstr>Important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configuration</vt:lpstr>
      <vt:lpstr>Reference configuration</vt:lpstr>
      <vt:lpstr>Target force function at top of main.C</vt:lpstr>
      <vt:lpstr>PowerPoint Presentation</vt:lpstr>
      <vt:lpstr>Apply the force only on the right half of plate</vt:lpstr>
      <vt:lpstr>PowerPoint Presentation</vt:lpstr>
      <vt:lpstr>1-IBFE-Example_TetherForceFullPlate2D-Rotate  The goal here is to spin the beam about its center for t&lt;1, and then release it.</vt:lpstr>
      <vt:lpstr>PowerPoint Presentation</vt:lpstr>
      <vt:lpstr>Reading your mesh</vt:lpstr>
      <vt:lpstr>Visualizing the FE Mesh</vt:lpstr>
      <vt:lpstr>Please also see the youtube tutorial from Shannon Jones here: https://www.youtube.com/watch?v=Kj_MACemSd0</vt:lpstr>
      <vt:lpstr>File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Boyce’s examples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IBFE: Getting Started</dc:title>
  <dc:creator>Miller, Laura Ann</dc:creator>
  <cp:lastModifiedBy>Miller, Laura - (lauram9)</cp:lastModifiedBy>
  <cp:revision>11</cp:revision>
  <dcterms:modified xsi:type="dcterms:W3CDTF">2024-07-28T19:12:48Z</dcterms:modified>
</cp:coreProperties>
</file>