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5" r:id="rId3"/>
    <p:sldId id="257" r:id="rId4"/>
    <p:sldId id="268" r:id="rId5"/>
    <p:sldId id="269" r:id="rId6"/>
    <p:sldId id="259" r:id="rId7"/>
    <p:sldId id="265" r:id="rId8"/>
    <p:sldId id="266" r:id="rId9"/>
    <p:sldId id="270" r:id="rId10"/>
    <p:sldId id="271" r:id="rId11"/>
    <p:sldId id="272" r:id="rId12"/>
    <p:sldId id="279" r:id="rId13"/>
    <p:sldId id="280" r:id="rId14"/>
    <p:sldId id="273" r:id="rId15"/>
    <p:sldId id="282" r:id="rId16"/>
    <p:sldId id="283" r:id="rId17"/>
    <p:sldId id="281" r:id="rId18"/>
    <p:sldId id="274" r:id="rId19"/>
    <p:sldId id="278" r:id="rId20"/>
    <p:sldId id="275" r:id="rId21"/>
    <p:sldId id="276" r:id="rId22"/>
    <p:sldId id="284" r:id="rId23"/>
    <p:sldId id="277" r:id="rId24"/>
  </p:sldIdLst>
  <p:sldSz cx="9144000" cy="5143500" type="screen16x9"/>
  <p:notesSz cx="6858000" cy="9144000"/>
  <p:embeddedFontLst>
    <p:embeddedFont>
      <p:font typeface="Roboto Mono" panose="020B060402020202020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22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db0aef412d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db0aef412d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b0aef412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b0aef412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b0aef412d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b0aef412d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b0aef412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b0aef412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b0aef412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b0aef412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b0aef412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b0aef412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b0aef412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b0aef412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b0aef412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b0aef412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filexfer.hpc.arizona.edu" TargetMode="External"/><Relationship Id="rId2" Type="http://schemas.openxmlformats.org/officeDocument/2006/relationships/hyperlink" Target="https://ondemand.hpc.arizona.edu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/gittutorial" TargetMode="External"/><Relationship Id="rId2" Type="http://schemas.openxmlformats.org/officeDocument/2006/relationships/hyperlink" Target="https://github.com/nickabattista/IB2d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7ocdeTnpdIf_vHHj2BlHLU4pF6Q_I5p_/view?usp=sharing" TargetMode="External"/><Relationship Id="rId2" Type="http://schemas.openxmlformats.org/officeDocument/2006/relationships/hyperlink" Target="https://public.confluence.arizona.edu/display/UAHPC/Using+Matla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0TIf-mRa3f2cOt2h8zztOmrhvMdZpuY?usp=sharing" TargetMode="External"/><Relationship Id="rId2" Type="http://schemas.openxmlformats.org/officeDocument/2006/relationships/hyperlink" Target="https://github.com/fairyflies9/IBAMR-Tutorial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iryflies9/IBAMR-Tutorials/tree/master/AZ-Examples/IBFE-UA-Example-2DTriangl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.arizona.edu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hpc.arizona.edu/display/UAHPC/HPC+Document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demand.hpc.arizona.edu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arizona.edu/service/ua-virtual-private-network-vp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netid@uarizona.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26533" y="12873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HPC @ UA, running ib2d and IBAMR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may now upload/download through the web interface</a:t>
            </a:r>
            <a:endParaRPr dirty="0"/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4494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ib2d on Puma / Ocelot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78812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 smtClean="0"/>
              <a:t>To upload a static version of ib2d </a:t>
            </a:r>
            <a:r>
              <a:rPr lang="en-US" dirty="0"/>
              <a:t>onto your account.</a:t>
            </a:r>
          </a:p>
          <a:p>
            <a:pPr lvl="1" fontAlgn="base"/>
            <a:r>
              <a:rPr lang="en-US" dirty="0"/>
              <a:t>I would start by making an unzipped version of Ib2d, and remove all data files from running simulations (viz_ib2d, hier_ib2d).</a:t>
            </a:r>
          </a:p>
          <a:p>
            <a:pPr lvl="1" fontAlgn="base"/>
            <a:r>
              <a:rPr lang="en-US" dirty="0" smtClean="0"/>
              <a:t>Option 1: Upload the folder into your directory on the cluster.</a:t>
            </a:r>
            <a:endParaRPr lang="en-US" dirty="0"/>
          </a:p>
          <a:p>
            <a:pPr lvl="2" fontAlgn="base"/>
            <a:r>
              <a:rPr lang="en-US" dirty="0"/>
              <a:t>To log into the web interface, go to </a:t>
            </a:r>
            <a:r>
              <a:rPr lang="en-US" u="sng" dirty="0">
                <a:hlinkClick r:id="rId2"/>
              </a:rPr>
              <a:t>https://OnDemand.hpc.arizona.edu</a:t>
            </a:r>
            <a:r>
              <a:rPr lang="en-US" dirty="0"/>
              <a:t> </a:t>
            </a:r>
          </a:p>
          <a:p>
            <a:pPr lvl="2" fontAlgn="base"/>
            <a:r>
              <a:rPr lang="en-US" dirty="0"/>
              <a:t>From the </a:t>
            </a:r>
            <a:r>
              <a:rPr lang="en-US" dirty="0" err="1"/>
              <a:t>OpenOnDemand</a:t>
            </a:r>
            <a:r>
              <a:rPr lang="en-US" dirty="0"/>
              <a:t> portal, select files and home directory</a:t>
            </a:r>
          </a:p>
          <a:p>
            <a:pPr lvl="2" fontAlgn="base"/>
            <a:r>
              <a:rPr lang="en-US" dirty="0"/>
              <a:t>You may now upload/download through the web interface using drag and drop from your computer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Option 2: Use the terminal</a:t>
            </a:r>
          </a:p>
          <a:p>
            <a:pPr lvl="2" fontAlgn="base"/>
            <a:r>
              <a:rPr lang="en-US" dirty="0"/>
              <a:t>You may want </a:t>
            </a:r>
            <a:r>
              <a:rPr lang="en-US" dirty="0" smtClean="0"/>
              <a:t>to first </a:t>
            </a:r>
            <a:r>
              <a:rPr lang="en-US" dirty="0"/>
              <a:t>cd to the directory where ib2d lives. For example, </a:t>
            </a:r>
            <a:r>
              <a:rPr lang="en-US" dirty="0" smtClean="0"/>
              <a:t>if ib2d is on your desktop, cd </a:t>
            </a:r>
            <a:r>
              <a:rPr lang="en-US" dirty="0"/>
              <a:t>C:/Users/lam9/Desktop</a:t>
            </a:r>
          </a:p>
          <a:p>
            <a:pPr lvl="2" fontAlgn="base"/>
            <a:r>
              <a:rPr lang="en-US" dirty="0"/>
              <a:t>Now type </a:t>
            </a:r>
            <a:r>
              <a:rPr lang="en-US" dirty="0" err="1"/>
              <a:t>sftp</a:t>
            </a:r>
            <a:r>
              <a:rPr lang="en-US" dirty="0"/>
              <a:t> </a:t>
            </a:r>
            <a:r>
              <a:rPr lang="en-US" u="sng" dirty="0">
                <a:hlinkClick r:id="rId3"/>
              </a:rPr>
              <a:t>netid@filexfer.hpc.arizona.edu</a:t>
            </a:r>
            <a:r>
              <a:rPr lang="en-US" dirty="0"/>
              <a:t>. You will need to use 2-step authentication again.</a:t>
            </a:r>
          </a:p>
          <a:p>
            <a:pPr lvl="2" fontAlgn="base"/>
            <a:r>
              <a:rPr lang="en-US" dirty="0"/>
              <a:t>To put the entire ib2d folder in your home directory, type </a:t>
            </a:r>
            <a:r>
              <a:rPr lang="en-US" sz="1600" dirty="0"/>
              <a:t>put -r </a:t>
            </a:r>
            <a:r>
              <a:rPr lang="en-US" sz="1600" dirty="0" smtClean="0"/>
              <a:t>ib2d</a:t>
            </a:r>
          </a:p>
          <a:p>
            <a:pPr lvl="3" fontAlgn="base"/>
            <a:r>
              <a:rPr lang="en-US" dirty="0" smtClean="0"/>
              <a:t>If you did not cd to the folder where ib2d lives, you need to type put -r /Path/to/ib2d</a:t>
            </a:r>
            <a:endParaRPr lang="en-US" dirty="0"/>
          </a:p>
          <a:p>
            <a:pPr lvl="2"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4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git</a:t>
            </a:r>
            <a:r>
              <a:rPr lang="en-US" dirty="0" smtClean="0"/>
              <a:t> on your HPC account to get and update ib2d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202714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To clone ib2d onto your account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/>
              <a:t> clone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github.com/nickabattista/IB2d.git</a:t>
            </a:r>
            <a:endParaRPr lang="en-US" dirty="0" smtClean="0"/>
          </a:p>
          <a:p>
            <a:r>
              <a:rPr lang="en-US" dirty="0" smtClean="0"/>
              <a:t>To update ib2d</a:t>
            </a:r>
          </a:p>
          <a:p>
            <a:pPr lvl="1"/>
            <a:r>
              <a:rPr lang="en-US" dirty="0" smtClean="0"/>
              <a:t>Cd into the ib2d folder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git</a:t>
            </a:r>
            <a:r>
              <a:rPr lang="en-US" dirty="0" smtClean="0"/>
              <a:t> pull origin master</a:t>
            </a:r>
          </a:p>
          <a:p>
            <a:r>
              <a:rPr lang="en-US" dirty="0" smtClean="0"/>
              <a:t>Tutorials on </a:t>
            </a:r>
            <a:r>
              <a:rPr lang="en-US" dirty="0" err="1" smtClean="0"/>
              <a:t>git</a:t>
            </a:r>
            <a:r>
              <a:rPr lang="en-US" dirty="0" smtClean="0"/>
              <a:t> from the command line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git-scm.com/docs/gittutorial</a:t>
            </a:r>
            <a:endParaRPr lang="en-US" dirty="0" smtClean="0"/>
          </a:p>
          <a:p>
            <a:r>
              <a:rPr lang="en-US" dirty="0" smtClean="0"/>
              <a:t>Screenshot where I removed my old versions of ib2d and used </a:t>
            </a:r>
            <a:r>
              <a:rPr lang="en-US" dirty="0" err="1" smtClean="0"/>
              <a:t>git</a:t>
            </a:r>
            <a:r>
              <a:rPr lang="en-US" dirty="0" smtClean="0"/>
              <a:t> clone: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9453" y="3098656"/>
            <a:ext cx="6105093" cy="167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8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separate folder for your ib2d simulations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0443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It’s a good idea to run your ib2d simulations outside of the ib2d-master folder.</a:t>
            </a:r>
          </a:p>
          <a:p>
            <a:pPr lvl="1"/>
            <a:r>
              <a:rPr lang="en-US" dirty="0" smtClean="0"/>
              <a:t>This makes it easy to update ib2d.</a:t>
            </a:r>
          </a:p>
          <a:p>
            <a:pPr lvl="1"/>
            <a:r>
              <a:rPr lang="en-US" dirty="0" smtClean="0"/>
              <a:t>You can also store simulation data in a temporary folder.</a:t>
            </a:r>
          </a:p>
          <a:p>
            <a:r>
              <a:rPr lang="en-US" dirty="0" smtClean="0"/>
              <a:t>To get the examples to work, you need to add the path to </a:t>
            </a:r>
            <a:r>
              <a:rPr lang="en-US" dirty="0" err="1" smtClean="0"/>
              <a:t>IBM_Blackbox</a:t>
            </a:r>
            <a:r>
              <a:rPr lang="en-US" dirty="0" smtClean="0"/>
              <a:t> to your main2d file.</a:t>
            </a:r>
          </a:p>
          <a:p>
            <a:pPr lvl="1"/>
            <a:r>
              <a:rPr lang="en-US" dirty="0" smtClean="0"/>
              <a:t>Cd to where </a:t>
            </a:r>
            <a:r>
              <a:rPr lang="en-US" dirty="0" err="1" smtClean="0"/>
              <a:t>IBM_Blackbox</a:t>
            </a:r>
            <a:r>
              <a:rPr lang="en-US" dirty="0" smtClean="0"/>
              <a:t> lives.</a:t>
            </a:r>
          </a:p>
          <a:p>
            <a:pPr lvl="1"/>
            <a:r>
              <a:rPr lang="en-US" dirty="0" smtClean="0"/>
              <a:t>Type </a:t>
            </a:r>
            <a:r>
              <a:rPr lang="en-US" dirty="0" err="1" smtClean="0"/>
              <a:t>pwd</a:t>
            </a:r>
            <a:r>
              <a:rPr lang="en-US" dirty="0" smtClean="0"/>
              <a:t> to get the </a:t>
            </a:r>
            <a:r>
              <a:rPr lang="en-US" dirty="0"/>
              <a:t>working directory </a:t>
            </a:r>
            <a:r>
              <a:rPr lang="en-US" dirty="0" smtClean="0"/>
              <a:t>- /</a:t>
            </a:r>
            <a:r>
              <a:rPr lang="en-US" dirty="0"/>
              <a:t>home/u29/lauram9/IB2d/matIB2d/</a:t>
            </a:r>
            <a:r>
              <a:rPr lang="en-US" dirty="0" err="1"/>
              <a:t>IBM_Blackbox</a:t>
            </a:r>
            <a:endParaRPr lang="en-US" dirty="0"/>
          </a:p>
          <a:p>
            <a:pPr marL="596900" lvl="1" indent="0">
              <a:buNone/>
            </a:pP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In main2d.m</a:t>
            </a:r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addpath</a:t>
            </a:r>
            <a:r>
              <a:rPr lang="en-US" dirty="0"/>
              <a:t>('../</a:t>
            </a:r>
            <a:r>
              <a:rPr lang="en-US" dirty="0" err="1"/>
              <a:t>IBM_Blackbox</a:t>
            </a:r>
            <a:r>
              <a:rPr lang="en-US" dirty="0"/>
              <a:t>/','../../</a:t>
            </a:r>
            <a:r>
              <a:rPr lang="en-US" dirty="0" err="1"/>
              <a:t>IBM_Blackbox</a:t>
            </a:r>
            <a:r>
              <a:rPr lang="en-US" dirty="0"/>
              <a:t>/','../../../</a:t>
            </a:r>
            <a:r>
              <a:rPr lang="en-US" dirty="0" err="1"/>
              <a:t>IBM_Blackbox</a:t>
            </a:r>
            <a:r>
              <a:rPr lang="en-US" dirty="0" smtClean="0"/>
              <a:t>/','.././../../</a:t>
            </a:r>
            <a:r>
              <a:rPr lang="en-US" dirty="0" err="1"/>
              <a:t>IBM_Blackbox</a:t>
            </a:r>
            <a:r>
              <a:rPr lang="en-US" dirty="0"/>
              <a:t>/');</a:t>
            </a:r>
          </a:p>
          <a:p>
            <a:pPr marL="596900" lvl="1" indent="0">
              <a:buNone/>
            </a:pPr>
            <a:r>
              <a:rPr lang="en-US" dirty="0" smtClean="0"/>
              <a:t>	Change to (my example, your path will be different)</a:t>
            </a:r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addpath</a:t>
            </a:r>
            <a:r>
              <a:rPr lang="en-US" dirty="0" smtClean="0"/>
              <a:t>(</a:t>
            </a:r>
            <a:r>
              <a:rPr lang="en-US" dirty="0"/>
              <a:t>'</a:t>
            </a:r>
            <a:r>
              <a:rPr lang="en-US" dirty="0" smtClean="0"/>
              <a:t>/home/u29/lauram9/IB2d/matIB2d/</a:t>
            </a:r>
            <a:r>
              <a:rPr lang="en-US" dirty="0" err="1" smtClean="0"/>
              <a:t>IBM_Blackbox</a:t>
            </a:r>
            <a:r>
              <a:rPr lang="en-US" dirty="0"/>
              <a:t>'</a:t>
            </a:r>
            <a:r>
              <a:rPr lang="en-US" dirty="0" smtClean="0"/>
              <a:t>)</a:t>
            </a:r>
            <a:endParaRPr lang="en-US" dirty="0"/>
          </a:p>
          <a:p>
            <a:pPr marL="596900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55" y="3104692"/>
            <a:ext cx="397192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45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ib2d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is a tutorial on how to run MATLAB through the command </a:t>
            </a:r>
            <a:r>
              <a:rPr lang="en-US" dirty="0" smtClean="0"/>
              <a:t>line</a:t>
            </a:r>
          </a:p>
          <a:p>
            <a:pPr lvl="1" fontAlgn="base"/>
            <a:r>
              <a:rPr lang="en-US" u="sng" dirty="0" smtClean="0">
                <a:hlinkClick r:id="rId2"/>
              </a:rPr>
              <a:t>https</a:t>
            </a:r>
            <a:r>
              <a:rPr lang="en-US" u="sng" dirty="0">
                <a:hlinkClick r:id="rId2"/>
              </a:rPr>
              <a:t>://public.confluence.arizona.edu/display/UAHPC/Using+Matlab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We will submit the job using a script. A sample script is in this folder. </a:t>
            </a:r>
          </a:p>
          <a:p>
            <a:pPr lvl="1"/>
            <a:r>
              <a:rPr lang="en-US" u="sng" dirty="0">
                <a:hlinkClick r:id="rId3"/>
              </a:rPr>
              <a:t>https://drive.google.com/file/d/17ocdeTnpdIf_vHHj2BlHLU4pF6Q_I5p_/view?usp=sharing</a:t>
            </a:r>
            <a:r>
              <a:rPr lang="en-US" dirty="0"/>
              <a:t> </a:t>
            </a:r>
            <a:endParaRPr lang="en-US" dirty="0" smtClean="0"/>
          </a:p>
          <a:p>
            <a:pPr fontAlgn="base"/>
            <a:r>
              <a:rPr lang="en-US" dirty="0"/>
              <a:t>Open a </a:t>
            </a:r>
            <a:r>
              <a:rPr lang="en-US" dirty="0" smtClean="0"/>
              <a:t>terminal on your computer </a:t>
            </a:r>
          </a:p>
          <a:p>
            <a:pPr lvl="1" fontAlgn="base"/>
            <a:r>
              <a:rPr lang="en-US" dirty="0" smtClean="0"/>
              <a:t>Type </a:t>
            </a:r>
            <a:r>
              <a:rPr lang="en-US" dirty="0" err="1"/>
              <a:t>ssh</a:t>
            </a:r>
            <a:r>
              <a:rPr lang="en-US" dirty="0"/>
              <a:t> </a:t>
            </a:r>
            <a:r>
              <a:rPr lang="en-US" dirty="0" smtClean="0"/>
              <a:t>netid@hpc.arizona.edu</a:t>
            </a:r>
            <a:endParaRPr lang="en-US" dirty="0"/>
          </a:p>
          <a:p>
            <a:pPr lvl="1" fontAlgn="base"/>
            <a:r>
              <a:rPr lang="en-US" dirty="0" smtClean="0"/>
              <a:t>Type puma/ocelot </a:t>
            </a:r>
            <a:r>
              <a:rPr lang="en-US" dirty="0"/>
              <a:t>to work on this </a:t>
            </a:r>
            <a:r>
              <a:rPr lang="en-US" dirty="0" smtClean="0"/>
              <a:t>cluster.</a:t>
            </a:r>
          </a:p>
          <a:p>
            <a:pPr lvl="1" fontAlgn="base"/>
            <a:r>
              <a:rPr lang="en-US" dirty="0"/>
              <a:t>c</a:t>
            </a:r>
            <a:r>
              <a:rPr lang="en-US" dirty="0" smtClean="0"/>
              <a:t>d </a:t>
            </a:r>
            <a:r>
              <a:rPr lang="en-US" dirty="0"/>
              <a:t>into the directory where the example is that you want to </a:t>
            </a:r>
            <a:r>
              <a:rPr lang="en-US" dirty="0" smtClean="0"/>
              <a:t>run</a:t>
            </a:r>
          </a:p>
          <a:p>
            <a:pPr lvl="1" fontAlgn="base"/>
            <a:r>
              <a:rPr lang="en-US" dirty="0" smtClean="0"/>
              <a:t>Be sure myscript.sh is in this folder</a:t>
            </a:r>
            <a:endParaRPr lang="en-US" dirty="0"/>
          </a:p>
          <a:p>
            <a:pPr lvl="1" fontAlgn="base"/>
            <a:r>
              <a:rPr lang="en-US" dirty="0"/>
              <a:t>Type </a:t>
            </a:r>
            <a:r>
              <a:rPr lang="en-US" dirty="0" err="1"/>
              <a:t>sbatch</a:t>
            </a:r>
            <a:r>
              <a:rPr lang="en-US" dirty="0"/>
              <a:t> myscript.sh</a:t>
            </a:r>
          </a:p>
          <a:p>
            <a:pPr fontAlgn="base"/>
            <a:r>
              <a:rPr lang="en-US" dirty="0"/>
              <a:t>To check the job, type </a:t>
            </a:r>
            <a:r>
              <a:rPr lang="en-US" dirty="0" err="1"/>
              <a:t>squeue</a:t>
            </a:r>
            <a:r>
              <a:rPr lang="en-US" dirty="0"/>
              <a:t> -</a:t>
            </a:r>
            <a:r>
              <a:rPr lang="en-US" dirty="0" err="1"/>
              <a:t>unetid</a:t>
            </a:r>
            <a:endParaRPr lang="en-US" dirty="0"/>
          </a:p>
          <a:p>
            <a:pPr lvl="1" fontAlgn="base"/>
            <a:r>
              <a:rPr lang="en-US" dirty="0"/>
              <a:t>This will show the job as pending or running. If nothing comes up, then you have no code that is running.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10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7970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SLURM submission script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813961"/>
            <a:ext cx="557164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PART 1: Requests resources to run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 --------------------------------------------------------------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job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hello_world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Set the output filename.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SLURM reads %x as the job name and %j as the job 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--output=%x-%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j.out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PI group for this job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--account=&lt;PI GROUP&gt;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Request email when job begins and 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--mail-type=ALL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Optional. Specify email address to use for notification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SBATCH --mail-user=&lt;YOUR NETID&gt;@email.arizona.edu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partition for your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--partition=standard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cores that will be used for this job.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number of nodes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--nodes=1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Set the memory required for this job.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--mem=1gb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### REQUIRED. Specify the time required for this job,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hhh:mm:ss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--time=00:01:00 </a:t>
            </a:r>
          </a:p>
        </p:txBody>
      </p:sp>
    </p:spTree>
    <p:extLst>
      <p:ext uri="{BB962C8B-B14F-4D97-AF65-F5344CB8AC3E}">
        <p14:creationId xmlns:p14="http://schemas.microsoft.com/office/powerpoint/2010/main" val="234960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SLURM submission </a:t>
            </a:r>
            <a:r>
              <a:rPr lang="en-US" dirty="0" smtClean="0"/>
              <a:t>script continued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 smtClean="0">
                <a:solidFill>
                  <a:schemeClr val="tx1"/>
                </a:solidFill>
                <a:latin typeface="+mj-lt"/>
              </a:rPr>
              <a:t># </a:t>
            </a: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PART 2: Executes bash commands to run your job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 --------------------------------------------------------------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Load required modules/libraries if needed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module load gnu/5.4.0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change to your script’s directory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cd ~/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### Run your work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./</a:t>
            </a:r>
            <a:r>
              <a:rPr lang="en-US" altLang="en-US" sz="1200" dirty="0" err="1">
                <a:solidFill>
                  <a:schemeClr val="tx1"/>
                </a:solidFill>
                <a:latin typeface="+mj-lt"/>
              </a:rPr>
              <a:t>hello_world</a:t>
            </a:r>
            <a:endParaRPr lang="en-US" altLang="en-US" sz="12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dirty="0">
                <a:solidFill>
                  <a:schemeClr val="tx1"/>
                </a:solidFill>
                <a:latin typeface="+mj-lt"/>
              </a:rPr>
              <a:t>sleep 10</a:t>
            </a:r>
          </a:p>
          <a:p>
            <a:pPr marL="114300" indent="0">
              <a:buNone/>
            </a:pPr>
            <a:endParaRPr lang="en-US" sz="1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7581" y="4099640"/>
            <a:ext cx="74321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https://public.confluence.arizona.edu/display/UAHPC/Puma+Quick+Start#PumaQuickStart-WritingaSLURMSubmissionScript</a:t>
            </a:r>
          </a:p>
        </p:txBody>
      </p:sp>
    </p:spTree>
    <p:extLst>
      <p:ext uri="{BB962C8B-B14F-4D97-AF65-F5344CB8AC3E}">
        <p14:creationId xmlns:p14="http://schemas.microsoft.com/office/powerpoint/2010/main" val="61784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</a:t>
            </a:r>
            <a:r>
              <a:rPr lang="en-US" dirty="0" smtClean="0"/>
              <a:t>yscript.sh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1809" y="1228486"/>
            <a:ext cx="345158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#!/bin/bash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--job-name=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Lauras_job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ntasks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=1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--mem=16gb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#SBATCH --time=04:00:00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#SBATCH --partition=windfall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module load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matlab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nodisplay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-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nosplash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&lt; main2d.m </a:t>
            </a:r>
          </a:p>
        </p:txBody>
      </p:sp>
    </p:spTree>
    <p:extLst>
      <p:ext uri="{BB962C8B-B14F-4D97-AF65-F5344CB8AC3E}">
        <p14:creationId xmlns:p14="http://schemas.microsoft.com/office/powerpoint/2010/main" val="636812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data and book keeping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To download the results. Use the web interface or </a:t>
            </a:r>
            <a:r>
              <a:rPr lang="en-US" dirty="0" err="1"/>
              <a:t>sftp</a:t>
            </a:r>
            <a:r>
              <a:rPr lang="en-US" dirty="0"/>
              <a:t>, cd to where viz_IB2d lives, and type get -r viz_IB2d</a:t>
            </a:r>
          </a:p>
          <a:p>
            <a:r>
              <a:rPr lang="en-US" dirty="0"/>
              <a:t>To save space on the cluster, now remove this data. Delete in the web interface or type </a:t>
            </a:r>
            <a:r>
              <a:rPr lang="en-US" dirty="0" err="1"/>
              <a:t>rm</a:t>
            </a:r>
            <a:r>
              <a:rPr lang="en-US" dirty="0"/>
              <a:t> -r viz_IB2d</a:t>
            </a:r>
          </a:p>
        </p:txBody>
      </p:sp>
    </p:spTree>
    <p:extLst>
      <p:ext uri="{BB962C8B-B14F-4D97-AF65-F5344CB8AC3E}">
        <p14:creationId xmlns:p14="http://schemas.microsoft.com/office/powerpoint/2010/main" val="389745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Running IBAMR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err="1"/>
              <a:t>Mpiruns</a:t>
            </a:r>
            <a:r>
              <a:rPr lang="en-US" dirty="0"/>
              <a:t> </a:t>
            </a:r>
            <a:r>
              <a:rPr lang="en-US" dirty="0" smtClean="0"/>
              <a:t>using IBFE can </a:t>
            </a:r>
            <a:r>
              <a:rPr lang="en-US" dirty="0"/>
              <a:t>only be done on ocelot </a:t>
            </a:r>
            <a:endParaRPr lang="en-US" dirty="0" smtClean="0"/>
          </a:p>
          <a:p>
            <a:pPr lvl="1" fontAlgn="base"/>
            <a:r>
              <a:rPr lang="en-US" dirty="0" smtClean="0"/>
              <a:t>This cluster should </a:t>
            </a:r>
            <a:r>
              <a:rPr lang="en-US" dirty="0"/>
              <a:t>be online July </a:t>
            </a:r>
            <a:r>
              <a:rPr lang="en-US" dirty="0" smtClean="0"/>
              <a:t>12.</a:t>
            </a:r>
            <a:endParaRPr lang="en-US" dirty="0"/>
          </a:p>
          <a:p>
            <a:pPr lvl="1" fontAlgn="base"/>
            <a:r>
              <a:rPr lang="en-US" dirty="0"/>
              <a:t>We can run </a:t>
            </a:r>
            <a:r>
              <a:rPr lang="en-US" dirty="0" smtClean="0"/>
              <a:t>simulations using IBFE by </a:t>
            </a:r>
            <a:r>
              <a:rPr lang="en-US" dirty="0"/>
              <a:t>using </a:t>
            </a:r>
            <a:r>
              <a:rPr lang="en-US" dirty="0" err="1"/>
              <a:t>srun</a:t>
            </a:r>
            <a:r>
              <a:rPr lang="en-US" dirty="0"/>
              <a:t> on puma (2D runs</a:t>
            </a:r>
            <a:r>
              <a:rPr lang="en-US" dirty="0" smtClean="0"/>
              <a:t>).</a:t>
            </a:r>
          </a:p>
          <a:p>
            <a:pPr fontAlgn="base"/>
            <a:r>
              <a:rPr lang="en-US" dirty="0" smtClean="0"/>
              <a:t>If you are  not using finite elements / </a:t>
            </a:r>
            <a:r>
              <a:rPr lang="en-US" dirty="0" err="1" smtClean="0"/>
              <a:t>libmesh</a:t>
            </a:r>
            <a:r>
              <a:rPr lang="en-US" dirty="0" smtClean="0"/>
              <a:t> (e.g. fiber based IBM), then you can use </a:t>
            </a:r>
            <a:r>
              <a:rPr lang="en-US" dirty="0" err="1" smtClean="0"/>
              <a:t>mpirun</a:t>
            </a:r>
            <a:r>
              <a:rPr lang="en-US" dirty="0" smtClean="0"/>
              <a:t> on puma.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86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github.com/fairyflies9/IBAMR-Tutorials</a:t>
            </a:r>
            <a:endParaRPr lang="en-US" u="sng" dirty="0" smtClean="0"/>
          </a:p>
          <a:p>
            <a:pPr lvl="1"/>
            <a:r>
              <a:rPr lang="en-US" dirty="0" smtClean="0"/>
              <a:t>Examples and </a:t>
            </a:r>
            <a:r>
              <a:rPr lang="en-US" dirty="0" err="1" smtClean="0"/>
              <a:t>powerpoint</a:t>
            </a:r>
            <a:r>
              <a:rPr lang="en-US" dirty="0" smtClean="0"/>
              <a:t> slides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drive.google.com/drive/folders/1g0TIf-mRa3f2cOt2h8zztOmrhvMdZpuY?usp=sharing</a:t>
            </a:r>
            <a:endParaRPr lang="en-US" dirty="0" smtClean="0"/>
          </a:p>
          <a:p>
            <a:pPr lvl="1"/>
            <a:r>
              <a:rPr lang="en-US" dirty="0" smtClean="0"/>
              <a:t>Zoom recordings for old and new tutorials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38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IBAMR Tutorials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/>
              <a:t>Tutorials on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with examples from UNC</a:t>
            </a:r>
            <a:endParaRPr lang="en-US" dirty="0"/>
          </a:p>
          <a:p>
            <a:pPr lvl="1" fontAlgn="base"/>
            <a:r>
              <a:rPr lang="en-US" dirty="0"/>
              <a:t>Power point slides and code at </a:t>
            </a:r>
            <a:r>
              <a:rPr lang="en-US" u="sng" dirty="0">
                <a:hlinkClick r:id="rId2"/>
              </a:rPr>
              <a:t>https://github.com/fairyflies9/IBAMR-Tutorials</a:t>
            </a:r>
            <a:endParaRPr lang="en-US" dirty="0"/>
          </a:p>
          <a:p>
            <a:r>
              <a:rPr lang="en-US" dirty="0" smtClean="0"/>
              <a:t>Zoom videos of old tutorials and </a:t>
            </a:r>
            <a:r>
              <a:rPr lang="en-US" dirty="0"/>
              <a:t>other </a:t>
            </a:r>
            <a:r>
              <a:rPr lang="en-US" dirty="0" smtClean="0"/>
              <a:t>materials</a:t>
            </a:r>
          </a:p>
          <a:p>
            <a:pPr lvl="1"/>
            <a:r>
              <a:rPr lang="en-US" u="sng" dirty="0" smtClean="0">
                <a:hlinkClick r:id="rId3"/>
              </a:rPr>
              <a:t>https</a:t>
            </a:r>
            <a:r>
              <a:rPr lang="en-US" u="sng" dirty="0">
                <a:hlinkClick r:id="rId3"/>
              </a:rPr>
              <a:t>://drive.google.com/drive/folders/1g0TIf-mRa3f2cOt2h8zztOmrhvMdZpuY?usp=sharing</a:t>
            </a:r>
            <a:endParaRPr lang="en-US" dirty="0" smtClean="0"/>
          </a:p>
          <a:p>
            <a:pPr fontAlgn="base"/>
            <a:r>
              <a:rPr lang="en-US" dirty="0" smtClean="0"/>
              <a:t>I’ve </a:t>
            </a:r>
            <a:r>
              <a:rPr lang="en-US" dirty="0"/>
              <a:t>started a new folder for UA examples here: </a:t>
            </a:r>
            <a:endParaRPr lang="en-US" dirty="0" smtClean="0"/>
          </a:p>
          <a:p>
            <a:pPr lvl="1" fontAlgn="base"/>
            <a:r>
              <a:rPr lang="en-US" u="sng" dirty="0" smtClean="0">
                <a:hlinkClick r:id="rId4"/>
              </a:rPr>
              <a:t>IBAMR-Tutorials/AZ-Examples/IBFE-UA-Example-2DTriangle </a:t>
            </a:r>
            <a:r>
              <a:rPr lang="en-US" u="sng" dirty="0">
                <a:hlinkClick r:id="rId4"/>
              </a:rPr>
              <a:t>at master · fairyflies9/IBAMR-Tutorials · GitHub</a:t>
            </a:r>
            <a:endParaRPr lang="en-US" dirty="0"/>
          </a:p>
          <a:p>
            <a:pPr lvl="1" fontAlgn="base"/>
            <a:r>
              <a:rPr lang="en-US" dirty="0"/>
              <a:t>I will keep adding new examples over the coming weeks and will start zoom tutorials next </a:t>
            </a:r>
            <a:r>
              <a:rPr lang="en-US" dirty="0" smtClean="0"/>
              <a:t>week.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08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Updating examples from UNC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path needs to be changed in the </a:t>
            </a:r>
            <a:r>
              <a:rPr lang="en-US" dirty="0" err="1"/>
              <a:t>makefile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IBAMR_SRC_DIR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/0.7.1/include/IBAMR</a:t>
            </a:r>
          </a:p>
          <a:p>
            <a:pPr lvl="1"/>
            <a:r>
              <a:rPr lang="en-US" dirty="0"/>
              <a:t>IBAMR_BUILD_DIR = /</a:t>
            </a:r>
            <a:r>
              <a:rPr lang="en-US" dirty="0" err="1"/>
              <a:t>contrib</a:t>
            </a:r>
            <a:r>
              <a:rPr lang="en-US" dirty="0"/>
              <a:t>/lauram9/</a:t>
            </a:r>
            <a:r>
              <a:rPr lang="en-US" dirty="0" err="1"/>
              <a:t>ibamr</a:t>
            </a:r>
            <a:r>
              <a:rPr lang="en-US" dirty="0"/>
              <a:t>/IBAMR-0.7.1</a:t>
            </a:r>
          </a:p>
          <a:p>
            <a:pPr lvl="1"/>
            <a:r>
              <a:rPr lang="en-US" dirty="0"/>
              <a:t>LIBSNEW = $(LIBS) -</a:t>
            </a:r>
            <a:r>
              <a:rPr lang="en-US" dirty="0" err="1"/>
              <a:t>lnetcdf</a:t>
            </a:r>
            <a:r>
              <a:rPr lang="en-US" dirty="0"/>
              <a:t> -</a:t>
            </a:r>
            <a:r>
              <a:rPr lang="en-US" dirty="0" err="1"/>
              <a:t>lcurl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There is a small change needed in the main file for IBFE examples.</a:t>
            </a:r>
          </a:p>
          <a:p>
            <a:pPr lvl="1" fontAlgn="base"/>
            <a:r>
              <a:rPr lang="en-US" dirty="0"/>
              <a:t>Comment out the </a:t>
            </a:r>
            <a:r>
              <a:rPr lang="en-US" dirty="0" err="1"/>
              <a:t>AutoPtr</a:t>
            </a:r>
            <a:r>
              <a:rPr lang="en-US" dirty="0"/>
              <a:t> below and replace with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endParaRPr lang="en-US" dirty="0"/>
          </a:p>
          <a:p>
            <a:pPr marL="596900" lvl="1" indent="0">
              <a:buNone/>
            </a:pPr>
            <a:r>
              <a:rPr lang="en-US" dirty="0" smtClean="0"/>
              <a:t>	//</a:t>
            </a:r>
            <a:r>
              <a:rPr lang="en-US" dirty="0" err="1"/>
              <a:t>AutoPtr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marL="596900" lvl="1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ExodusII_IO</a:t>
            </a:r>
            <a:r>
              <a:rPr lang="en-US" dirty="0"/>
              <a:t>&gt; </a:t>
            </a:r>
            <a:r>
              <a:rPr lang="en-US" dirty="0" err="1"/>
              <a:t>exodus_io</a:t>
            </a:r>
            <a:r>
              <a:rPr lang="en-US" dirty="0"/>
              <a:t>(</a:t>
            </a:r>
            <a:r>
              <a:rPr lang="en-US" dirty="0" err="1"/>
              <a:t>uses_exodus</a:t>
            </a:r>
            <a:r>
              <a:rPr lang="en-US" dirty="0"/>
              <a:t> ? new </a:t>
            </a:r>
            <a:r>
              <a:rPr lang="en-US" dirty="0" err="1"/>
              <a:t>ExodusII_IO</a:t>
            </a:r>
            <a:r>
              <a:rPr lang="en-US" dirty="0"/>
              <a:t>(mesh) : NULL);</a:t>
            </a:r>
          </a:p>
          <a:p>
            <a:pPr fontAlgn="base"/>
            <a:r>
              <a:rPr lang="en-US" dirty="0"/>
              <a:t>There may be other changes needed, but this is the only one I’ve encountered so far.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51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SLURM submission script for IBAMR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353"/>
              </p:ext>
            </p:extLst>
          </p:nvPr>
        </p:nvGraphicFramePr>
        <p:xfrm>
          <a:off x="920750" y="1365176"/>
          <a:ext cx="2860955" cy="2707835"/>
        </p:xfrm>
        <a:graphic>
          <a:graphicData uri="http://schemas.openxmlformats.org/drawingml/2006/table">
            <a:tbl>
              <a:tblPr/>
              <a:tblGrid>
                <a:gridCol w="2860955">
                  <a:extLst>
                    <a:ext uri="{9D8B030D-6E8A-4147-A177-3AD203B41FA5}">
                      <a16:colId xmlns:a16="http://schemas.microsoft.com/office/drawing/2014/main" val="2875247411"/>
                    </a:ext>
                  </a:extLst>
                </a:gridCol>
              </a:tblGrid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smtClean="0">
                          <a:effectLst/>
                          <a:latin typeface="+mj-lt"/>
                        </a:rPr>
                        <a:t>#!bin/bash</a:t>
                      </a:r>
                    </a:p>
                    <a:p>
                      <a:pPr fontAlgn="t"/>
                      <a:endParaRPr lang="en-US" sz="1300" dirty="0" smtClean="0">
                        <a:effectLst/>
                        <a:latin typeface="+mj-lt"/>
                      </a:endParaRPr>
                    </a:p>
                    <a:p>
                      <a:pPr fontAlgn="t"/>
                      <a:r>
                        <a:rPr lang="en-US" sz="1300" dirty="0" smtClean="0">
                          <a:effectLst/>
                          <a:latin typeface="+mj-lt"/>
                        </a:rPr>
                        <a:t>#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SBATCH --job-name=IBAMR-test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842256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--ntasks-per-node=16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00067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>
                          <a:effectLst/>
                          <a:latin typeface="+mj-lt"/>
                        </a:rPr>
                        <a:t>#SBATCH --nodes=1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1397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--time=04:00:00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97359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#SBATCH --partition=windfall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86398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>
                          <a:effectLst/>
                          <a:latin typeface="+mj-lt"/>
                        </a:rPr>
                        <a:t>#</a:t>
                      </a:r>
                      <a:r>
                        <a:rPr lang="en-US" sz="1300" dirty="0" smtClean="0">
                          <a:effectLst/>
                          <a:latin typeface="+mj-lt"/>
                        </a:rPr>
                        <a:t>SBATCH 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--output IBAMR2D.out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65740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endParaRPr lang="en-US" sz="1300">
                        <a:effectLst/>
                        <a:latin typeface="+mj-lt"/>
                      </a:endParaRP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975085"/>
                  </a:ext>
                </a:extLst>
              </a:tr>
              <a:tr h="289517">
                <a:tc>
                  <a:txBody>
                    <a:bodyPr/>
                    <a:lstStyle/>
                    <a:p>
                      <a:pPr fontAlgn="t"/>
                      <a:r>
                        <a:rPr lang="en-US" sz="1300" dirty="0" err="1">
                          <a:effectLst/>
                          <a:latin typeface="+mj-lt"/>
                        </a:rPr>
                        <a:t>mpirun</a:t>
                      </a:r>
                      <a:r>
                        <a:rPr lang="en-US" sz="1300" dirty="0">
                          <a:effectLst/>
                          <a:latin typeface="+mj-lt"/>
                        </a:rPr>
                        <a:t> ./main2d input2d</a:t>
                      </a:r>
                    </a:p>
                  </a:txBody>
                  <a:tcPr marL="72379" marR="72379" marT="43428" marB="43428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465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27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storage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dirty="0" smtClean="0"/>
              <a:t>IB </a:t>
            </a:r>
            <a:r>
              <a:rPr lang="en-US" dirty="0"/>
              <a:t>data is large, and I have created </a:t>
            </a:r>
            <a:r>
              <a:rPr lang="en-US" dirty="0" smtClean="0"/>
              <a:t>a new </a:t>
            </a:r>
            <a:r>
              <a:rPr lang="en-US" dirty="0"/>
              <a:t>temporary space.</a:t>
            </a:r>
          </a:p>
          <a:p>
            <a:pPr lvl="1" fontAlgn="base"/>
            <a:r>
              <a:rPr lang="en-US" dirty="0" smtClean="0"/>
              <a:t>The path to this folder is /</a:t>
            </a:r>
            <a:r>
              <a:rPr lang="en-US" dirty="0" err="1" smtClean="0"/>
              <a:t>xdisk</a:t>
            </a:r>
            <a:r>
              <a:rPr lang="en-US" dirty="0" smtClean="0"/>
              <a:t>/lauram9</a:t>
            </a:r>
          </a:p>
          <a:p>
            <a:pPr fontAlgn="base"/>
            <a:r>
              <a:rPr lang="en-US" dirty="0" smtClean="0"/>
              <a:t>I suggest that you put your ib2d and IBAMR simulation folders here.</a:t>
            </a:r>
          </a:p>
          <a:p>
            <a:pPr lvl="1" fontAlgn="base"/>
            <a:r>
              <a:rPr lang="en-US" dirty="0" smtClean="0"/>
              <a:t>Update the paths for ib2d or </a:t>
            </a:r>
            <a:r>
              <a:rPr lang="en-US" dirty="0" err="1" smtClean="0"/>
              <a:t>ibamr</a:t>
            </a:r>
            <a:r>
              <a:rPr lang="en-US" dirty="0"/>
              <a:t> </a:t>
            </a:r>
            <a:r>
              <a:rPr lang="en-US" dirty="0" smtClean="0"/>
              <a:t>in main2d / </a:t>
            </a:r>
            <a:r>
              <a:rPr lang="en-US" dirty="0" err="1" smtClean="0"/>
              <a:t>makefile</a:t>
            </a:r>
            <a:r>
              <a:rPr lang="en-US" dirty="0" smtClean="0"/>
              <a:t>.</a:t>
            </a:r>
          </a:p>
          <a:p>
            <a:pPr lvl="1" fontAlgn="base"/>
            <a:r>
              <a:rPr lang="en-US" dirty="0" smtClean="0"/>
              <a:t>Run your simulation from these folders / write </a:t>
            </a:r>
            <a:r>
              <a:rPr lang="en-US" dirty="0" err="1" smtClean="0"/>
              <a:t>viz</a:t>
            </a:r>
            <a:r>
              <a:rPr lang="en-US" dirty="0" smtClean="0"/>
              <a:t> data here.</a:t>
            </a:r>
          </a:p>
          <a:p>
            <a:pPr lvl="1" fontAlgn="base"/>
            <a:r>
              <a:rPr lang="en-US" dirty="0" smtClean="0"/>
              <a:t>Download your data in a timely manner.</a:t>
            </a:r>
          </a:p>
          <a:p>
            <a:pPr lvl="1" fontAlgn="base"/>
            <a:r>
              <a:rPr lang="en-US" dirty="0" smtClean="0"/>
              <a:t>Delete files regularly</a:t>
            </a:r>
          </a:p>
          <a:p>
            <a:pPr lvl="2" fontAlgn="base"/>
            <a:r>
              <a:rPr lang="en-US" dirty="0" err="1" smtClean="0"/>
              <a:t>rm</a:t>
            </a:r>
            <a:r>
              <a:rPr lang="en-US" dirty="0" smtClean="0"/>
              <a:t> –r </a:t>
            </a:r>
            <a:r>
              <a:rPr lang="en-US" dirty="0" err="1" smtClean="0"/>
              <a:t>my_ib_sim_folder</a:t>
            </a:r>
            <a:endParaRPr lang="en-US" dirty="0" smtClean="0"/>
          </a:p>
          <a:p>
            <a:pPr marL="1054100" lvl="2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69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available</a:t>
            </a: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UA offers a variety of services, including a Unix environment and an HPC account.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https://account.arizona.edu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7800" y="2076225"/>
            <a:ext cx="5467214" cy="289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Request the High Performance Computing Service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must have an HPC account to use the Research Data Center services.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Log in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https://account.arizona.edu</a:t>
            </a:r>
            <a:r>
              <a:rPr lang="en" dirty="0">
                <a:solidFill>
                  <a:schemeClr val="dk1"/>
                </a:solidFill>
              </a:rPr>
              <a:t>, go to </a:t>
            </a:r>
            <a:r>
              <a:rPr lang="en" b="1" dirty="0">
                <a:solidFill>
                  <a:schemeClr val="dk1"/>
                </a:solidFill>
              </a:rPr>
              <a:t>Manage your Accounts</a:t>
            </a:r>
            <a:r>
              <a:rPr lang="en" dirty="0">
                <a:solidFill>
                  <a:schemeClr val="dk1"/>
                </a:solidFill>
              </a:rPr>
              <a:t>, and choose </a:t>
            </a:r>
            <a:r>
              <a:rPr lang="en" b="1" dirty="0">
                <a:solidFill>
                  <a:schemeClr val="dk1"/>
                </a:solidFill>
              </a:rPr>
              <a:t>High Performance Computing</a:t>
            </a:r>
            <a:r>
              <a:rPr lang="en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I will need to </a:t>
            </a:r>
            <a:r>
              <a:rPr lang="en" dirty="0">
                <a:solidFill>
                  <a:schemeClr val="dk1"/>
                </a:solidFill>
              </a:rPr>
              <a:t>add you to </a:t>
            </a:r>
            <a:r>
              <a:rPr lang="en" dirty="0" smtClean="0">
                <a:solidFill>
                  <a:schemeClr val="dk1"/>
                </a:solidFill>
              </a:rPr>
              <a:t>my </a:t>
            </a:r>
            <a:r>
              <a:rPr lang="en" dirty="0">
                <a:solidFill>
                  <a:schemeClr val="dk1"/>
                </a:solidFill>
              </a:rPr>
              <a:t>group.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You can find more information about getting started at</a:t>
            </a:r>
            <a:r>
              <a:rPr lang="en" dirty="0">
                <a:solidFill>
                  <a:schemeClr val="dk1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HPC Documentation</a:t>
            </a:r>
            <a:r>
              <a:rPr lang="en" dirty="0" smtClean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>
                <a:solidFill>
                  <a:schemeClr val="dk1"/>
                </a:solidFill>
              </a:rPr>
              <a:t>Note that there is a charge for simulations – please use the windfall partition unless you have permission for standard.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HPC at UA</a:t>
            </a: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You can use Jupyter notebooks, MATLAB, and other software through a web interface using Puma and ElGato.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To log into the web interface, go </a:t>
            </a:r>
            <a:r>
              <a:rPr lang="en" dirty="0" smtClean="0">
                <a:solidFill>
                  <a:schemeClr val="dk1"/>
                </a:solidFill>
              </a:rPr>
              <a:t>to </a:t>
            </a:r>
            <a:r>
              <a:rPr lang="en-US" u="sng" dirty="0">
                <a:solidFill>
                  <a:schemeClr val="accent5"/>
                </a:solidFill>
                <a:hlinkClick r:id="rId3"/>
              </a:rPr>
              <a:t>https://OnDemand.hpc.arizona.edu</a:t>
            </a:r>
            <a:endParaRPr lang="en-US" dirty="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Vpn - often needed to log into UA remotely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Start a vpn session</a:t>
            </a:r>
            <a:endParaRPr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Use the Cisco client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The server is vpn.arizona.edu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Logging in requires 2-step authentication. For the second password, type push (push notification) or phone (phone notification).</a:t>
            </a: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More information is here: </a:t>
            </a:r>
            <a:r>
              <a:rPr lang="en" sz="18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UA Virtual Private Network (VPN) | Information Technology | University of Arizona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Moving files through the terminal - Using </a:t>
            </a:r>
            <a:r>
              <a:rPr lang="en" dirty="0"/>
              <a:t>sftp</a:t>
            </a: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Open a terminal. You may want to cd to the directory where files you want to upload/download live. For example, cd Desktop if </a:t>
            </a:r>
            <a:r>
              <a:rPr lang="en" dirty="0" smtClean="0">
                <a:solidFill>
                  <a:schemeClr val="dk1"/>
                </a:solidFill>
              </a:rPr>
              <a:t>the files are </a:t>
            </a:r>
            <a:r>
              <a:rPr lang="en" dirty="0">
                <a:solidFill>
                  <a:schemeClr val="dk1"/>
                </a:solidFill>
              </a:rPr>
              <a:t>on your Desktop. Otherwise, you need to know the path so that you can use that when you upload/download. For example </a:t>
            </a:r>
            <a:r>
              <a:rPr lang="en" dirty="0" smtClean="0">
                <a:solidFill>
                  <a:schemeClr val="dk1"/>
                </a:solidFill>
                <a:highlight>
                  <a:srgbClr val="D9D9D9"/>
                </a:highlight>
              </a:rPr>
              <a:t>C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:/Users/lam9/Desktop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Host Name </a:t>
            </a:r>
            <a:r>
              <a:rPr lang="en" dirty="0" smtClean="0">
                <a:solidFill>
                  <a:schemeClr val="dk1"/>
                </a:solidFill>
              </a:rPr>
              <a:t>netid@filexfer.</a:t>
            </a:r>
            <a:r>
              <a:rPr lang="en" b="1" dirty="0" smtClean="0">
                <a:solidFill>
                  <a:schemeClr val="dk1"/>
                </a:solidFill>
              </a:rPr>
              <a:t>hpc.arizona.edu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Enter Port Number: </a:t>
            </a:r>
            <a:r>
              <a:rPr lang="en" b="1" dirty="0">
                <a:solidFill>
                  <a:schemeClr val="dk1"/>
                </a:solidFill>
              </a:rPr>
              <a:t>22</a:t>
            </a:r>
            <a:r>
              <a:rPr lang="en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Select </a:t>
            </a:r>
            <a:r>
              <a:rPr lang="en" b="1" dirty="0" smtClean="0">
                <a:solidFill>
                  <a:schemeClr val="dk1"/>
                </a:solidFill>
              </a:rPr>
              <a:t>SFTP.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Alternatively, in a terminal type </a:t>
            </a:r>
            <a:r>
              <a:rPr lang="en" i="1" dirty="0">
                <a:solidFill>
                  <a:srgbClr val="0000FF"/>
                </a:solidFill>
              </a:rPr>
              <a:t>sftp </a:t>
            </a:r>
            <a:r>
              <a:rPr lang="en" i="1" u="sng" dirty="0" smtClean="0">
                <a:solidFill>
                  <a:schemeClr val="hlink"/>
                </a:solidFill>
                <a:hlinkClick r:id="rId3"/>
              </a:rPr>
              <a:t>netid@filexfer.hpc.arizona.edu</a:t>
            </a:r>
            <a:endParaRPr i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Terminal - transferring </a:t>
            </a:r>
            <a:r>
              <a:rPr lang="en" dirty="0"/>
              <a:t>files and folders</a:t>
            </a:r>
            <a:endParaRPr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Once logged in, type puma or ocelot to use one of these servers.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 smtClean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ls</a:t>
            </a:r>
            <a:r>
              <a:rPr lang="en" sz="1600" dirty="0">
                <a:solidFill>
                  <a:schemeClr val="dk1"/>
                </a:solidFill>
              </a:rPr>
              <a:t> and you will see the files in your current </a:t>
            </a:r>
            <a:r>
              <a:rPr lang="en" sz="1600" dirty="0" smtClean="0">
                <a:solidFill>
                  <a:schemeClr val="dk1"/>
                </a:solidFill>
              </a:rPr>
              <a:t>directory</a:t>
            </a:r>
            <a:r>
              <a:rPr lang="en" sz="1600" dirty="0">
                <a:solidFill>
                  <a:schemeClr val="dk1"/>
                </a:solidFill>
              </a:rPr>
              <a:t>. Type </a:t>
            </a:r>
            <a:r>
              <a:rPr lang="en" sz="1600" i="1" dirty="0">
                <a:solidFill>
                  <a:srgbClr val="0000FF"/>
                </a:solidFill>
              </a:rPr>
              <a:t>pwd</a:t>
            </a:r>
            <a:r>
              <a:rPr lang="en" sz="1600" dirty="0">
                <a:solidFill>
                  <a:schemeClr val="dk1"/>
                </a:solidFill>
              </a:rPr>
              <a:t> to see the current path. You may also cd to while you would like to upload or download files.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To upload a file from your computer to </a:t>
            </a:r>
            <a:r>
              <a:rPr lang="en" sz="1600" dirty="0" smtClean="0">
                <a:solidFill>
                  <a:schemeClr val="dk1"/>
                </a:solidFill>
              </a:rPr>
              <a:t>the cluster, </a:t>
            </a: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</a:rPr>
              <a:t>put file. </a:t>
            </a:r>
            <a:r>
              <a:rPr lang="en" sz="1600" dirty="0">
                <a:solidFill>
                  <a:schemeClr val="dk1"/>
                </a:solidFill>
              </a:rPr>
              <a:t>To put an entire folder on </a:t>
            </a:r>
            <a:r>
              <a:rPr lang="en" sz="1600" dirty="0" smtClean="0">
                <a:solidFill>
                  <a:schemeClr val="dk1"/>
                </a:solidFill>
              </a:rPr>
              <a:t>the cluster, </a:t>
            </a:r>
            <a:r>
              <a:rPr lang="en" sz="1600" dirty="0">
                <a:solidFill>
                  <a:schemeClr val="dk1"/>
                </a:solidFill>
              </a:rPr>
              <a:t>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put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If you want to get files / folders </a:t>
            </a:r>
            <a:r>
              <a:rPr lang="en" sz="1600" dirty="0" smtClean="0">
                <a:solidFill>
                  <a:schemeClr val="dk1"/>
                </a:solidFill>
              </a:rPr>
              <a:t>from the cluster to </a:t>
            </a:r>
            <a:r>
              <a:rPr lang="en" sz="1600" dirty="0">
                <a:solidFill>
                  <a:schemeClr val="dk1"/>
                </a:solidFill>
              </a:rPr>
              <a:t>your computer, cd to where the folder lives and type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file </a:t>
            </a:r>
            <a:r>
              <a:rPr lang="en" sz="16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</a:t>
            </a:r>
            <a:r>
              <a:rPr lang="en" sz="1600" dirty="0">
                <a:solidFill>
                  <a:schemeClr val="dk1"/>
                </a:solidFill>
              </a:rPr>
              <a:t> </a:t>
            </a:r>
            <a:r>
              <a:rPr lang="en" sz="1600" i="1" dirty="0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get -r folder</a:t>
            </a: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i="1" dirty="0">
              <a:solidFill>
                <a:srgbClr val="0000F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GUI - Moving </a:t>
            </a:r>
            <a:r>
              <a:rPr lang="en" dirty="0"/>
              <a:t>files</a:t>
            </a:r>
            <a:endParaRPr dirty="0"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From the OpenOnDemand portal, select files and home directory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63" y="1646275"/>
            <a:ext cx="8402875" cy="3335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1356</TotalTime>
  <Words>1575</Words>
  <Application>Microsoft Office PowerPoint</Application>
  <PresentationFormat>On-screen Show (16:9)</PresentationFormat>
  <Paragraphs>184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Roboto Mono</vt:lpstr>
      <vt:lpstr>Simple Light</vt:lpstr>
      <vt:lpstr>HPC @ UA, running ib2d and IBAMR</vt:lpstr>
      <vt:lpstr>Resources</vt:lpstr>
      <vt:lpstr>Services available</vt:lpstr>
      <vt:lpstr>Request the High Performance Computing Service</vt:lpstr>
      <vt:lpstr>HPC at UA</vt:lpstr>
      <vt:lpstr>Vpn - often needed to log into UA remotely</vt:lpstr>
      <vt:lpstr>Moving files through the terminal - Using sftp</vt:lpstr>
      <vt:lpstr>Terminal - transferring files and folders</vt:lpstr>
      <vt:lpstr>GUI - Moving files</vt:lpstr>
      <vt:lpstr>You may now upload/download through the web interface</vt:lpstr>
      <vt:lpstr>Running ib2d on Puma / Ocelot</vt:lpstr>
      <vt:lpstr>Using git on your HPC account to get and update ib2d</vt:lpstr>
      <vt:lpstr>A separate folder for your ib2d simulations</vt:lpstr>
      <vt:lpstr>Running ib2d</vt:lpstr>
      <vt:lpstr>SLURM submission script</vt:lpstr>
      <vt:lpstr>SLURM submission script continued</vt:lpstr>
      <vt:lpstr>myscript.sh</vt:lpstr>
      <vt:lpstr>Download data and book keeping</vt:lpstr>
      <vt:lpstr>Running IBAMR</vt:lpstr>
      <vt:lpstr>IBAMR Tutorials</vt:lpstr>
      <vt:lpstr>Updating examples from UNC</vt:lpstr>
      <vt:lpstr>SLURM submission script for IBAMR</vt:lpstr>
      <vt:lpstr>Data storage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HPC @ UA, running ib2d and IBAMR</dc:title>
  <dc:creator>Laura</dc:creator>
  <cp:lastModifiedBy>Miller, Laura Ann</cp:lastModifiedBy>
  <cp:revision>21</cp:revision>
  <dcterms:modified xsi:type="dcterms:W3CDTF">2021-07-19T01:42:39Z</dcterms:modified>
</cp:coreProperties>
</file>