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71" r:id="rId13"/>
    <p:sldId id="265" r:id="rId14"/>
    <p:sldId id="266" r:id="rId15"/>
    <p:sldId id="267" r:id="rId16"/>
    <p:sldId id="268" r:id="rId17"/>
    <p:sldId id="269" r:id="rId18"/>
    <p:sldId id="270"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325bc5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c6325bc5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math.nyu.edu/faculty/peskin"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hyperlink" Target="http://groups.google.com/group/ibamr-dev" TargetMode="External"/><Relationship Id="rId4" Type="http://schemas.openxmlformats.org/officeDocument/2006/relationships/hyperlink" Target="http://groups.google.com/group/ibamr-us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a:t>3 - IBAMR Associated Files (.vertex, .spring, etc)</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Rubber band example</a:t>
            </a:r>
          </a:p>
        </p:txBody>
      </p:sp>
      <p:sp>
        <p:nvSpPr>
          <p:cNvPr id="3" name="Text Placeholder 2"/>
          <p:cNvSpPr>
            <a:spLocks noGrp="1"/>
          </p:cNvSpPr>
          <p:nvPr>
            <p:ph type="body" idx="1"/>
          </p:nvPr>
        </p:nvSpPr>
        <p:spPr/>
        <p:txBody>
          <a:bodyPr/>
          <a:lstStyle/>
          <a:p>
            <a:r>
              <a:rPr lang="en-US" dirty="0"/>
              <a:t>An example is available on </a:t>
            </a:r>
            <a:r>
              <a:rPr lang="en-US" dirty="0" err="1"/>
              <a:t>github</a:t>
            </a:r>
            <a:r>
              <a:rPr lang="en-US" dirty="0"/>
              <a:t>:</a:t>
            </a:r>
          </a:p>
          <a:p>
            <a:pPr lvl="1"/>
            <a:r>
              <a:rPr lang="en-US" dirty="0"/>
              <a:t> 3-Example_2Drubber_band</a:t>
            </a:r>
          </a:p>
          <a:p>
            <a:r>
              <a:rPr lang="en-US" dirty="0"/>
              <a:t>The MATLAB code creates the .vertex and .spring files for a rubber band that resists stretching.</a:t>
            </a:r>
          </a:p>
          <a:p>
            <a:pPr marL="139700" indent="0">
              <a:buNone/>
            </a:pPr>
            <a:endParaRPr lang="en-US" dirty="0"/>
          </a:p>
        </p:txBody>
      </p:sp>
    </p:spTree>
    <p:extLst>
      <p:ext uri="{BB962C8B-B14F-4D97-AF65-F5344CB8AC3E}">
        <p14:creationId xmlns:p14="http://schemas.microsoft.com/office/powerpoint/2010/main" val="373208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HW - Your own rubber band</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Modify the rubber band example.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Write your own generate_mesh.m file that puts down .vertex points and .springs.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Make the rubber band 50% smaller and deform it initially in a different way. </a:t>
            </a:r>
            <a:endParaRPr sz="2400" dirty="0">
              <a:solidFill>
                <a:srgbClr val="414141"/>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 rubber band length (m)</a:t>
            </a:r>
            <a:endParaRPr dirty="0"/>
          </a:p>
          <a:p>
            <a:pPr marL="0" lvl="0" indent="0" algn="l" rtl="0">
              <a:spcBef>
                <a:spcPts val="0"/>
              </a:spcBef>
              <a:spcAft>
                <a:spcPts val="0"/>
              </a:spcAft>
              <a:buNone/>
            </a:pPr>
            <a:r>
              <a:rPr lang="en" dirty="0"/>
              <a:t>npts = ceil(2*(band_length/L)*N);   % number of points along the rubber band</a:t>
            </a:r>
            <a:endParaRPr dirty="0"/>
          </a:p>
          <a:p>
            <a:pPr marL="0" lvl="0" indent="0" algn="l" rtl="0">
              <a:spcBef>
                <a:spcPts val="0"/>
              </a:spcBef>
              <a:spcAft>
                <a:spcPts val="0"/>
              </a:spcAft>
              <a:buNone/>
            </a:pPr>
            <a:r>
              <a:rPr lang="en" dirty="0"/>
              <a:t>ds = band_length/(npts);            	% 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 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 spring constant (Newton)</a:t>
            </a:r>
            <a:endParaRPr dirty="0"/>
          </a:p>
          <a:p>
            <a:pPr marL="0" lvl="0" indent="0" algn="l" rtl="0">
              <a:spcBef>
                <a:spcPts val="0"/>
              </a:spcBef>
              <a:spcAft>
                <a:spcPts val="0"/>
              </a:spcAft>
              <a:buNone/>
            </a:pPr>
            <a:r>
              <a:rPr lang="en" dirty="0"/>
              <a:t>kappa_beam = 5.0e-3;                	% beam stiffness constant (Newton m^2)</a:t>
            </a:r>
            <a:endParaRPr dirty="0"/>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t>0.0000000000000000e+00 1.0000000000000001e-01</a:t>
            </a:r>
            <a:endParaRPr dirty="0"/>
          </a:p>
          <a:p>
            <a:pPr marL="0" lvl="0" indent="0" algn="l" rtl="0">
              <a:spcBef>
                <a:spcPts val="0"/>
              </a:spcBef>
              <a:spcAft>
                <a:spcPts val="0"/>
              </a:spcAft>
              <a:buNone/>
            </a:pPr>
            <a:r>
              <a:rPr lang="en" dirty="0"/>
              <a:t>1.0244161346221071e-03 9.9995240574191152e-02</a:t>
            </a:r>
            <a:endParaRPr dirty="0"/>
          </a:p>
          <a:p>
            <a:pPr marL="0" lvl="0" indent="0" algn="l" rtl="0">
              <a:spcBef>
                <a:spcPts val="0"/>
              </a:spcBef>
              <a:spcAft>
                <a:spcPts val="0"/>
              </a:spcAft>
              <a:buNone/>
            </a:pPr>
            <a:r>
              <a:rPr lang="en" dirty="0"/>
              <a:t>2.0487347565924115e-03 9.9980962749807278e-02</a:t>
            </a:r>
            <a:endParaRPr dirty="0"/>
          </a:p>
          <a:p>
            <a:pPr marL="0" lvl="0" indent="0" algn="l" rtl="0">
              <a:spcBef>
                <a:spcPts val="0"/>
              </a:spcBef>
              <a:spcAft>
                <a:spcPts val="0"/>
              </a:spcAft>
              <a:buNone/>
            </a:pPr>
            <a:r>
              <a:rPr lang="en" dirty="0"/>
              <a:t>3.0728583625411962e-03 9.9957167885933298e-02</a:t>
            </a:r>
            <a:endParaRPr dirty="0"/>
          </a:p>
          <a:p>
            <a:pPr marL="0" lvl="0" indent="0" algn="l" rtl="0">
              <a:spcBef>
                <a:spcPts val="0"/>
              </a:spcBef>
              <a:spcAft>
                <a:spcPts val="0"/>
              </a:spcAft>
              <a:buNone/>
            </a:pPr>
            <a:r>
              <a:rPr lang="en" dirty="0"/>
              <a:t>4.0966894676620277e-03 9.9923858247566999e-02</a:t>
            </a:r>
            <a:endParaRPr dirty="0"/>
          </a:p>
          <a:p>
            <a:pPr marL="0" lvl="0" indent="0" algn="l" rtl="0">
              <a:spcBef>
                <a:spcPts val="0"/>
              </a:spcBef>
              <a:spcAft>
                <a:spcPts val="0"/>
              </a:spcAft>
              <a:buNone/>
            </a:pPr>
            <a:r>
              <a:rPr lang="en" dirty="0"/>
              <a:t>5.1201306149911948e-03 9.9881037005403420e-02</a:t>
            </a:r>
            <a:endParaRPr dirty="0"/>
          </a:p>
          <a:p>
            <a:pPr marL="0" lvl="0" indent="0" algn="l" rtl="0">
              <a:spcBef>
                <a:spcPts val="0"/>
              </a:spcBef>
              <a:spcAft>
                <a:spcPts val="0"/>
              </a:spcAft>
              <a:buNone/>
            </a:pPr>
            <a:r>
              <a:rPr lang="en" dirty="0"/>
              <a:t>6.1430843846844874e-03 9.9828708235533081e-02</a:t>
            </a:r>
            <a:endParaRPr dirty="0"/>
          </a:p>
          <a:p>
            <a:pPr marL="0" lvl="0" indent="0" algn="l" rtl="0">
              <a:spcBef>
                <a:spcPts val="0"/>
              </a:spcBef>
              <a:spcAft>
                <a:spcPts val="0"/>
              </a:spcAft>
              <a:buNone/>
            </a:pPr>
            <a:r>
              <a:rPr lang="en" dirty="0"/>
              <a:t>7.1654534032904536e-03 9.9766876919053921e-02</a:t>
            </a:r>
            <a:endParaRPr dirty="0"/>
          </a:p>
          <a:p>
            <a:pPr marL="0" lvl="0" indent="0" algn="l" rtl="0">
              <a:spcBef>
                <a:spcPts val="0"/>
              </a:spcBef>
              <a:spcAft>
                <a:spcPts val="0"/>
              </a:spcAft>
              <a:buNone/>
            </a:pPr>
            <a:r>
              <a:rPr lang="en" dirty="0"/>
              <a:t>8.1871403530192222e-03 9.9695548941597226e-02</a:t>
            </a:r>
            <a:endParaRPr dirty="0"/>
          </a:p>
          <a:p>
            <a:pPr marL="0" lvl="0" indent="0" algn="l" rtl="0">
              <a:spcBef>
                <a:spcPts val="0"/>
              </a:spcBef>
              <a:spcAft>
                <a:spcPts val="0"/>
              </a:spcAft>
              <a:buNone/>
            </a:pPr>
            <a:r>
              <a:rPr lang="en" dirty="0"/>
              <a:t>9.2080479810060564e-03 9.9614731092767334e-02</a:t>
            </a:r>
            <a:endParaRPr dirty="0"/>
          </a:p>
          <a:p>
            <a:pPr marL="0" lvl="0" indent="0" algn="l" rtl="0">
              <a:spcBef>
                <a:spcPts val="0"/>
              </a:spcBef>
              <a:spcAft>
                <a:spcPts val="0"/>
              </a:spcAft>
              <a:buNone/>
            </a:pPr>
            <a:r>
              <a:rPr lang="en" dirty="0"/>
              <a:t>1.0228079108568690e-02 9.9524431065495328e-02</a:t>
            </a:r>
            <a:endParaRPr dirty="0"/>
          </a:p>
          <a:p>
            <a:pPr marL="0" lvl="0" indent="0" algn="l" rtl="0">
              <a:spcBef>
                <a:spcPts val="0"/>
              </a:spcBef>
              <a:spcAft>
                <a:spcPts val="0"/>
              </a:spcAft>
              <a:buNone/>
            </a:pPr>
            <a:r>
              <a:rPr lang="en" dirty="0"/>
              <a:t>1.1247136640457638e-02 9.9424657455306847e-02</a:t>
            </a:r>
            <a:endParaRPr dirty="0"/>
          </a:p>
          <a:p>
            <a:pPr marL="0" lvl="0" indent="0" algn="l" rtl="0">
              <a:spcBef>
                <a:spcPts val="0"/>
              </a:spcBef>
              <a:spcAft>
                <a:spcPts val="0"/>
              </a:spcAft>
              <a:buNone/>
            </a:pPr>
            <a:r>
              <a:rPr lang="en" dirty="0"/>
              <a:t>1.2265123574098539e-02 9.9315419759503781e-02</a:t>
            </a:r>
            <a:endParaRPr dirty="0"/>
          </a:p>
          <a:p>
            <a:pPr marL="0" lvl="0" indent="0" algn="l" rtl="0">
              <a:spcBef>
                <a:spcPts val="0"/>
              </a:spcBef>
              <a:spcAft>
                <a:spcPts val="0"/>
              </a:spcAft>
              <a:buNone/>
            </a:pPr>
            <a:r>
              <a:rPr lang="en" dirty="0"/>
              <a:t>1.3281943008825695e-02 9.9196728376260312e-02</a:t>
            </a:r>
            <a:endParaRPr dirty="0"/>
          </a:p>
          <a:p>
            <a:pPr marL="0" lvl="0" indent="0" algn="l" rtl="0">
              <a:spcBef>
                <a:spcPts val="0"/>
              </a:spcBef>
              <a:spcAft>
                <a:spcPts val="0"/>
              </a:spcAft>
              <a:buNone/>
            </a:pPr>
            <a:r>
              <a:rPr lang="en" dirty="0"/>
              <a:t>1.4297498155105894e-02 9.9068594603633084e-02</a:t>
            </a:r>
            <a:endParaRPr dirty="0"/>
          </a:p>
          <a:p>
            <a:pPr marL="0" lvl="0" indent="0" algn="l" rtl="0">
              <a:spcBef>
                <a:spcPts val="0"/>
              </a:spcBef>
              <a:spcAft>
                <a:spcPts val="0"/>
              </a:spcAft>
              <a:buNone/>
            </a:pPr>
            <a:r>
              <a:rPr lang="en" dirty="0"/>
              <a:t>1.5311692343751664e-02 9.8931030638485795e-02</a:t>
            </a:r>
            <a:endParaRPr dirty="0"/>
          </a:p>
          <a:p>
            <a:pPr marL="0" lvl="0" indent="0" algn="l" rtl="0">
              <a:spcBef>
                <a:spcPts val="0"/>
              </a:spcBef>
              <a:spcAft>
                <a:spcPts val="0"/>
              </a:spcAft>
              <a:buNone/>
            </a:pPr>
            <a:r>
              <a:rPr lang="en" dirty="0"/>
              <a:t>1.6324429035123069e-02 9.8784049575328159e-02</a:t>
            </a:r>
            <a:endParaRPr dirty="0"/>
          </a:p>
          <a:p>
            <a:pPr marL="0" lvl="0" indent="0" algn="l" rtl="0">
              <a:spcBef>
                <a:spcPts val="0"/>
              </a:spcBef>
              <a:spcAft>
                <a:spcPts val="0"/>
              </a:spcAft>
              <a:buNone/>
            </a:pPr>
            <a:r>
              <a:rPr lang="en" dirty="0"/>
              <a:t>1.7335611828317186e-02 9.8627665405069495e-02</a:t>
            </a:r>
            <a:endParaRPr dirty="0"/>
          </a:p>
          <a:p>
            <a:pPr marL="0" lvl="0" indent="0" algn="l" rtl="0">
              <a:spcBef>
                <a:spcPts val="0"/>
              </a:spcBef>
              <a:spcAft>
                <a:spcPts val="0"/>
              </a:spcAft>
              <a:buNone/>
            </a:pPr>
            <a:r>
              <a:rPr lang="en" dirty="0"/>
              <a:t>1.8345144470344348e-02 9.8461893013686907e-02</a:t>
            </a:r>
            <a:endParaRPr dirty="0"/>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.spring</a:t>
            </a:r>
            <a:endParaRPr/>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npts-1);</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0:npts-2</a:t>
            </a:r>
            <a:endParaRPr dirty="0"/>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rubber_band_512.spring</a:t>
            </a:r>
            <a:endParaRPr/>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643</a:t>
            </a:r>
            <a:endParaRPr dirty="0"/>
          </a:p>
          <a:p>
            <a:pPr marL="0" lvl="0" indent="0" algn="l" rtl="0">
              <a:spcBef>
                <a:spcPts val="0"/>
              </a:spcBef>
              <a:spcAft>
                <a:spcPts val="0"/>
              </a:spcAft>
              <a:buNone/>
            </a:pPr>
            <a:r>
              <a:rPr lang="en" dirty="0"/>
              <a:t>0 1 2.0499156670236122e+06 9.7564989241919039e-04</a:t>
            </a:r>
            <a:endParaRPr dirty="0"/>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Learning IBAMR</a:t>
            </a:r>
            <a:endParaRPr sz="4400" b="0" i="0" u="none" strike="noStrike" cap="none">
              <a:solidFill>
                <a:schemeClr val="dk1"/>
              </a:solidFill>
              <a:latin typeface="Calibri"/>
              <a:ea typeface="Calibri"/>
              <a:cs typeface="Calibri"/>
              <a:sym typeface="Calibri"/>
            </a:endParaRPr>
          </a:p>
        </p:txBody>
      </p:sp>
      <p:sp>
        <p:nvSpPr>
          <p:cNvPr id="83" name="Google Shape;83;p24"/>
          <p:cNvSpPr txBox="1">
            <a:spLocks noGrp="1"/>
          </p:cNvSpPr>
          <p:nvPr>
            <p:ph type="body" idx="1"/>
          </p:nvPr>
        </p:nvSpPr>
        <p:spPr>
          <a:xfrm>
            <a:off x="341375" y="1224562"/>
            <a:ext cx="8229600" cy="45261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80000"/>
              </a:lnSpc>
              <a:spcBef>
                <a:spcPts val="640"/>
              </a:spcBef>
              <a:spcAft>
                <a:spcPts val="0"/>
              </a:spcAft>
              <a:buSzPts val="1800"/>
              <a:buChar char="●"/>
            </a:pPr>
            <a:r>
              <a:rPr lang="en" sz="1800"/>
              <a:t>Download:</a:t>
            </a:r>
            <a:endParaRPr sz="1800"/>
          </a:p>
          <a:p>
            <a:pPr marL="914400" marR="0" lvl="1" indent="-342900" algn="l" rtl="0">
              <a:lnSpc>
                <a:spcPct val="80000"/>
              </a:lnSpc>
              <a:spcBef>
                <a:spcPts val="0"/>
              </a:spcBef>
              <a:spcAft>
                <a:spcPts val="0"/>
              </a:spcAft>
              <a:buSzPts val="1800"/>
              <a:buChar char="○"/>
            </a:pPr>
            <a:r>
              <a:rPr lang="en" sz="1800"/>
              <a:t>https://github.com/IBAMR/IBAMR</a:t>
            </a:r>
            <a:endParaRPr sz="1800"/>
          </a:p>
          <a:p>
            <a:pPr marL="457200" marR="0" lvl="0" indent="-342900" algn="l" rtl="0">
              <a:lnSpc>
                <a:spcPct val="80000"/>
              </a:lnSpc>
              <a:spcBef>
                <a:spcPts val="0"/>
              </a:spcBef>
              <a:spcAft>
                <a:spcPts val="0"/>
              </a:spcAft>
              <a:buSzPts val="1800"/>
              <a:buChar char="●"/>
            </a:pPr>
            <a:r>
              <a:rPr lang="en" sz="1800"/>
              <a:t>General info about the immersed boundary method</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Clr>
                <a:srgbClr val="000000"/>
              </a:buClr>
              <a:buSzPts val="1800"/>
              <a:buChar char="○"/>
            </a:pPr>
            <a:r>
              <a:rPr lang="en" sz="1800">
                <a:solidFill>
                  <a:srgbClr val="000000"/>
                </a:solidFill>
                <a:uFill>
                  <a:noFill/>
                </a:uFill>
                <a:hlinkClick r:id="rId3"/>
              </a:rPr>
              <a:t>http://math.nyu.edu/faculty/peskin</a:t>
            </a:r>
            <a:endParaRPr sz="1800" b="0" i="0" u="none" strike="noStrike" cap="none">
              <a:solidFill>
                <a:srgbClr val="000000"/>
              </a:solidFill>
            </a:endParaRPr>
          </a:p>
          <a:p>
            <a:pPr marL="457200" marR="0" lvl="0" indent="-342900" algn="l" rtl="0">
              <a:lnSpc>
                <a:spcPct val="80000"/>
              </a:lnSpc>
              <a:spcBef>
                <a:spcPts val="0"/>
              </a:spcBef>
              <a:spcAft>
                <a:spcPts val="0"/>
              </a:spcAft>
              <a:buSzPts val="1800"/>
              <a:buChar char="●"/>
            </a:pPr>
            <a:r>
              <a:rPr lang="en" sz="1800"/>
              <a:t>Source code documentation</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http://ibamr.github.io/IBAMR/ibamr/html/</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Wiki:</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Frequently asked questions</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https://github.com/IBAMR/IBAMR/wiki/FAQ</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solidFill>
                  <a:srgbClr val="24292E"/>
                </a:solidFill>
                <a:highlight>
                  <a:srgbClr val="FFFFFF"/>
                </a:highlight>
              </a:rPr>
              <a:t>Support for IBAMR is available via the </a:t>
            </a:r>
            <a:r>
              <a:rPr lang="en" sz="1800">
                <a:solidFill>
                  <a:srgbClr val="0366D6"/>
                </a:solidFill>
                <a:uFill>
                  <a:noFill/>
                </a:uFill>
                <a:hlinkClick r:id="rId4"/>
              </a:rPr>
              <a:t>IBAMR Users Google Group (ibamr-users@googlegroups.com)</a:t>
            </a:r>
            <a:r>
              <a:rPr lang="en" sz="1800">
                <a:solidFill>
                  <a:srgbClr val="24292E"/>
                </a:solidFill>
                <a:highlight>
                  <a:srgbClr val="FFFFFF"/>
                </a:highlight>
              </a:rPr>
              <a:t>. Discussion related to the continued development of IBAMR is via the </a:t>
            </a:r>
            <a:r>
              <a:rPr lang="en" sz="1800">
                <a:solidFill>
                  <a:srgbClr val="0366D6"/>
                </a:solidFill>
                <a:uFill>
                  <a:noFill/>
                </a:uFill>
                <a:hlinkClick r:id="rId5"/>
              </a:rPr>
              <a:t>IBAMR Developers Google Group (ibamr-dev@googlegroups.com)</a:t>
            </a:r>
            <a:r>
              <a:rPr lang="en" sz="1800">
                <a:solidFill>
                  <a:srgbClr val="24292E"/>
                </a:solidFill>
                <a:highlight>
                  <a:srgbClr val="FFFFFF"/>
                </a:highlight>
              </a:rPr>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a:solidFill>
                  <a:srgbClr val="000000"/>
                </a:solidFill>
                <a:latin typeface="Calibri"/>
                <a:ea typeface="Calibri"/>
                <a:cs typeface="Calibri"/>
                <a:sym typeface="Calibri"/>
              </a:rPr>
              <a:t>What do the different input files do?</a:t>
            </a:r>
            <a:r>
              <a:rPr lang="en"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input2d/3d files include a lot of information on physical parameters (density, viscosity, boundary conditions, domain size) and numerical parameters (dt, dx, printing intervals, etc.)</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There are several additional files that may be optionally specified: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".spring" file can be used to specify an essentially arbitrary network of linear or nonlinear springs that connect the various IB points. Each "spring" connects precisely two IB points.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(See below.)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".anchor" file 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".mass" file is used to specify any additional mass associated with the IB points. For such files to have any effect, it is necessary that the IB solver be run in "penalty-IB" mode.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dirty="0">
                <a:solidFill>
                  <a:srgbClr val="000000"/>
                </a:solidFill>
                <a:latin typeface="Arial"/>
                <a:ea typeface="Arial"/>
                <a:cs typeface="Arial"/>
                <a:sym typeface="Arial"/>
              </a:rPr>
              <a:t>Vertex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dirty="0">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N 			# number of vertices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x_0 y_0 		# (x,y)-coordinates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x_1 y_1 		# (x,y)-coordinates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x_{N-1} y_{N-1} 	# (x,y)-coordinates of vertex N-1</a:t>
            </a:r>
            <a:endParaRPr sz="1800" b="0" i="0" u="none" strike="noStrike" cap="none" dirty="0">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Vertex input files end with the extension ".vertex" and have the following format for three-dimensional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N 			# number of vertices in the file</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x_0 y_0 z_0 		# (x,y,z)-coordinates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x_1 y_1 z_1 		# (x,y,z)-coordinates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x_{N-1} y_{N-1} z_{N-1} 	# (x,y,z)-coordinates of vertex N-1</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533400"/>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links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kappa_0 length_0 fcn_idx_0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rest length, spring function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kappa_1 length_1 fcn_idx_1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kappa_2 length_2 fcn_idx_2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There is no restriction on the number of springs that may be associated with any particular node of the Lagrangian mesh.</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The rest length and force function index are </a:t>
            </a:r>
            <a:r>
              <a:rPr lang="en" sz="1800" b="0" i="1" u="none" strike="noStrike" cap="none" dirty="0">
                <a:solidFill>
                  <a:srgbClr val="000000"/>
                </a:solidFill>
                <a:latin typeface="Arial"/>
                <a:ea typeface="Arial"/>
                <a:cs typeface="Arial"/>
                <a:sym typeface="Arial"/>
              </a:rPr>
              <a:t>optional</a:t>
            </a:r>
            <a:r>
              <a:rPr lang="en" sz="1800" b="0" i="0" u="none" strike="noStrike" cap="none" dirty="0">
                <a:solidFill>
                  <a:srgbClr val="000000"/>
                </a:solidFill>
                <a:latin typeface="Arial"/>
                <a:ea typeface="Arial"/>
                <a:cs typeface="Arial"/>
                <a:sym typeface="Arial"/>
              </a:rPr>
              <a:t> values. If they are not provided, by default the rest length will be set to the value </a:t>
            </a:r>
            <a:r>
              <a:rPr lang="en" sz="1800" b="0" i="1" u="none" strike="noStrike" cap="none" dirty="0">
                <a:solidFill>
                  <a:srgbClr val="000000"/>
                </a:solidFill>
                <a:latin typeface="Arial"/>
                <a:ea typeface="Arial"/>
                <a:cs typeface="Arial"/>
                <a:sym typeface="Arial"/>
              </a:rPr>
              <a:t>0.0</a:t>
            </a:r>
            <a:r>
              <a:rPr lang="en" sz="1800" b="0" i="0" u="none" strike="noStrike" cap="none" dirty="0">
                <a:solidFill>
                  <a:srgbClr val="000000"/>
                </a:solidFill>
                <a:latin typeface="Arial"/>
                <a:ea typeface="Arial"/>
                <a:cs typeface="Arial"/>
                <a:sym typeface="Arial"/>
              </a:rPr>
              <a:t> and the force function index will be set to </a:t>
            </a:r>
            <a:r>
              <a:rPr lang="en" sz="1800" b="0" i="1" u="none" strike="noStrike" cap="none" dirty="0">
                <a:solidFill>
                  <a:srgbClr val="000000"/>
                </a:solidFill>
                <a:latin typeface="Arial"/>
                <a:ea typeface="Arial"/>
                <a:cs typeface="Arial"/>
                <a:sym typeface="Arial"/>
              </a:rPr>
              <a:t>0</a:t>
            </a:r>
            <a:r>
              <a:rPr lang="en" sz="1800" b="0" i="0" u="none" strike="noStrike" cap="none" dirty="0">
                <a:solidFill>
                  <a:srgbClr val="000000"/>
                </a:solidFill>
                <a:latin typeface="Arial"/>
                <a:ea typeface="Arial"/>
                <a:cs typeface="Arial"/>
                <a:sym typeface="Arial"/>
              </a:rPr>
              <a:t>. This corresponds to a linear spring with zero rest length.</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527108" y="813041"/>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Mass point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 input files end with the extension ".mass"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M # number of mass points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i_0 mass_0 kappa_0 # vertex index, point mass, penalty spring constant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i_1 mass_1 kappa_1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i_2 mass_2 kappa_2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TotalTime>
  <Words>1932</Words>
  <Application>Microsoft Office PowerPoint</Application>
  <PresentationFormat>On-screen Show (4:3)</PresentationFormat>
  <Paragraphs>198</Paragraphs>
  <Slides>16</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Courier New</vt:lpstr>
      <vt:lpstr>Times New Roman</vt:lpstr>
      <vt:lpstr>Simple Light</vt:lpstr>
      <vt:lpstr>Custom</vt:lpstr>
      <vt:lpstr>Custom</vt:lpstr>
      <vt:lpstr>3 - IBAMR Associated Files (.vertex, .spring, etc)</vt:lpstr>
      <vt:lpstr>Learning IBAMR</vt:lpstr>
      <vt:lpstr>PowerPoint Presentation</vt:lpstr>
      <vt:lpstr>Input files cont’d</vt:lpstr>
      <vt:lpstr>PowerPoint Presentation</vt:lpstr>
      <vt:lpstr>PowerPoint Presentation</vt:lpstr>
      <vt:lpstr>PowerPoint Presentation</vt:lpstr>
      <vt:lpstr>PowerPoint Presentation</vt:lpstr>
      <vt:lpstr>PowerPoint Presentation</vt:lpstr>
      <vt:lpstr>Rubber band example</vt:lpstr>
      <vt:lpstr>HW - Your own rubber band</vt:lpstr>
      <vt:lpstr>generate_mesh2d.m</vt:lpstr>
      <vt:lpstr>Generate_mesh2d.m .vertex</vt:lpstr>
      <vt:lpstr>rubber_band_512.vertex</vt:lpstr>
      <vt:lpstr>Generate_mesh2d.m .spring</vt:lpstr>
      <vt:lpstr>rubber_band_512.spring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cp:lastModifiedBy>Miller, Laura - (lauram9)</cp:lastModifiedBy>
  <cp:revision>3</cp:revision>
  <dcterms:modified xsi:type="dcterms:W3CDTF">2024-07-09T20:38:57Z</dcterms:modified>
</cp:coreProperties>
</file>