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Helvetica Neue"/>
      <p:regular r:id="rId44"/>
      <p:bold r:id="rId45"/>
      <p:italic r:id="rId46"/>
      <p:boldItalic r:id="rId47"/>
    </p:embeddedFont>
    <p:embeddedFont>
      <p:font typeface="Roboto Mon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2" roundtripDataSignature="AMtx7mh6cpEMAZ+jqs7X5JdJYROKNfmn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HelveticaNeue-regular.fntdata"/><Relationship Id="rId43" Type="http://schemas.openxmlformats.org/officeDocument/2006/relationships/slide" Target="slides/slide38.xml"/><Relationship Id="rId46" Type="http://schemas.openxmlformats.org/officeDocument/2006/relationships/font" Target="fonts/HelveticaNeue-italic.fntdata"/><Relationship Id="rId45" Type="http://schemas.openxmlformats.org/officeDocument/2006/relationships/font" Target="fonts/HelveticaNeue-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ono-regular.fntdata"/><Relationship Id="rId47" Type="http://schemas.openxmlformats.org/officeDocument/2006/relationships/font" Target="fonts/HelveticaNeue-boldItalic.fntdata"/><Relationship Id="rId49"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ono-boldItalic.fntdata"/><Relationship Id="rId50" Type="http://schemas.openxmlformats.org/officeDocument/2006/relationships/font" Target="fonts/RobotoMono-italic.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8d3aa4542a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18d3aa4542a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8d3aa4542a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g18d3aa4542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8d3aa4542a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g18d3aa4542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8d3aa4542a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g18d3aa4542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p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p3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4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9" name="Google Shape;49;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4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4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3" name="Google Shape;5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g18d3aa4542a_0_18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g18d3aa4542a_0_186"/>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g18d3aa4542a_0_186"/>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1" name="Google Shape;21;g18d3aa4542a_0_186"/>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 name="Google Shape;22;g18d3aa4542a_0_186"/>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3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4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4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4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4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4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4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6" name="Google Shape;46;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mailto:netid@uarizona.ed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public.confluence.arizona.edu/display/UAHPC/Transferring+Fil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arizona.apporto.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account.arizona.edu/" TargetMode="External"/><Relationship Id="rId4" Type="http://schemas.openxmlformats.org/officeDocument/2006/relationships/hyperlink" Target="https://account.arizona.edu/" TargetMode="External"/><Relationship Id="rId5" Type="http://schemas.openxmlformats.org/officeDocument/2006/relationships/hyperlink" Target="https://docs.hpc.arizona.edu/display/UAHPC/HPC+Documentation" TargetMode="External"/><Relationship Id="rId6" Type="http://schemas.openxmlformats.org/officeDocument/2006/relationships/hyperlink" Target="https://docs.hpc.arizona.edu/display/UAHPC/HPC+Documenta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ood.hpc.arizona.edu/pun/sys/dashboar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it.arizona.edu/service/ua-virtual-private-network-vp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account.arizona.edu/" TargetMode="External"/><Relationship Id="rId4" Type="http://schemas.openxmlformats.org/officeDocument/2006/relationships/hyperlink" Target="https://account.arizona.edu/" TargetMode="External"/><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mailto:netid@filexfer.hpc.arizona.edu"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github.com/nickabattista/IB2d.git" TargetMode="External"/><Relationship Id="rId4" Type="http://schemas.openxmlformats.org/officeDocument/2006/relationships/hyperlink" Target="https://git-scm.com/docs/gittutorial" TargetMode="External"/><Relationship Id="rId5"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public.confluence.arizona.edu/display/UAHPC/Puma+Quick+Star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account.arizona.edu/"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public.confluence.arizona.edu/display/UAHPC/Using+Matlab" TargetMode="External"/><Relationship Id="rId4" Type="http://schemas.openxmlformats.org/officeDocument/2006/relationships/hyperlink" Target="https://drive.google.com/file/d/17ocdeTnpdIf_vHHj2BlHLU4pF6Q_I5p_/view?usp=sharing"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it.arizona.edu/service/ua-virtual-private-network-vp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oftwarelicense.arizona.edu/" TargetMode="External"/><Relationship Id="rId4" Type="http://schemas.openxmlformats.org/officeDocument/2006/relationships/hyperlink" Target="https://it.arizona.edu/documentation/u-system-softwar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filezilla-project.org/"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ctrTitle"/>
          </p:nvPr>
        </p:nvSpPr>
        <p:spPr>
          <a:xfrm>
            <a:off x="426533" y="12873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US"/>
              <a:t>HPC and computing resources @ UA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Using sftp</a:t>
            </a:r>
            <a:endParaRPr/>
          </a:p>
        </p:txBody>
      </p:sp>
      <p:sp>
        <p:nvSpPr>
          <p:cNvPr id="116" name="Google Shape;116;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US">
                <a:solidFill>
                  <a:schemeClr val="dk1"/>
                </a:solidFill>
              </a:rPr>
              <a:t>Open a terminal. You may want to cd to the directory where files you want to upload/download live. For example, cd Desktop if it’s on your Desktop. Otherwise, you need to know the path so that you can use that when you upload/download. For example </a:t>
            </a:r>
            <a:r>
              <a:rPr lang="en-US">
                <a:solidFill>
                  <a:schemeClr val="dk1"/>
                </a:solidFill>
                <a:highlight>
                  <a:srgbClr val="D9D9D9"/>
                </a:highlight>
              </a:rPr>
              <a:t>cd C:/Users/lam9/Desktop</a:t>
            </a:r>
            <a:endParaRPr>
              <a:solidFill>
                <a:schemeClr val="dk1"/>
              </a:solidFill>
            </a:endParaRPr>
          </a:p>
          <a:p>
            <a:pPr indent="-342900" lvl="0" marL="457200" rtl="0" algn="l">
              <a:lnSpc>
                <a:spcPct val="115000"/>
              </a:lnSpc>
              <a:spcBef>
                <a:spcPts val="1200"/>
              </a:spcBef>
              <a:spcAft>
                <a:spcPts val="0"/>
              </a:spcAft>
              <a:buClr>
                <a:schemeClr val="dk1"/>
              </a:buClr>
              <a:buSzPts val="1800"/>
              <a:buChar char="●"/>
            </a:pPr>
            <a:r>
              <a:rPr lang="en-US">
                <a:solidFill>
                  <a:schemeClr val="dk1"/>
                </a:solidFill>
              </a:rPr>
              <a:t>Enter Host Name netid@</a:t>
            </a:r>
            <a:r>
              <a:rPr b="1" lang="en-US">
                <a:solidFill>
                  <a:schemeClr val="dk1"/>
                </a:solidFill>
              </a:rPr>
              <a:t>u.arizona.edu</a:t>
            </a:r>
            <a:r>
              <a:rPr lang="en-US">
                <a:solidFill>
                  <a:schemeClr val="dk1"/>
                </a:solidFill>
              </a:rPr>
              <a: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Enter Port Number: </a:t>
            </a:r>
            <a:r>
              <a:rPr b="1" lang="en-US">
                <a:solidFill>
                  <a:schemeClr val="dk1"/>
                </a:solidFill>
              </a:rPr>
              <a:t>22</a:t>
            </a:r>
            <a:r>
              <a:rPr lang="en-US">
                <a:solidFill>
                  <a:schemeClr val="dk1"/>
                </a:solidFill>
              </a:rPr>
              <a: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Select either </a:t>
            </a:r>
            <a:r>
              <a:rPr b="1" lang="en-US">
                <a:solidFill>
                  <a:schemeClr val="dk1"/>
                </a:solidFill>
              </a:rPr>
              <a:t>SFTP or SSH</a:t>
            </a:r>
            <a:r>
              <a:rPr lang="en-US">
                <a:solidFill>
                  <a:schemeClr val="dk1"/>
                </a:solidFill>
              </a:rPr>
              <a:t> (depending on which is available).</a:t>
            </a:r>
            <a:endParaRPr/>
          </a:p>
          <a:p>
            <a:pPr indent="0" lvl="0" marL="0" rtl="0" algn="l">
              <a:lnSpc>
                <a:spcPct val="115000"/>
              </a:lnSpc>
              <a:spcBef>
                <a:spcPts val="1200"/>
              </a:spcBef>
              <a:spcAft>
                <a:spcPts val="0"/>
              </a:spcAft>
              <a:buSzPts val="1800"/>
              <a:buNone/>
            </a:pPr>
            <a:r>
              <a:rPr lang="en-US">
                <a:solidFill>
                  <a:schemeClr val="dk1"/>
                </a:solidFill>
              </a:rPr>
              <a:t>Alternatively, in a terminal type </a:t>
            </a:r>
            <a:r>
              <a:rPr i="1" lang="en-US">
                <a:solidFill>
                  <a:srgbClr val="0000FF"/>
                </a:solidFill>
              </a:rPr>
              <a:t>sftp </a:t>
            </a:r>
            <a:r>
              <a:rPr i="1" lang="en-US" u="sng">
                <a:solidFill>
                  <a:schemeClr val="hlink"/>
                </a:solidFill>
                <a:hlinkClick r:id="rId3"/>
              </a:rPr>
              <a:t>netid@uarizona.edu</a:t>
            </a:r>
            <a:endParaRPr i="1">
              <a:solidFill>
                <a:srgbClr val="0000FF"/>
              </a:solidFill>
            </a:endParaRPr>
          </a:p>
          <a:p>
            <a:pPr indent="0" lvl="0" marL="0" rtl="0" algn="l">
              <a:lnSpc>
                <a:spcPct val="115000"/>
              </a:lnSpc>
              <a:spcBef>
                <a:spcPts val="1200"/>
              </a:spcBef>
              <a:spcAft>
                <a:spcPts val="1200"/>
              </a:spcAft>
              <a:buSzPts val="1800"/>
              <a:buNone/>
            </a:pPr>
            <a:r>
              <a:t/>
            </a:r>
            <a:endParaRPr>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Transferring files and folders</a:t>
            </a:r>
            <a:endParaRPr/>
          </a:p>
        </p:txBody>
      </p:sp>
      <p:sp>
        <p:nvSpPr>
          <p:cNvPr id="122" name="Google Shape;122;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sz="1600">
                <a:solidFill>
                  <a:schemeClr val="dk1"/>
                </a:solidFill>
              </a:rPr>
              <a:t>Now you have logged into U-System. Type </a:t>
            </a:r>
            <a:r>
              <a:rPr i="1" lang="en-US" sz="1600">
                <a:solidFill>
                  <a:srgbClr val="0000FF"/>
                </a:solidFill>
              </a:rPr>
              <a:t>ls</a:t>
            </a:r>
            <a:r>
              <a:rPr lang="en-US" sz="1600">
                <a:solidFill>
                  <a:schemeClr val="dk1"/>
                </a:solidFill>
              </a:rPr>
              <a:t> and you will see the files in your current U-system directory. Type </a:t>
            </a:r>
            <a:r>
              <a:rPr i="1" lang="en-US" sz="1600">
                <a:solidFill>
                  <a:srgbClr val="0000FF"/>
                </a:solidFill>
              </a:rPr>
              <a:t>pwd</a:t>
            </a:r>
            <a:r>
              <a:rPr lang="en-US" sz="1600">
                <a:solidFill>
                  <a:schemeClr val="dk1"/>
                </a:solidFill>
              </a:rPr>
              <a:t> to see the current path. You may also cd to while you would like to upload or download files.</a:t>
            </a:r>
            <a:endParaRPr sz="1600">
              <a:solidFill>
                <a:schemeClr val="dk1"/>
              </a:solidFill>
            </a:endParaRPr>
          </a:p>
          <a:p>
            <a:pPr indent="0" lvl="0" marL="0" rtl="0" algn="l">
              <a:lnSpc>
                <a:spcPct val="115000"/>
              </a:lnSpc>
              <a:spcBef>
                <a:spcPts val="0"/>
              </a:spcBef>
              <a:spcAft>
                <a:spcPts val="0"/>
              </a:spcAft>
              <a:buSzPts val="1800"/>
              <a:buNone/>
            </a:pPr>
            <a:r>
              <a:t/>
            </a:r>
            <a:endParaRPr sz="1600">
              <a:solidFill>
                <a:schemeClr val="dk1"/>
              </a:solidFill>
            </a:endParaRPr>
          </a:p>
          <a:p>
            <a:pPr indent="0" lvl="0" marL="0" rtl="0" algn="l">
              <a:lnSpc>
                <a:spcPct val="115000"/>
              </a:lnSpc>
              <a:spcBef>
                <a:spcPts val="0"/>
              </a:spcBef>
              <a:spcAft>
                <a:spcPts val="0"/>
              </a:spcAft>
              <a:buSzPts val="1800"/>
              <a:buNone/>
            </a:pPr>
            <a:r>
              <a:rPr lang="en-US" sz="1600">
                <a:solidFill>
                  <a:schemeClr val="dk1"/>
                </a:solidFill>
              </a:rPr>
              <a:t>To upload a file from your computer to U-System, type </a:t>
            </a:r>
            <a:r>
              <a:rPr i="1" lang="en-US" sz="1600">
                <a:solidFill>
                  <a:srgbClr val="0000FF"/>
                </a:solidFill>
              </a:rPr>
              <a:t>put file. </a:t>
            </a:r>
            <a:r>
              <a:rPr lang="en-US" sz="1600">
                <a:solidFill>
                  <a:schemeClr val="dk1"/>
                </a:solidFill>
              </a:rPr>
              <a:t>To put an entire folder on U-System, type </a:t>
            </a:r>
            <a:r>
              <a:rPr i="1" lang="en-US" sz="1600">
                <a:solidFill>
                  <a:srgbClr val="0000FF"/>
                </a:solidFill>
                <a:latin typeface="Roboto Mono"/>
                <a:ea typeface="Roboto Mono"/>
                <a:cs typeface="Roboto Mono"/>
                <a:sym typeface="Roboto Mono"/>
              </a:rPr>
              <a:t>put -r folder</a:t>
            </a:r>
            <a:endParaRPr i="1" sz="1600">
              <a:solidFill>
                <a:srgbClr val="0000FF"/>
              </a:solidFill>
              <a:latin typeface="Roboto Mono"/>
              <a:ea typeface="Roboto Mono"/>
              <a:cs typeface="Roboto Mono"/>
              <a:sym typeface="Roboto Mono"/>
            </a:endParaRPr>
          </a:p>
          <a:p>
            <a:pPr indent="0" lvl="0" marL="0" rtl="0" algn="l">
              <a:lnSpc>
                <a:spcPct val="115000"/>
              </a:lnSpc>
              <a:spcBef>
                <a:spcPts val="0"/>
              </a:spcBef>
              <a:spcAft>
                <a:spcPts val="0"/>
              </a:spcAft>
              <a:buSzPts val="1800"/>
              <a:buNone/>
            </a:pPr>
            <a:r>
              <a:rPr lang="en-US" sz="1600">
                <a:solidFill>
                  <a:schemeClr val="dk1"/>
                </a:solidFill>
              </a:rPr>
              <a:t>If you want to get files / folders from U-System to your computer, cd to where the folder lives and type </a:t>
            </a:r>
            <a:r>
              <a:rPr i="1" lang="en-US" sz="1600">
                <a:solidFill>
                  <a:srgbClr val="0000FF"/>
                </a:solidFill>
                <a:latin typeface="Roboto Mono"/>
                <a:ea typeface="Roboto Mono"/>
                <a:cs typeface="Roboto Mono"/>
                <a:sym typeface="Roboto Mono"/>
              </a:rPr>
              <a:t>get file </a:t>
            </a:r>
            <a:r>
              <a:rPr lang="en-US" sz="1600">
                <a:solidFill>
                  <a:schemeClr val="dk1"/>
                </a:solidFill>
                <a:latin typeface="Roboto Mono"/>
                <a:ea typeface="Roboto Mono"/>
                <a:cs typeface="Roboto Mono"/>
                <a:sym typeface="Roboto Mono"/>
              </a:rPr>
              <a:t>or</a:t>
            </a:r>
            <a:r>
              <a:rPr lang="en-US" sz="1600">
                <a:solidFill>
                  <a:schemeClr val="dk1"/>
                </a:solidFill>
              </a:rPr>
              <a:t> </a:t>
            </a:r>
            <a:r>
              <a:rPr i="1" lang="en-US" sz="1600">
                <a:solidFill>
                  <a:srgbClr val="0000FF"/>
                </a:solidFill>
                <a:latin typeface="Roboto Mono"/>
                <a:ea typeface="Roboto Mono"/>
                <a:cs typeface="Roboto Mono"/>
                <a:sym typeface="Roboto Mono"/>
              </a:rPr>
              <a:t>get -r folder</a:t>
            </a:r>
            <a:endParaRPr i="1" sz="1600">
              <a:solidFill>
                <a:srgbClr val="0000FF"/>
              </a:solidFill>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i="1" sz="1600">
              <a:solidFill>
                <a:srgbClr val="0000FF"/>
              </a:solidFill>
              <a:latin typeface="Roboto Mono"/>
              <a:ea typeface="Roboto Mono"/>
              <a:cs typeface="Roboto Mono"/>
              <a:sym typeface="Roboto Mono"/>
            </a:endParaRPr>
          </a:p>
          <a:p>
            <a:pPr indent="0" lvl="0" marL="0" rtl="0" algn="l">
              <a:lnSpc>
                <a:spcPct val="115000"/>
              </a:lnSpc>
              <a:spcBef>
                <a:spcPts val="0"/>
              </a:spcBef>
              <a:spcAft>
                <a:spcPts val="0"/>
              </a:spcAft>
              <a:buSzPts val="1800"/>
              <a:buNone/>
            </a:pPr>
            <a:r>
              <a:rPr lang="en-US" sz="1600">
                <a:solidFill>
                  <a:schemeClr val="dk1"/>
                </a:solidFill>
              </a:rPr>
              <a:t>More information on how to transfer files is here. </a:t>
            </a:r>
            <a:r>
              <a:rPr lang="en-US" sz="1600" u="sng">
                <a:solidFill>
                  <a:srgbClr val="1155CC"/>
                </a:solidFill>
                <a:hlinkClick r:id="rId3">
                  <a:extLst>
                    <a:ext uri="{A12FA001-AC4F-418D-AE19-62706E023703}">
                      <ahyp:hlinkClr val="tx"/>
                    </a:ext>
                  </a:extLst>
                </a:hlinkClick>
              </a:rPr>
              <a:t>https://public.confluence.arizona.edu/display/UAHPC/Transferring+Files</a:t>
            </a:r>
            <a:r>
              <a:rPr lang="en-US" sz="1600">
                <a:solidFill>
                  <a:schemeClr val="dk1"/>
                </a:solidFill>
              </a:rPr>
              <a:t>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U-System Software</a:t>
            </a:r>
            <a:endParaRPr/>
          </a:p>
        </p:txBody>
      </p:sp>
      <p:sp>
        <p:nvSpPr>
          <p:cNvPr id="128" name="Google Shape;128;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a:t>A number of software packages are available through U-System. To see a list, please visit:</a:t>
            </a:r>
            <a:endParaRPr/>
          </a:p>
          <a:p>
            <a:pPr indent="0" lvl="0" marL="0" rtl="0" algn="l">
              <a:lnSpc>
                <a:spcPct val="115000"/>
              </a:lnSpc>
              <a:spcBef>
                <a:spcPts val="1200"/>
              </a:spcBef>
              <a:spcAft>
                <a:spcPts val="1200"/>
              </a:spcAft>
              <a:buSzPts val="1800"/>
              <a:buNone/>
            </a:pPr>
            <a:r>
              <a:rPr lang="en-US"/>
              <a:t>https://it.arizona.edu/documentation/u-system-software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8d3aa4542a_0_10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b="1" lang="en-US"/>
              <a:t>Virtual Desktops</a:t>
            </a:r>
            <a:endParaRPr b="1"/>
          </a:p>
        </p:txBody>
      </p:sp>
      <p:sp>
        <p:nvSpPr>
          <p:cNvPr id="134" name="Google Shape;134;g18d3aa4542a_0_103"/>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100"/>
              <a:buFont typeface="Arial"/>
              <a:buNone/>
            </a:pPr>
            <a:r>
              <a:rPr lang="en-US"/>
              <a:t>You can set up your virtual desktop here: </a:t>
            </a:r>
            <a:endParaRPr/>
          </a:p>
          <a:p>
            <a:pPr indent="0" lvl="0" marL="0" rtl="0" algn="l">
              <a:lnSpc>
                <a:spcPct val="100000"/>
              </a:lnSpc>
              <a:spcBef>
                <a:spcPts val="360"/>
              </a:spcBef>
              <a:spcAft>
                <a:spcPts val="0"/>
              </a:spcAft>
              <a:buClr>
                <a:schemeClr val="dk1"/>
              </a:buClr>
              <a:buSzPts val="1100"/>
              <a:buFont typeface="Arial"/>
              <a:buNone/>
            </a:pPr>
            <a:r>
              <a:rPr lang="en-US" u="sng">
                <a:solidFill>
                  <a:schemeClr val="hlink"/>
                </a:solidFill>
                <a:hlinkClick r:id="rId3"/>
              </a:rPr>
              <a:t>https://arizona.apporto.com/</a:t>
            </a:r>
            <a:endParaRPr/>
          </a:p>
          <a:p>
            <a:pPr indent="0" lvl="0" marL="0" rtl="0" algn="l">
              <a:lnSpc>
                <a:spcPct val="100000"/>
              </a:lnSpc>
              <a:spcBef>
                <a:spcPts val="360"/>
              </a:spcBef>
              <a:spcAft>
                <a:spcPts val="0"/>
              </a:spcAft>
              <a:buClr>
                <a:schemeClr val="dk1"/>
              </a:buClr>
              <a:buSzPts val="1100"/>
              <a:buFont typeface="Arial"/>
              <a:buNone/>
            </a:pPr>
            <a:r>
              <a:t/>
            </a:r>
            <a:endParaRPr/>
          </a:p>
          <a:p>
            <a:pPr indent="0" lvl="0" marL="0" rtl="0" algn="l">
              <a:lnSpc>
                <a:spcPct val="100000"/>
              </a:lnSpc>
              <a:spcBef>
                <a:spcPts val="360"/>
              </a:spcBef>
              <a:spcAft>
                <a:spcPts val="0"/>
              </a:spcAft>
              <a:buClr>
                <a:schemeClr val="dk1"/>
              </a:buClr>
              <a:buSzPts val="1100"/>
              <a:buFont typeface="Arial"/>
              <a:buNone/>
            </a:pPr>
            <a:r>
              <a:rPr lang="en-US"/>
              <a:t>You can also access it here:</a:t>
            </a:r>
            <a:endParaRPr/>
          </a:p>
          <a:p>
            <a:pPr indent="0" lvl="0" marL="0" rtl="0" algn="l">
              <a:lnSpc>
                <a:spcPct val="100000"/>
              </a:lnSpc>
              <a:spcBef>
                <a:spcPts val="360"/>
              </a:spcBef>
              <a:spcAft>
                <a:spcPts val="0"/>
              </a:spcAft>
              <a:buClr>
                <a:schemeClr val="dk1"/>
              </a:buClr>
              <a:buSzPts val="1100"/>
              <a:buFont typeface="Arial"/>
              <a:buNone/>
            </a:pPr>
            <a:r>
              <a:rPr lang="en-US"/>
              <a:t>vcat.arizona.edu </a:t>
            </a:r>
            <a:endParaRPr/>
          </a:p>
          <a:p>
            <a:pPr indent="0" lvl="0" marL="0" rtl="0" algn="l">
              <a:lnSpc>
                <a:spcPct val="100000"/>
              </a:lnSpc>
              <a:spcBef>
                <a:spcPts val="360"/>
              </a:spcBef>
              <a:spcAft>
                <a:spcPts val="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8d3aa4542a_0_8"/>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3300"/>
              <a:buFont typeface="Calibri"/>
              <a:buNone/>
            </a:pPr>
            <a:r>
              <a:rPr b="1" lang="en-US"/>
              <a:t>VCAT</a:t>
            </a:r>
            <a:endParaRPr/>
          </a:p>
        </p:txBody>
      </p:sp>
      <p:sp>
        <p:nvSpPr>
          <p:cNvPr id="140" name="Google Shape;140;g18d3aa4542a_0_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US"/>
              <a:t>Pros: No need to download and install lots of software like ANSYS</a:t>
            </a:r>
            <a:endParaRPr/>
          </a:p>
          <a:p>
            <a:pPr indent="-342900" lvl="0" marL="457200" rtl="0" algn="l">
              <a:lnSpc>
                <a:spcPct val="100000"/>
              </a:lnSpc>
              <a:spcBef>
                <a:spcPts val="0"/>
              </a:spcBef>
              <a:spcAft>
                <a:spcPts val="0"/>
              </a:spcAft>
              <a:buSzPts val="1800"/>
              <a:buChar char="•"/>
            </a:pPr>
            <a:r>
              <a:rPr lang="en-US"/>
              <a:t>Cons: Sometimes lots of people are using it and it is SLOW</a:t>
            </a:r>
            <a:endParaRPr/>
          </a:p>
          <a:p>
            <a:pPr indent="-342900" lvl="0" marL="457200" rtl="0" algn="l">
              <a:lnSpc>
                <a:spcPct val="100000"/>
              </a:lnSpc>
              <a:spcBef>
                <a:spcPts val="0"/>
              </a:spcBef>
              <a:spcAft>
                <a:spcPts val="0"/>
              </a:spcAft>
              <a:buSzPts val="1800"/>
              <a:buChar char="•"/>
            </a:pPr>
            <a:r>
              <a:rPr lang="en-US"/>
              <a:t>List of available software: </a:t>
            </a:r>
            <a:endParaRPr/>
          </a:p>
          <a:p>
            <a:pPr indent="-317500" lvl="1" marL="914400" rtl="0" algn="l">
              <a:lnSpc>
                <a:spcPct val="100000"/>
              </a:lnSpc>
              <a:spcBef>
                <a:spcPts val="0"/>
              </a:spcBef>
              <a:spcAft>
                <a:spcPts val="0"/>
              </a:spcAft>
              <a:buSzPts val="1400"/>
              <a:buChar char="○"/>
            </a:pPr>
            <a:r>
              <a:rPr lang="en-US">
                <a:solidFill>
                  <a:srgbClr val="333333"/>
                </a:solidFill>
              </a:rPr>
              <a:t>Adobe Acrobat Pro, Adobe Animate, Adobe Audition, Adobe Dreamweaver, Adobe Illustrator, Adobe InDesign, Adobe Lightroom, Adobe Photoshop, Anaconda 3, Ansys 2022 R1, ArcGIS Pro 2.9, ArcMap 10.8, AutoCAD 2020, Autodesk Maya 2022, Autodesk Revit 2020, Blender 3, Carbide Create, ChemDraw 19.0, Eagle CAD 9.6, Enterprise Architect, Microsoft Excel, Geneious Prime, Jupiter Notebook, Maple 2019, Matlab R2021a, Mendeley Desktop, MeshLab, Meshmixer, MetaShape Pro, Minitab 19, Microsoft Office 2019 Professional, Neurons in Action, PSpice Lite, Rhino 6, RStudio, Sketchup 2022, Solidworks 2019, SPSS Statistics Premium 28, Spyder, StataSE 16, Visual MINTEQ 3.1, VLC Media Player, VS Code, WinSCP, Zotero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8d3aa4542a_0_13"/>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3300"/>
              <a:buFont typeface="Calibri"/>
              <a:buNone/>
            </a:pPr>
            <a:r>
              <a:rPr b="1" lang="en-US"/>
              <a:t>Launch Ansys Workbench</a:t>
            </a:r>
            <a:endParaRPr/>
          </a:p>
        </p:txBody>
      </p:sp>
      <p:sp>
        <p:nvSpPr>
          <p:cNvPr id="146" name="Google Shape;146;g18d3aa4542a_0_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chemeClr val="dk1"/>
              </a:buClr>
              <a:buSzPts val="2400"/>
              <a:buChar char="•"/>
            </a:pPr>
            <a:r>
              <a:rPr lang="en-US"/>
              <a:t>A new tab will pop up with ANSYS – It takes a few minutes</a:t>
            </a:r>
            <a:endParaRPr/>
          </a:p>
        </p:txBody>
      </p:sp>
      <p:pic>
        <p:nvPicPr>
          <p:cNvPr id="147" name="Google Shape;147;g18d3aa4542a_0_13"/>
          <p:cNvPicPr preferRelativeResize="0"/>
          <p:nvPr/>
        </p:nvPicPr>
        <p:blipFill rotWithShape="1">
          <a:blip r:embed="rId3">
            <a:alphaModFix/>
          </a:blip>
          <a:srcRect b="41152" l="0" r="-371" t="0"/>
          <a:stretch/>
        </p:blipFill>
        <p:spPr>
          <a:xfrm>
            <a:off x="0" y="1900429"/>
            <a:ext cx="9177867" cy="302542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8d3aa4542a_0_19"/>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3300"/>
              <a:buFont typeface="Calibri"/>
              <a:buNone/>
            </a:pPr>
            <a:r>
              <a:t/>
            </a:r>
            <a:endParaRPr/>
          </a:p>
        </p:txBody>
      </p:sp>
      <p:sp>
        <p:nvSpPr>
          <p:cNvPr id="153" name="Google Shape;153;g18d3aa4542a_0_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chemeClr val="dk1"/>
              </a:buClr>
              <a:buSzPts val="2400"/>
              <a:buNone/>
            </a:pPr>
            <a:r>
              <a:t/>
            </a:r>
            <a:endParaRPr/>
          </a:p>
        </p:txBody>
      </p:sp>
      <p:pic>
        <p:nvPicPr>
          <p:cNvPr id="154" name="Google Shape;154;g18d3aa4542a_0_19"/>
          <p:cNvPicPr preferRelativeResize="0"/>
          <p:nvPr/>
        </p:nvPicPr>
        <p:blipFill rotWithShape="1">
          <a:blip r:embed="rId3">
            <a:alphaModFix/>
          </a:blip>
          <a:srcRect b="0" l="0" r="0" t="0"/>
          <a:stretch/>
        </p:blipFill>
        <p:spPr>
          <a:xfrm>
            <a:off x="0" y="1255"/>
            <a:ext cx="9144001" cy="514099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US"/>
              <a:t>Request the High Performance Computing Service</a:t>
            </a:r>
            <a:endParaRPr/>
          </a:p>
        </p:txBody>
      </p:sp>
      <p:sp>
        <p:nvSpPr>
          <p:cNvPr id="160" name="Google Shape;160;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SzPts val="1800"/>
              <a:buNone/>
            </a:pPr>
            <a:r>
              <a:rPr lang="en-US">
                <a:solidFill>
                  <a:schemeClr val="dk1"/>
                </a:solidFill>
              </a:rPr>
              <a:t>You must have an HPC account to use the Research Data Center services. </a:t>
            </a:r>
            <a:endParaRPr>
              <a:solidFill>
                <a:schemeClr val="dk1"/>
              </a:solidFill>
            </a:endParaRPr>
          </a:p>
          <a:p>
            <a:pPr indent="-342900" lvl="0" marL="457200" rtl="0" algn="l">
              <a:lnSpc>
                <a:spcPct val="115000"/>
              </a:lnSpc>
              <a:spcBef>
                <a:spcPts val="1200"/>
              </a:spcBef>
              <a:spcAft>
                <a:spcPts val="0"/>
              </a:spcAft>
              <a:buSzPts val="1800"/>
              <a:buChar char="●"/>
            </a:pPr>
            <a:r>
              <a:rPr lang="en-US">
                <a:solidFill>
                  <a:schemeClr val="dk1"/>
                </a:solidFill>
              </a:rPr>
              <a:t>Log in at</a:t>
            </a:r>
            <a:r>
              <a:rPr lang="en-US">
                <a:solidFill>
                  <a:schemeClr val="dk1"/>
                </a:solidFill>
                <a:uFill>
                  <a:noFill/>
                </a:uFill>
                <a:hlinkClick r:id="rId3">
                  <a:extLst>
                    <a:ext uri="{A12FA001-AC4F-418D-AE19-62706E023703}">
                      <ahyp:hlinkClr val="tx"/>
                    </a:ext>
                  </a:extLst>
                </a:hlinkClick>
              </a:rPr>
              <a:t> </a:t>
            </a:r>
            <a:r>
              <a:rPr lang="en-US" u="sng">
                <a:solidFill>
                  <a:schemeClr val="hlink"/>
                </a:solidFill>
                <a:hlinkClick r:id="rId4"/>
              </a:rPr>
              <a:t>https://account.arizona.edu</a:t>
            </a:r>
            <a:r>
              <a:rPr lang="en-US">
                <a:solidFill>
                  <a:schemeClr val="dk1"/>
                </a:solidFill>
              </a:rPr>
              <a:t>, go to </a:t>
            </a:r>
            <a:r>
              <a:rPr b="1" lang="en-US">
                <a:solidFill>
                  <a:schemeClr val="dk1"/>
                </a:solidFill>
              </a:rPr>
              <a:t>Manage your Accounts</a:t>
            </a:r>
            <a:r>
              <a:rPr lang="en-US">
                <a:solidFill>
                  <a:schemeClr val="dk1"/>
                </a:solidFill>
              </a:rPr>
              <a:t>, and choose </a:t>
            </a:r>
            <a:r>
              <a:rPr b="1" lang="en-US">
                <a:solidFill>
                  <a:schemeClr val="dk1"/>
                </a:solidFill>
              </a:rPr>
              <a:t>High Performance Computing</a:t>
            </a:r>
            <a:r>
              <a:rPr lang="en-US">
                <a:solidFill>
                  <a:schemeClr val="dk1"/>
                </a:solidFill>
              </a:rPr>
              <a:t>.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Your PI will need to add you to their group.</a:t>
            </a:r>
            <a:endParaRPr>
              <a:solidFill>
                <a:schemeClr val="dk1"/>
              </a:solidFill>
            </a:endParaRPr>
          </a:p>
          <a:p>
            <a:pPr indent="-342900" lvl="0" marL="457200" rtl="0" algn="l">
              <a:lnSpc>
                <a:spcPct val="115000"/>
              </a:lnSpc>
              <a:spcBef>
                <a:spcPts val="0"/>
              </a:spcBef>
              <a:spcAft>
                <a:spcPts val="0"/>
              </a:spcAft>
              <a:buSzPts val="1800"/>
              <a:buChar char="●"/>
            </a:pPr>
            <a:r>
              <a:rPr lang="en-US">
                <a:solidFill>
                  <a:schemeClr val="dk1"/>
                </a:solidFill>
              </a:rPr>
              <a:t>You can find more information about getting started at</a:t>
            </a:r>
            <a:r>
              <a:rPr lang="en-US">
                <a:solidFill>
                  <a:schemeClr val="dk1"/>
                </a:solidFill>
                <a:uFill>
                  <a:noFill/>
                </a:uFill>
                <a:hlinkClick r:id="rId5">
                  <a:extLst>
                    <a:ext uri="{A12FA001-AC4F-418D-AE19-62706E023703}">
                      <ahyp:hlinkClr val="tx"/>
                    </a:ext>
                  </a:extLst>
                </a:hlinkClick>
              </a:rPr>
              <a:t> </a:t>
            </a:r>
            <a:r>
              <a:rPr lang="en-US" u="sng">
                <a:solidFill>
                  <a:schemeClr val="hlink"/>
                </a:solidFill>
                <a:hlinkClick r:id="rId6"/>
              </a:rPr>
              <a:t>HPC Documentation</a:t>
            </a:r>
            <a:r>
              <a:rPr lang="en-US">
                <a:solidFill>
                  <a:schemeClr val="dk1"/>
                </a:solidFill>
              </a:rPr>
              <a:t>.</a:t>
            </a:r>
            <a:endParaRPr/>
          </a:p>
          <a:p>
            <a:pPr indent="-342900" lvl="0" marL="457200" rtl="0" algn="l">
              <a:lnSpc>
                <a:spcPct val="115000"/>
              </a:lnSpc>
              <a:spcBef>
                <a:spcPts val="0"/>
              </a:spcBef>
              <a:spcAft>
                <a:spcPts val="0"/>
              </a:spcAft>
              <a:buSzPts val="1800"/>
              <a:buChar char="●"/>
            </a:pPr>
            <a:r>
              <a:rPr lang="en-US">
                <a:solidFill>
                  <a:schemeClr val="dk1"/>
                </a:solidFill>
              </a:rPr>
              <a:t>Note that there is a charge for simulations – please use the windfall partition unless you have permission for standard.</a:t>
            </a:r>
            <a:endParaRPr>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HPC at UA</a:t>
            </a:r>
            <a:endParaRPr/>
          </a:p>
        </p:txBody>
      </p:sp>
      <p:sp>
        <p:nvSpPr>
          <p:cNvPr id="166" name="Google Shape;16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a:solidFill>
                  <a:schemeClr val="dk1"/>
                </a:solidFill>
              </a:rPr>
              <a:t>You can use Jupyter notebooks, MATLAB, and other software through a web interface using Puma and ElGato.</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1200"/>
              </a:spcBef>
              <a:spcAft>
                <a:spcPts val="1200"/>
              </a:spcAft>
              <a:buSzPts val="1800"/>
              <a:buNone/>
            </a:pPr>
            <a:r>
              <a:rPr lang="en-US">
                <a:solidFill>
                  <a:schemeClr val="dk1"/>
                </a:solidFill>
              </a:rPr>
              <a:t>To log into the web interface, go to </a:t>
            </a:r>
            <a:r>
              <a:rPr lang="en-US" u="sng">
                <a:solidFill>
                  <a:schemeClr val="accent5"/>
                </a:solidFill>
                <a:hlinkClick r:id="rId3">
                  <a:extLst>
                    <a:ext uri="{A12FA001-AC4F-418D-AE19-62706E023703}">
                      <ahyp:hlinkClr val="tx"/>
                    </a:ext>
                  </a:extLst>
                </a:hlinkClick>
              </a:rPr>
              <a:t>https://OnDemand.hpc.arizona.edu</a:t>
            </a:r>
            <a:endParaRPr>
              <a:solidFill>
                <a:schemeClr val="accent5"/>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Vpn - often needed to log into UA remotely</a:t>
            </a:r>
            <a:endParaRPr/>
          </a:p>
        </p:txBody>
      </p:sp>
      <p:sp>
        <p:nvSpPr>
          <p:cNvPr id="172" name="Google Shape;172;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AutoNum type="arabicPeriod"/>
            </a:pPr>
            <a:r>
              <a:rPr lang="en-US">
                <a:solidFill>
                  <a:schemeClr val="dk1"/>
                </a:solidFill>
              </a:rPr>
              <a:t>Start a vpn session</a:t>
            </a:r>
            <a:endParaRPr>
              <a:solidFill>
                <a:schemeClr val="dk1"/>
              </a:solidFill>
            </a:endParaRPr>
          </a:p>
          <a:p>
            <a:pPr indent="-342900" lvl="1" marL="914400" rtl="0" algn="l">
              <a:lnSpc>
                <a:spcPct val="115000"/>
              </a:lnSpc>
              <a:spcBef>
                <a:spcPts val="0"/>
              </a:spcBef>
              <a:spcAft>
                <a:spcPts val="0"/>
              </a:spcAft>
              <a:buClr>
                <a:schemeClr val="dk1"/>
              </a:buClr>
              <a:buSzPts val="1800"/>
              <a:buAutoNum type="alphaLcPeriod"/>
            </a:pPr>
            <a:r>
              <a:rPr lang="en-US" sz="1800">
                <a:solidFill>
                  <a:schemeClr val="dk1"/>
                </a:solidFill>
              </a:rPr>
              <a:t>Use the Cisco client</a:t>
            </a:r>
            <a:endParaRPr sz="1800">
              <a:solidFill>
                <a:schemeClr val="dk1"/>
              </a:solidFill>
            </a:endParaRPr>
          </a:p>
          <a:p>
            <a:pPr indent="-342900" lvl="1" marL="914400" rtl="0" algn="l">
              <a:lnSpc>
                <a:spcPct val="115000"/>
              </a:lnSpc>
              <a:spcBef>
                <a:spcPts val="0"/>
              </a:spcBef>
              <a:spcAft>
                <a:spcPts val="0"/>
              </a:spcAft>
              <a:buClr>
                <a:schemeClr val="dk1"/>
              </a:buClr>
              <a:buSzPts val="1800"/>
              <a:buAutoNum type="alphaLcPeriod"/>
            </a:pPr>
            <a:r>
              <a:rPr lang="en-US" sz="1800">
                <a:solidFill>
                  <a:schemeClr val="dk1"/>
                </a:solidFill>
              </a:rPr>
              <a:t>The server is vpn.arizona.edu</a:t>
            </a:r>
            <a:endParaRPr sz="1800">
              <a:solidFill>
                <a:schemeClr val="dk1"/>
              </a:solidFill>
            </a:endParaRPr>
          </a:p>
          <a:p>
            <a:pPr indent="-342900" lvl="1" marL="914400" rtl="0" algn="l">
              <a:lnSpc>
                <a:spcPct val="115000"/>
              </a:lnSpc>
              <a:spcBef>
                <a:spcPts val="0"/>
              </a:spcBef>
              <a:spcAft>
                <a:spcPts val="0"/>
              </a:spcAft>
              <a:buClr>
                <a:schemeClr val="dk1"/>
              </a:buClr>
              <a:buSzPts val="1800"/>
              <a:buAutoNum type="alphaLcPeriod"/>
            </a:pPr>
            <a:r>
              <a:rPr lang="en-US" sz="1800">
                <a:solidFill>
                  <a:schemeClr val="dk1"/>
                </a:solidFill>
              </a:rPr>
              <a:t>Logging in requires 2-step authentication. For the second password, type push (push notification) or phone (phone notification).</a:t>
            </a:r>
            <a:endParaRPr sz="1800">
              <a:solidFill>
                <a:schemeClr val="dk1"/>
              </a:solidFill>
            </a:endParaRPr>
          </a:p>
          <a:p>
            <a:pPr indent="-342900" lvl="1" marL="914400" rtl="0" algn="l">
              <a:lnSpc>
                <a:spcPct val="115000"/>
              </a:lnSpc>
              <a:spcBef>
                <a:spcPts val="0"/>
              </a:spcBef>
              <a:spcAft>
                <a:spcPts val="0"/>
              </a:spcAft>
              <a:buClr>
                <a:schemeClr val="dk1"/>
              </a:buClr>
              <a:buSzPts val="1800"/>
              <a:buAutoNum type="alphaLcPeriod"/>
            </a:pPr>
            <a:r>
              <a:rPr lang="en-US" sz="1800">
                <a:solidFill>
                  <a:schemeClr val="dk1"/>
                </a:solidFill>
              </a:rPr>
              <a:t>More information is here: </a:t>
            </a:r>
            <a:r>
              <a:rPr lang="en-US" sz="1800" u="sng">
                <a:solidFill>
                  <a:srgbClr val="1155CC"/>
                </a:solidFill>
                <a:hlinkClick r:id="rId3">
                  <a:extLst>
                    <a:ext uri="{A12FA001-AC4F-418D-AE19-62706E023703}">
                      <ahyp:hlinkClr val="tx"/>
                    </a:ext>
                  </a:extLst>
                </a:hlinkClick>
              </a:rPr>
              <a:t>UA Virtual Private Network (VPN) | Information Technology | University of Arizona</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Services available</a:t>
            </a:r>
            <a:endParaRPr/>
          </a:p>
        </p:txBody>
      </p:sp>
      <p:sp>
        <p:nvSpPr>
          <p:cNvPr id="66" name="Google Shape;66;p2"/>
          <p:cNvSpPr txBox="1"/>
          <p:nvPr>
            <p:ph idx="1" type="body"/>
          </p:nvPr>
        </p:nvSpPr>
        <p:spPr>
          <a:xfrm>
            <a:off x="311700" y="1152475"/>
            <a:ext cx="8520600" cy="789000"/>
          </a:xfrm>
          <a:prstGeom prst="rect">
            <a:avLst/>
          </a:prstGeom>
          <a:noFill/>
          <a:ln>
            <a:noFill/>
          </a:ln>
        </p:spPr>
        <p:txBody>
          <a:bodyPr anchorCtr="0" anchor="t" bIns="91425" lIns="91425" spcFirstLastPara="1" rIns="91425" wrap="square" tIns="91425">
            <a:normAutofit fontScale="85000" lnSpcReduction="20000"/>
          </a:bodyPr>
          <a:lstStyle/>
          <a:p>
            <a:pPr indent="-342900" lvl="0" marL="457200" rtl="0" algn="l">
              <a:lnSpc>
                <a:spcPct val="115000"/>
              </a:lnSpc>
              <a:spcBef>
                <a:spcPts val="1200"/>
              </a:spcBef>
              <a:spcAft>
                <a:spcPts val="0"/>
              </a:spcAft>
              <a:buSzPct val="117647"/>
              <a:buChar char="●"/>
            </a:pPr>
            <a:r>
              <a:rPr lang="en-US">
                <a:solidFill>
                  <a:schemeClr val="dk1"/>
                </a:solidFill>
                <a:uFill>
                  <a:noFill/>
                </a:uFill>
                <a:hlinkClick r:id="rId3">
                  <a:extLst>
                    <a:ext uri="{A12FA001-AC4F-418D-AE19-62706E023703}">
                      <ahyp:hlinkClr val="tx"/>
                    </a:ext>
                  </a:extLst>
                </a:hlinkClick>
              </a:rPr>
              <a:t> UA offers a variety of services, including a Unix environment and an HPC account. </a:t>
            </a:r>
            <a:r>
              <a:rPr lang="en-US" u="sng">
                <a:solidFill>
                  <a:schemeClr val="accent5"/>
                </a:solidFill>
                <a:hlinkClick r:id="rId4">
                  <a:extLst>
                    <a:ext uri="{A12FA001-AC4F-418D-AE19-62706E023703}">
                      <ahyp:hlinkClr val="tx"/>
                    </a:ext>
                  </a:extLst>
                </a:hlinkClick>
              </a:rPr>
              <a:t>https://account.arizona.edu</a:t>
            </a:r>
            <a:endParaRPr/>
          </a:p>
        </p:txBody>
      </p:sp>
      <p:pic>
        <p:nvPicPr>
          <p:cNvPr id="67" name="Google Shape;67;p2"/>
          <p:cNvPicPr preferRelativeResize="0"/>
          <p:nvPr/>
        </p:nvPicPr>
        <p:blipFill rotWithShape="1">
          <a:blip r:embed="rId5">
            <a:alphaModFix/>
          </a:blip>
          <a:srcRect b="0" l="0" r="0" t="0"/>
          <a:stretch/>
        </p:blipFill>
        <p:spPr>
          <a:xfrm>
            <a:off x="1947800" y="2076225"/>
            <a:ext cx="5467214" cy="2897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Moving files through the terminal - Using sftp</a:t>
            </a:r>
            <a:endParaRPr/>
          </a:p>
        </p:txBody>
      </p:sp>
      <p:sp>
        <p:nvSpPr>
          <p:cNvPr id="178" name="Google Shape;178;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1200"/>
              </a:spcBef>
              <a:spcAft>
                <a:spcPts val="0"/>
              </a:spcAft>
              <a:buSzPct val="108107"/>
              <a:buNone/>
            </a:pPr>
            <a:r>
              <a:rPr lang="en-US">
                <a:solidFill>
                  <a:schemeClr val="dk1"/>
                </a:solidFill>
              </a:rPr>
              <a:t>Open a terminal that allows 2-step authentication (Cygwin for PC, terminal for Mac).</a:t>
            </a:r>
            <a:endParaRPr/>
          </a:p>
          <a:p>
            <a:pPr indent="0" lvl="0" marL="0" rtl="0" algn="l">
              <a:lnSpc>
                <a:spcPct val="115000"/>
              </a:lnSpc>
              <a:spcBef>
                <a:spcPts val="1200"/>
              </a:spcBef>
              <a:spcAft>
                <a:spcPts val="0"/>
              </a:spcAft>
              <a:buSzPct val="108107"/>
              <a:buNone/>
            </a:pPr>
            <a:r>
              <a:rPr lang="en-US">
                <a:solidFill>
                  <a:schemeClr val="dk1"/>
                </a:solidFill>
              </a:rPr>
              <a:t>You may want to cd to the directory where files you want to upload/download live. For example, cd Desktop if the files are on your Desktop. Otherwise, you need to know the path so that you can use that when you upload/download. For example </a:t>
            </a:r>
            <a:r>
              <a:rPr lang="en-US">
                <a:solidFill>
                  <a:schemeClr val="dk1"/>
                </a:solidFill>
                <a:highlight>
                  <a:srgbClr val="D9D9D9"/>
                </a:highlight>
              </a:rPr>
              <a:t>C:/Users/lam9/Desktop</a:t>
            </a:r>
            <a:endParaRPr>
              <a:solidFill>
                <a:schemeClr val="dk1"/>
              </a:solidFill>
            </a:endParaRPr>
          </a:p>
          <a:p>
            <a:pPr indent="-342900" lvl="0" marL="457200" rtl="0" algn="l">
              <a:lnSpc>
                <a:spcPct val="115000"/>
              </a:lnSpc>
              <a:spcBef>
                <a:spcPts val="1200"/>
              </a:spcBef>
              <a:spcAft>
                <a:spcPts val="0"/>
              </a:spcAft>
              <a:buClr>
                <a:schemeClr val="dk1"/>
              </a:buClr>
              <a:buSzPct val="108107"/>
              <a:buChar char="●"/>
            </a:pPr>
            <a:r>
              <a:rPr lang="en-US">
                <a:solidFill>
                  <a:schemeClr val="dk1"/>
                </a:solidFill>
              </a:rPr>
              <a:t>Enter Host Name netid@filexfer.</a:t>
            </a:r>
            <a:r>
              <a:rPr b="1" lang="en-US">
                <a:solidFill>
                  <a:schemeClr val="dk1"/>
                </a:solidFill>
              </a:rPr>
              <a:t>hpc.arizona.edu</a:t>
            </a:r>
            <a:r>
              <a:rPr lang="en-US">
                <a:solidFill>
                  <a:schemeClr val="dk1"/>
                </a:solidFill>
              </a:rPr>
              <a:t>.</a:t>
            </a:r>
            <a:endParaRPr>
              <a:solidFill>
                <a:schemeClr val="dk1"/>
              </a:solidFill>
            </a:endParaRPr>
          </a:p>
          <a:p>
            <a:pPr indent="-342900" lvl="0" marL="457200" rtl="0" algn="l">
              <a:lnSpc>
                <a:spcPct val="115000"/>
              </a:lnSpc>
              <a:spcBef>
                <a:spcPts val="0"/>
              </a:spcBef>
              <a:spcAft>
                <a:spcPts val="0"/>
              </a:spcAft>
              <a:buClr>
                <a:schemeClr val="dk1"/>
              </a:buClr>
              <a:buSzPct val="108107"/>
              <a:buChar char="●"/>
            </a:pPr>
            <a:r>
              <a:rPr lang="en-US">
                <a:solidFill>
                  <a:schemeClr val="dk1"/>
                </a:solidFill>
              </a:rPr>
              <a:t>Enter Port Number: </a:t>
            </a:r>
            <a:r>
              <a:rPr b="1" lang="en-US">
                <a:solidFill>
                  <a:schemeClr val="dk1"/>
                </a:solidFill>
              </a:rPr>
              <a:t>22</a:t>
            </a:r>
            <a:r>
              <a:rPr lang="en-US">
                <a:solidFill>
                  <a:schemeClr val="dk1"/>
                </a:solidFill>
              </a:rPr>
              <a:t>.</a:t>
            </a:r>
            <a:endParaRPr>
              <a:solidFill>
                <a:schemeClr val="dk1"/>
              </a:solidFill>
            </a:endParaRPr>
          </a:p>
          <a:p>
            <a:pPr indent="-342900" lvl="0" marL="457200" rtl="0" algn="l">
              <a:lnSpc>
                <a:spcPct val="115000"/>
              </a:lnSpc>
              <a:spcBef>
                <a:spcPts val="0"/>
              </a:spcBef>
              <a:spcAft>
                <a:spcPts val="0"/>
              </a:spcAft>
              <a:buClr>
                <a:schemeClr val="dk1"/>
              </a:buClr>
              <a:buSzPct val="108107"/>
              <a:buChar char="●"/>
            </a:pPr>
            <a:r>
              <a:rPr lang="en-US">
                <a:solidFill>
                  <a:schemeClr val="dk1"/>
                </a:solidFill>
              </a:rPr>
              <a:t>Select </a:t>
            </a:r>
            <a:r>
              <a:rPr b="1" lang="en-US">
                <a:solidFill>
                  <a:schemeClr val="dk1"/>
                </a:solidFill>
              </a:rPr>
              <a:t>SFTP.</a:t>
            </a:r>
            <a:endParaRPr/>
          </a:p>
          <a:p>
            <a:pPr indent="0" lvl="0" marL="0" rtl="0" algn="l">
              <a:lnSpc>
                <a:spcPct val="115000"/>
              </a:lnSpc>
              <a:spcBef>
                <a:spcPts val="1200"/>
              </a:spcBef>
              <a:spcAft>
                <a:spcPts val="0"/>
              </a:spcAft>
              <a:buSzPct val="108107"/>
              <a:buNone/>
            </a:pPr>
            <a:r>
              <a:rPr lang="en-US">
                <a:solidFill>
                  <a:schemeClr val="dk1"/>
                </a:solidFill>
              </a:rPr>
              <a:t>Alternatively, in a terminal type </a:t>
            </a:r>
            <a:r>
              <a:rPr i="1" lang="en-US">
                <a:solidFill>
                  <a:srgbClr val="0000FF"/>
                </a:solidFill>
              </a:rPr>
              <a:t>sftp </a:t>
            </a:r>
            <a:r>
              <a:rPr i="1" lang="en-US" u="sng">
                <a:solidFill>
                  <a:schemeClr val="hlink"/>
                </a:solidFill>
                <a:hlinkClick r:id="rId3"/>
              </a:rPr>
              <a:t>netid@filexfer.hpc.arizona.edu</a:t>
            </a:r>
            <a:endParaRPr i="1" u="sng">
              <a:solidFill>
                <a:schemeClr val="hlink"/>
              </a:solidFill>
            </a:endParaRPr>
          </a:p>
          <a:p>
            <a:pPr indent="0" lvl="0" marL="0" rtl="0" algn="l">
              <a:lnSpc>
                <a:spcPct val="115000"/>
              </a:lnSpc>
              <a:spcBef>
                <a:spcPts val="1200"/>
              </a:spcBef>
              <a:spcAft>
                <a:spcPts val="0"/>
              </a:spcAft>
              <a:buSzPct val="108107"/>
              <a:buNone/>
            </a:pPr>
            <a:r>
              <a:t/>
            </a:r>
            <a:endParaRPr i="1">
              <a:solidFill>
                <a:srgbClr val="0000FF"/>
              </a:solidFill>
            </a:endParaRPr>
          </a:p>
          <a:p>
            <a:pPr indent="0" lvl="0" marL="0" rtl="0" algn="l">
              <a:lnSpc>
                <a:spcPct val="115000"/>
              </a:lnSpc>
              <a:spcBef>
                <a:spcPts val="1200"/>
              </a:spcBef>
              <a:spcAft>
                <a:spcPts val="1200"/>
              </a:spcAft>
              <a:buSzPct val="108107"/>
              <a:buNone/>
            </a:pPr>
            <a:r>
              <a:t/>
            </a:r>
            <a:endParaRPr>
              <a:solidFill>
                <a:srgbClr val="0000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Terminal - transferring files and folders</a:t>
            </a:r>
            <a:endParaRPr/>
          </a:p>
        </p:txBody>
      </p:sp>
      <p:sp>
        <p:nvSpPr>
          <p:cNvPr id="184" name="Google Shape;184;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sz="1600">
                <a:solidFill>
                  <a:schemeClr val="dk1"/>
                </a:solidFill>
              </a:rPr>
              <a:t>Once logged in, type puma or ocelot to use one of these servers. </a:t>
            </a:r>
            <a:endParaRPr/>
          </a:p>
          <a:p>
            <a:pPr indent="0" lvl="0" marL="0" rtl="0" algn="l">
              <a:lnSpc>
                <a:spcPct val="115000"/>
              </a:lnSpc>
              <a:spcBef>
                <a:spcPts val="0"/>
              </a:spcBef>
              <a:spcAft>
                <a:spcPts val="0"/>
              </a:spcAft>
              <a:buSzPts val="1800"/>
              <a:buNone/>
            </a:pPr>
            <a:r>
              <a:t/>
            </a:r>
            <a:endParaRPr sz="1600">
              <a:solidFill>
                <a:schemeClr val="dk1"/>
              </a:solidFill>
            </a:endParaRPr>
          </a:p>
          <a:p>
            <a:pPr indent="0" lvl="0" marL="0" rtl="0" algn="l">
              <a:lnSpc>
                <a:spcPct val="115000"/>
              </a:lnSpc>
              <a:spcBef>
                <a:spcPts val="0"/>
              </a:spcBef>
              <a:spcAft>
                <a:spcPts val="0"/>
              </a:spcAft>
              <a:buSzPts val="1800"/>
              <a:buNone/>
            </a:pPr>
            <a:r>
              <a:rPr lang="en-US" sz="1600">
                <a:solidFill>
                  <a:schemeClr val="dk1"/>
                </a:solidFill>
              </a:rPr>
              <a:t>Type </a:t>
            </a:r>
            <a:r>
              <a:rPr i="1" lang="en-US" sz="1600">
                <a:solidFill>
                  <a:srgbClr val="0000FF"/>
                </a:solidFill>
              </a:rPr>
              <a:t>ls</a:t>
            </a:r>
            <a:r>
              <a:rPr lang="en-US" sz="1600">
                <a:solidFill>
                  <a:schemeClr val="dk1"/>
                </a:solidFill>
              </a:rPr>
              <a:t> and you will see the files in your current directory. Type </a:t>
            </a:r>
            <a:r>
              <a:rPr i="1" lang="en-US" sz="1600">
                <a:solidFill>
                  <a:srgbClr val="0000FF"/>
                </a:solidFill>
              </a:rPr>
              <a:t>pwd</a:t>
            </a:r>
            <a:r>
              <a:rPr lang="en-US" sz="1600">
                <a:solidFill>
                  <a:schemeClr val="dk1"/>
                </a:solidFill>
              </a:rPr>
              <a:t> to see the current path. You may also cd to while you would like to upload or download files.</a:t>
            </a:r>
            <a:endParaRPr sz="1600">
              <a:solidFill>
                <a:schemeClr val="dk1"/>
              </a:solidFill>
            </a:endParaRPr>
          </a:p>
          <a:p>
            <a:pPr indent="0" lvl="0" marL="0" rtl="0" algn="l">
              <a:lnSpc>
                <a:spcPct val="115000"/>
              </a:lnSpc>
              <a:spcBef>
                <a:spcPts val="0"/>
              </a:spcBef>
              <a:spcAft>
                <a:spcPts val="0"/>
              </a:spcAft>
              <a:buSzPts val="1800"/>
              <a:buNone/>
            </a:pPr>
            <a:r>
              <a:t/>
            </a:r>
            <a:endParaRPr sz="1600">
              <a:solidFill>
                <a:schemeClr val="dk1"/>
              </a:solidFill>
            </a:endParaRPr>
          </a:p>
          <a:p>
            <a:pPr indent="0" lvl="0" marL="0" rtl="0" algn="l">
              <a:lnSpc>
                <a:spcPct val="115000"/>
              </a:lnSpc>
              <a:spcBef>
                <a:spcPts val="0"/>
              </a:spcBef>
              <a:spcAft>
                <a:spcPts val="0"/>
              </a:spcAft>
              <a:buSzPts val="1800"/>
              <a:buNone/>
            </a:pPr>
            <a:r>
              <a:rPr lang="en-US" sz="1600">
                <a:solidFill>
                  <a:schemeClr val="dk1"/>
                </a:solidFill>
              </a:rPr>
              <a:t>To upload a file from your computer to the cluster, type </a:t>
            </a:r>
            <a:r>
              <a:rPr i="1" lang="en-US" sz="1600">
                <a:solidFill>
                  <a:srgbClr val="0000FF"/>
                </a:solidFill>
              </a:rPr>
              <a:t>put file. </a:t>
            </a:r>
            <a:r>
              <a:rPr lang="en-US" sz="1600">
                <a:solidFill>
                  <a:schemeClr val="dk1"/>
                </a:solidFill>
              </a:rPr>
              <a:t>To put an entire folder on the cluster, type </a:t>
            </a:r>
            <a:r>
              <a:rPr i="1" lang="en-US" sz="1600">
                <a:solidFill>
                  <a:srgbClr val="0000FF"/>
                </a:solidFill>
                <a:latin typeface="Roboto Mono"/>
                <a:ea typeface="Roboto Mono"/>
                <a:cs typeface="Roboto Mono"/>
                <a:sym typeface="Roboto Mono"/>
              </a:rPr>
              <a:t>put -r folder</a:t>
            </a:r>
            <a:endParaRPr i="1" sz="1600">
              <a:solidFill>
                <a:srgbClr val="0000FF"/>
              </a:solidFill>
              <a:latin typeface="Roboto Mono"/>
              <a:ea typeface="Roboto Mono"/>
              <a:cs typeface="Roboto Mono"/>
              <a:sym typeface="Roboto Mono"/>
            </a:endParaRPr>
          </a:p>
          <a:p>
            <a:pPr indent="0" lvl="0" marL="0" rtl="0" algn="l">
              <a:lnSpc>
                <a:spcPct val="115000"/>
              </a:lnSpc>
              <a:spcBef>
                <a:spcPts val="0"/>
              </a:spcBef>
              <a:spcAft>
                <a:spcPts val="0"/>
              </a:spcAft>
              <a:buSzPts val="1800"/>
              <a:buNone/>
            </a:pPr>
            <a:r>
              <a:rPr lang="en-US" sz="1600">
                <a:solidFill>
                  <a:schemeClr val="dk1"/>
                </a:solidFill>
              </a:rPr>
              <a:t>If you want to get files / folders from the cluster to your computer, cd to where the folder lives and type </a:t>
            </a:r>
            <a:r>
              <a:rPr i="1" lang="en-US" sz="1600">
                <a:solidFill>
                  <a:srgbClr val="0000FF"/>
                </a:solidFill>
                <a:latin typeface="Roboto Mono"/>
                <a:ea typeface="Roboto Mono"/>
                <a:cs typeface="Roboto Mono"/>
                <a:sym typeface="Roboto Mono"/>
              </a:rPr>
              <a:t>get file </a:t>
            </a:r>
            <a:r>
              <a:rPr lang="en-US" sz="1600">
                <a:solidFill>
                  <a:schemeClr val="dk1"/>
                </a:solidFill>
                <a:latin typeface="Roboto Mono"/>
                <a:ea typeface="Roboto Mono"/>
                <a:cs typeface="Roboto Mono"/>
                <a:sym typeface="Roboto Mono"/>
              </a:rPr>
              <a:t>or</a:t>
            </a:r>
            <a:r>
              <a:rPr lang="en-US" sz="1600">
                <a:solidFill>
                  <a:schemeClr val="dk1"/>
                </a:solidFill>
              </a:rPr>
              <a:t> </a:t>
            </a:r>
            <a:r>
              <a:rPr i="1" lang="en-US" sz="1600">
                <a:solidFill>
                  <a:srgbClr val="0000FF"/>
                </a:solidFill>
                <a:latin typeface="Roboto Mono"/>
                <a:ea typeface="Roboto Mono"/>
                <a:cs typeface="Roboto Mono"/>
                <a:sym typeface="Roboto Mono"/>
              </a:rPr>
              <a:t>get -r folder</a:t>
            </a:r>
            <a:endParaRPr i="1" sz="1600">
              <a:solidFill>
                <a:srgbClr val="0000FF"/>
              </a:solidFill>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i="1" sz="1600">
              <a:solidFill>
                <a:srgbClr val="0000FF"/>
              </a:solidFill>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Moving files with Filezilla</a:t>
            </a:r>
            <a:endParaRPr/>
          </a:p>
        </p:txBody>
      </p:sp>
      <p:sp>
        <p:nvSpPr>
          <p:cNvPr id="190" name="Google Shape;190;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2B2B2B"/>
              </a:buClr>
              <a:buSzPts val="1400"/>
              <a:buFont typeface="Helvetica Neue"/>
              <a:buAutoNum type="arabicPeriod"/>
            </a:pPr>
            <a:r>
              <a:rPr b="0" i="0" lang="en-US" sz="1400" u="none" cap="none" strike="noStrike">
                <a:solidFill>
                  <a:srgbClr val="2B2B2B"/>
                </a:solidFill>
                <a:latin typeface="Helvetica Neue"/>
                <a:ea typeface="Helvetica Neue"/>
                <a:cs typeface="Helvetica Neue"/>
                <a:sym typeface="Helvetica Neue"/>
              </a:rPr>
              <a:t>In FileZilla, select the </a:t>
            </a:r>
            <a:r>
              <a:rPr b="1" i="0" lang="en-US" sz="1400" u="none" cap="none" strike="noStrike">
                <a:solidFill>
                  <a:srgbClr val="2B2B2B"/>
                </a:solidFill>
                <a:latin typeface="Helvetica Neue"/>
                <a:ea typeface="Helvetica Neue"/>
                <a:cs typeface="Helvetica Neue"/>
                <a:sym typeface="Helvetica Neue"/>
              </a:rPr>
              <a:t>File </a:t>
            </a:r>
            <a:r>
              <a:rPr b="0" i="0" lang="en-US" sz="1400" u="none" cap="none" strike="noStrike">
                <a:solidFill>
                  <a:srgbClr val="2B2B2B"/>
                </a:solidFill>
                <a:latin typeface="Helvetica Neue"/>
                <a:ea typeface="Helvetica Neue"/>
                <a:cs typeface="Helvetica Neue"/>
                <a:sym typeface="Helvetica Neue"/>
              </a:rPr>
              <a:t>menu</a:t>
            </a:r>
            <a:endParaRPr/>
          </a:p>
          <a:p>
            <a:pPr indent="0" lvl="0" marL="0" marR="0" rtl="0" algn="l">
              <a:lnSpc>
                <a:spcPct val="100000"/>
              </a:lnSpc>
              <a:spcBef>
                <a:spcPts val="0"/>
              </a:spcBef>
              <a:spcAft>
                <a:spcPts val="0"/>
              </a:spcAft>
              <a:buClr>
                <a:srgbClr val="2B2B2B"/>
              </a:buClr>
              <a:buSzPts val="1400"/>
              <a:buFont typeface="Helvetica Neue"/>
              <a:buAutoNum type="arabicPeriod"/>
            </a:pPr>
            <a:r>
              <a:rPr b="0" i="0" lang="en-US" sz="1400" u="none" cap="none" strike="noStrike">
                <a:solidFill>
                  <a:srgbClr val="2B2B2B"/>
                </a:solidFill>
                <a:latin typeface="Helvetica Neue"/>
                <a:ea typeface="Helvetica Neue"/>
                <a:cs typeface="Helvetica Neue"/>
                <a:sym typeface="Helvetica Neue"/>
              </a:rPr>
              <a:t>Select </a:t>
            </a:r>
            <a:r>
              <a:rPr b="1" i="0" lang="en-US" sz="1400" u="none" cap="none" strike="noStrike">
                <a:solidFill>
                  <a:srgbClr val="2B2B2B"/>
                </a:solidFill>
                <a:latin typeface="Helvetica Neue"/>
                <a:ea typeface="Helvetica Neue"/>
                <a:cs typeface="Helvetica Neue"/>
                <a:sym typeface="Helvetica Neue"/>
              </a:rPr>
              <a:t>Site Manager</a:t>
            </a:r>
            <a:endParaRPr b="0" i="0" sz="1400" u="none" cap="none" strike="noStrike">
              <a:solidFill>
                <a:srgbClr val="2B2B2B"/>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2B2B2B"/>
              </a:buClr>
              <a:buSzPts val="1400"/>
              <a:buFont typeface="Helvetica Neue"/>
              <a:buAutoNum type="arabicPeriod"/>
            </a:pPr>
            <a:r>
              <a:rPr b="0" i="0" lang="en-US" sz="1400" u="none" cap="none" strike="noStrike">
                <a:solidFill>
                  <a:srgbClr val="2B2B2B"/>
                </a:solidFill>
                <a:latin typeface="Helvetica Neue"/>
                <a:ea typeface="Helvetica Neue"/>
                <a:cs typeface="Helvetica Neue"/>
                <a:sym typeface="Helvetica Neue"/>
              </a:rPr>
              <a:t>Select an existing site or select </a:t>
            </a:r>
            <a:r>
              <a:rPr b="1" i="0" lang="en-US" sz="1400" u="none" cap="none" strike="noStrike">
                <a:solidFill>
                  <a:srgbClr val="2B2B2B"/>
                </a:solidFill>
                <a:latin typeface="Helvetica Neue"/>
                <a:ea typeface="Helvetica Neue"/>
                <a:cs typeface="Helvetica Neue"/>
                <a:sym typeface="Helvetica Neue"/>
              </a:rPr>
              <a:t>New Site</a:t>
            </a:r>
            <a:r>
              <a:rPr b="0" i="0" lang="en-US" sz="1400" u="none" cap="none" strike="noStrike">
                <a:solidFill>
                  <a:srgbClr val="2B2B2B"/>
                </a:solidFill>
                <a:latin typeface="Helvetica Neue"/>
                <a:ea typeface="Helvetica Neue"/>
                <a:cs typeface="Helvetica Neue"/>
                <a:sym typeface="Helvetica Neue"/>
              </a:rPr>
              <a:t> to create a new connection</a:t>
            </a:r>
            <a:endParaRPr/>
          </a:p>
          <a:p>
            <a:pPr indent="0" lvl="0" marL="0" marR="0" rtl="0" algn="l">
              <a:lnSpc>
                <a:spcPct val="100000"/>
              </a:lnSpc>
              <a:spcBef>
                <a:spcPts val="0"/>
              </a:spcBef>
              <a:spcAft>
                <a:spcPts val="0"/>
              </a:spcAft>
              <a:buClr>
                <a:srgbClr val="2B2B2B"/>
              </a:buClr>
              <a:buSzPts val="1400"/>
              <a:buFont typeface="Helvetica Neue"/>
              <a:buAutoNum type="arabicPeriod"/>
            </a:pPr>
            <a:r>
              <a:rPr b="0" i="0" lang="en-US" sz="1400" u="none" cap="none" strike="noStrike">
                <a:solidFill>
                  <a:srgbClr val="2B2B2B"/>
                </a:solidFill>
                <a:latin typeface="Helvetica Neue"/>
                <a:ea typeface="Helvetica Neue"/>
                <a:cs typeface="Helvetica Neue"/>
                <a:sym typeface="Helvetica Neue"/>
              </a:rPr>
              <a:t>Enter the following information in the General tab:</a:t>
            </a:r>
            <a:endParaRPr/>
          </a:p>
          <a:p>
            <a:pPr indent="-88900" lvl="1" marL="457200" marR="0" rtl="0" algn="l">
              <a:lnSpc>
                <a:spcPct val="100000"/>
              </a:lnSpc>
              <a:spcBef>
                <a:spcPts val="0"/>
              </a:spcBef>
              <a:spcAft>
                <a:spcPts val="0"/>
              </a:spcAft>
              <a:buClr>
                <a:srgbClr val="2B2B2B"/>
              </a:buClr>
              <a:buSzPts val="1400"/>
              <a:buFont typeface="Helvetica Neue"/>
              <a:buChar char="•"/>
            </a:pPr>
            <a:r>
              <a:rPr b="0" i="0" lang="en-US" u="none" cap="none" strike="noStrike">
                <a:solidFill>
                  <a:srgbClr val="2B2B2B"/>
                </a:solidFill>
                <a:latin typeface="Helvetica Neue"/>
                <a:ea typeface="Helvetica Neue"/>
                <a:cs typeface="Helvetica Neue"/>
                <a:sym typeface="Helvetica Neue"/>
              </a:rPr>
              <a:t>Protocol: </a:t>
            </a:r>
            <a:r>
              <a:rPr b="1" i="0" lang="en-US" u="none" cap="none" strike="noStrike">
                <a:solidFill>
                  <a:srgbClr val="2B2B2B"/>
                </a:solidFill>
                <a:latin typeface="Helvetica Neue"/>
                <a:ea typeface="Helvetica Neue"/>
                <a:cs typeface="Helvetica Neue"/>
                <a:sym typeface="Helvetica Neue"/>
              </a:rPr>
              <a:t>SFTP</a:t>
            </a:r>
            <a:endParaRPr b="0" i="0" u="none" cap="none" strike="noStrike">
              <a:solidFill>
                <a:srgbClr val="2B2B2B"/>
              </a:solidFill>
              <a:latin typeface="Helvetica Neue"/>
              <a:ea typeface="Helvetica Neue"/>
              <a:cs typeface="Helvetica Neue"/>
              <a:sym typeface="Helvetica Neue"/>
            </a:endParaRPr>
          </a:p>
          <a:p>
            <a:pPr indent="-88900" lvl="1" marL="457200" marR="0" rtl="0" algn="l">
              <a:lnSpc>
                <a:spcPct val="100000"/>
              </a:lnSpc>
              <a:spcBef>
                <a:spcPts val="0"/>
              </a:spcBef>
              <a:spcAft>
                <a:spcPts val="0"/>
              </a:spcAft>
              <a:buClr>
                <a:srgbClr val="2B2B2B"/>
              </a:buClr>
              <a:buSzPts val="1400"/>
              <a:buFont typeface="Helvetica Neue"/>
              <a:buChar char="•"/>
            </a:pPr>
            <a:r>
              <a:rPr b="0" i="0" lang="en-US" u="none" cap="none" strike="noStrike">
                <a:solidFill>
                  <a:srgbClr val="2B2B2B"/>
                </a:solidFill>
                <a:latin typeface="Helvetica Neue"/>
                <a:ea typeface="Helvetica Neue"/>
                <a:cs typeface="Helvetica Neue"/>
                <a:sym typeface="Helvetica Neue"/>
              </a:rPr>
              <a:t>Host: enter the server name</a:t>
            </a:r>
            <a:endParaRPr/>
          </a:p>
          <a:p>
            <a:pPr indent="-88900" lvl="2" marL="914400" rtl="0" algn="l">
              <a:lnSpc>
                <a:spcPct val="100000"/>
              </a:lnSpc>
              <a:spcBef>
                <a:spcPts val="0"/>
              </a:spcBef>
              <a:spcAft>
                <a:spcPts val="0"/>
              </a:spcAft>
              <a:buClr>
                <a:srgbClr val="2B2B2B"/>
              </a:buClr>
              <a:buSzPts val="1400"/>
              <a:buFont typeface="Helvetica Neue"/>
              <a:buChar char="•"/>
            </a:pPr>
            <a:r>
              <a:rPr b="1" i="0" lang="en-US" u="none" cap="none" strike="noStrike">
                <a:solidFill>
                  <a:srgbClr val="2B2B2B"/>
                </a:solidFill>
                <a:latin typeface="Helvetica Neue"/>
                <a:ea typeface="Helvetica Neue"/>
                <a:cs typeface="Helvetica Neue"/>
                <a:sym typeface="Helvetica Neue"/>
              </a:rPr>
              <a:t>filexfer.hpc.arizona.edu</a:t>
            </a:r>
            <a:endParaRPr/>
          </a:p>
          <a:p>
            <a:pPr indent="-88900" lvl="1" marL="457200" marR="0" rtl="0" algn="l">
              <a:lnSpc>
                <a:spcPct val="100000"/>
              </a:lnSpc>
              <a:spcBef>
                <a:spcPts val="0"/>
              </a:spcBef>
              <a:spcAft>
                <a:spcPts val="0"/>
              </a:spcAft>
              <a:buClr>
                <a:srgbClr val="2B2B2B"/>
              </a:buClr>
              <a:buSzPts val="1400"/>
              <a:buFont typeface="Helvetica Neue"/>
              <a:buChar char="•"/>
            </a:pPr>
            <a:r>
              <a:rPr b="0" i="0" lang="en-US" u="none" cap="none" strike="noStrike">
                <a:solidFill>
                  <a:srgbClr val="2B2B2B"/>
                </a:solidFill>
                <a:latin typeface="Helvetica Neue"/>
                <a:ea typeface="Helvetica Neue"/>
                <a:cs typeface="Helvetica Neue"/>
                <a:sym typeface="Helvetica Neue"/>
              </a:rPr>
              <a:t>Logon Type: </a:t>
            </a:r>
            <a:r>
              <a:rPr b="1" i="0" lang="en-US" u="none" cap="none" strike="noStrike">
                <a:solidFill>
                  <a:srgbClr val="2B2B2B"/>
                </a:solidFill>
                <a:latin typeface="Helvetica Neue"/>
                <a:ea typeface="Helvetica Neue"/>
                <a:cs typeface="Helvetica Neue"/>
                <a:sym typeface="Helvetica Neue"/>
              </a:rPr>
              <a:t>Interactive</a:t>
            </a:r>
            <a:endParaRPr/>
          </a:p>
          <a:p>
            <a:pPr indent="-88900" lvl="1" marL="457200" marR="0" rtl="0" algn="l">
              <a:lnSpc>
                <a:spcPct val="100000"/>
              </a:lnSpc>
              <a:spcBef>
                <a:spcPts val="0"/>
              </a:spcBef>
              <a:spcAft>
                <a:spcPts val="0"/>
              </a:spcAft>
              <a:buClr>
                <a:srgbClr val="2B2B2B"/>
              </a:buClr>
              <a:buSzPts val="1400"/>
              <a:buFont typeface="Helvetica Neue"/>
              <a:buChar char="•"/>
            </a:pPr>
            <a:r>
              <a:rPr lang="en-US">
                <a:solidFill>
                  <a:srgbClr val="2B2B2B"/>
                </a:solidFill>
                <a:latin typeface="Helvetica Neue"/>
                <a:ea typeface="Helvetica Neue"/>
                <a:cs typeface="Helvetica Neue"/>
                <a:sym typeface="Helvetica Neue"/>
              </a:rPr>
              <a:t>User: </a:t>
            </a:r>
            <a:r>
              <a:rPr b="1" lang="en-US">
                <a:solidFill>
                  <a:srgbClr val="2B2B2B"/>
                </a:solidFill>
                <a:latin typeface="Helvetica Neue"/>
                <a:ea typeface="Helvetica Neue"/>
                <a:cs typeface="Helvetica Neue"/>
                <a:sym typeface="Helvetica Neue"/>
              </a:rPr>
              <a:t>Your NetID</a:t>
            </a:r>
            <a:endParaRPr b="0" i="0" u="none" cap="none" strike="noStrike">
              <a:solidFill>
                <a:srgbClr val="2B2B2B"/>
              </a:solidFill>
              <a:latin typeface="Helvetica Neue"/>
              <a:ea typeface="Helvetica Neue"/>
              <a:cs typeface="Helvetica Neue"/>
              <a:sym typeface="Helvetica Neue"/>
            </a:endParaRPr>
          </a:p>
          <a:p>
            <a:pPr indent="-228600" lvl="0" marL="457200" rtl="0" algn="l">
              <a:lnSpc>
                <a:spcPct val="115000"/>
              </a:lnSpc>
              <a:spcBef>
                <a:spcPts val="0"/>
              </a:spcBef>
              <a:spcAft>
                <a:spcPts val="0"/>
              </a:spcAft>
              <a:buSzPts val="1800"/>
              <a:buNone/>
            </a:pPr>
            <a:r>
              <a:t/>
            </a:r>
            <a:endParaRPr sz="1400"/>
          </a:p>
        </p:txBody>
      </p:sp>
      <p:pic>
        <p:nvPicPr>
          <p:cNvPr id="191" name="Google Shape;191;p18"/>
          <p:cNvPicPr preferRelativeResize="0"/>
          <p:nvPr/>
        </p:nvPicPr>
        <p:blipFill rotWithShape="1">
          <a:blip r:embed="rId3">
            <a:alphaModFix/>
          </a:blip>
          <a:srcRect b="0" l="0" r="0" t="0"/>
          <a:stretch/>
        </p:blipFill>
        <p:spPr>
          <a:xfrm>
            <a:off x="3684762" y="2189110"/>
            <a:ext cx="5368803" cy="283202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Moving files with Filezilla</a:t>
            </a:r>
            <a:endParaRPr/>
          </a:p>
        </p:txBody>
      </p:sp>
      <p:sp>
        <p:nvSpPr>
          <p:cNvPr id="197" name="Google Shape;197;p19"/>
          <p:cNvSpPr txBox="1"/>
          <p:nvPr>
            <p:ph idx="1" type="body"/>
          </p:nvPr>
        </p:nvSpPr>
        <p:spPr>
          <a:xfrm>
            <a:off x="311700" y="1152475"/>
            <a:ext cx="5315377"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0" i="0" lang="en-US">
                <a:solidFill>
                  <a:srgbClr val="2B2B2B"/>
                </a:solidFill>
                <a:latin typeface="Helvetica Neue"/>
                <a:ea typeface="Helvetica Neue"/>
                <a:cs typeface="Helvetica Neue"/>
                <a:sym typeface="Helvetica Neue"/>
              </a:rPr>
              <a:t>Select the </a:t>
            </a:r>
            <a:r>
              <a:rPr b="1" i="0" lang="en-US">
                <a:solidFill>
                  <a:srgbClr val="2B2B2B"/>
                </a:solidFill>
                <a:latin typeface="Helvetica Neue"/>
                <a:ea typeface="Helvetica Neue"/>
                <a:cs typeface="Helvetica Neue"/>
                <a:sym typeface="Helvetica Neue"/>
              </a:rPr>
              <a:t>Transfer Settings</a:t>
            </a:r>
            <a:r>
              <a:rPr b="0" i="0" lang="en-US">
                <a:solidFill>
                  <a:srgbClr val="2B2B2B"/>
                </a:solidFill>
                <a:latin typeface="Helvetica Neue"/>
                <a:ea typeface="Helvetica Neue"/>
                <a:cs typeface="Helvetica Neue"/>
                <a:sym typeface="Helvetica Neue"/>
              </a:rPr>
              <a:t> tab</a:t>
            </a:r>
            <a:endParaRPr/>
          </a:p>
          <a:p>
            <a:pPr indent="-285750" lvl="1" marL="742950" rtl="0" algn="l">
              <a:lnSpc>
                <a:spcPct val="115000"/>
              </a:lnSpc>
              <a:spcBef>
                <a:spcPts val="0"/>
              </a:spcBef>
              <a:spcAft>
                <a:spcPts val="0"/>
              </a:spcAft>
              <a:buSzPts val="1400"/>
              <a:buChar char="○"/>
            </a:pPr>
            <a:r>
              <a:rPr b="0" i="0" lang="en-US">
                <a:solidFill>
                  <a:srgbClr val="2B2B2B"/>
                </a:solidFill>
                <a:latin typeface="Helvetica Neue"/>
                <a:ea typeface="Helvetica Neue"/>
                <a:cs typeface="Helvetica Neue"/>
                <a:sym typeface="Helvetica Neue"/>
              </a:rPr>
              <a:t>Select "Limit number of simultaneous connections"</a:t>
            </a:r>
            <a:endParaRPr/>
          </a:p>
          <a:p>
            <a:pPr indent="-285750" lvl="1" marL="742950" rtl="0" algn="l">
              <a:lnSpc>
                <a:spcPct val="115000"/>
              </a:lnSpc>
              <a:spcBef>
                <a:spcPts val="0"/>
              </a:spcBef>
              <a:spcAft>
                <a:spcPts val="0"/>
              </a:spcAft>
              <a:buSzPts val="1400"/>
              <a:buChar char="○"/>
            </a:pPr>
            <a:r>
              <a:rPr b="0" i="0" lang="en-US">
                <a:solidFill>
                  <a:srgbClr val="2B2B2B"/>
                </a:solidFill>
                <a:latin typeface="Helvetica Neue"/>
                <a:ea typeface="Helvetica Neue"/>
                <a:cs typeface="Helvetica Neue"/>
                <a:sym typeface="Helvetica Neue"/>
              </a:rPr>
              <a:t>Set simultaneous connections to: 1</a:t>
            </a:r>
            <a:endParaRPr/>
          </a:p>
          <a:p>
            <a:pPr indent="-342900" lvl="0" marL="457200" rtl="0" algn="l">
              <a:lnSpc>
                <a:spcPct val="115000"/>
              </a:lnSpc>
              <a:spcBef>
                <a:spcPts val="0"/>
              </a:spcBef>
              <a:spcAft>
                <a:spcPts val="0"/>
              </a:spcAft>
              <a:buSzPts val="1800"/>
              <a:buChar char="●"/>
            </a:pPr>
            <a:r>
              <a:rPr b="0" i="0" lang="en-US">
                <a:solidFill>
                  <a:srgbClr val="2B2B2B"/>
                </a:solidFill>
                <a:latin typeface="Helvetica Neue"/>
                <a:ea typeface="Helvetica Neue"/>
                <a:cs typeface="Helvetica Neue"/>
                <a:sym typeface="Helvetica Neue"/>
              </a:rPr>
              <a:t>Click </a:t>
            </a:r>
            <a:r>
              <a:rPr b="1" i="0" lang="en-US">
                <a:solidFill>
                  <a:srgbClr val="2B2B2B"/>
                </a:solidFill>
                <a:latin typeface="Helvetica Neue"/>
                <a:ea typeface="Helvetica Neue"/>
                <a:cs typeface="Helvetica Neue"/>
                <a:sym typeface="Helvetica Neue"/>
              </a:rPr>
              <a:t>Connect</a:t>
            </a:r>
            <a:endParaRPr b="0" i="0">
              <a:solidFill>
                <a:srgbClr val="2B2B2B"/>
              </a:solidFill>
              <a:latin typeface="Helvetica Neue"/>
              <a:ea typeface="Helvetica Neue"/>
              <a:cs typeface="Helvetica Neue"/>
              <a:sym typeface="Helvetica Neue"/>
            </a:endParaRPr>
          </a:p>
          <a:p>
            <a:pPr indent="-285750" lvl="1" marL="742950" rtl="0" algn="l">
              <a:lnSpc>
                <a:spcPct val="115000"/>
              </a:lnSpc>
              <a:spcBef>
                <a:spcPts val="0"/>
              </a:spcBef>
              <a:spcAft>
                <a:spcPts val="0"/>
              </a:spcAft>
              <a:buSzPts val="1400"/>
              <a:buChar char="○"/>
            </a:pPr>
            <a:r>
              <a:rPr b="0" i="0" lang="en-US">
                <a:solidFill>
                  <a:srgbClr val="2B2B2B"/>
                </a:solidFill>
                <a:latin typeface="Helvetica Neue"/>
                <a:ea typeface="Helvetica Neue"/>
                <a:cs typeface="Helvetica Neue"/>
                <a:sym typeface="Helvetica Neue"/>
              </a:rPr>
              <a:t>In the first password box, enter your </a:t>
            </a:r>
            <a:r>
              <a:rPr b="1" i="0" lang="en-US">
                <a:solidFill>
                  <a:srgbClr val="2B2B2B"/>
                </a:solidFill>
                <a:latin typeface="Helvetica Neue"/>
                <a:ea typeface="Helvetica Neue"/>
                <a:cs typeface="Helvetica Neue"/>
                <a:sym typeface="Helvetica Neue"/>
              </a:rPr>
              <a:t>NetID password</a:t>
            </a:r>
            <a:endParaRPr b="0" i="0">
              <a:solidFill>
                <a:srgbClr val="2B2B2B"/>
              </a:solidFill>
              <a:latin typeface="Helvetica Neue"/>
              <a:ea typeface="Helvetica Neue"/>
              <a:cs typeface="Helvetica Neue"/>
              <a:sym typeface="Helvetica Neue"/>
            </a:endParaRPr>
          </a:p>
          <a:p>
            <a:pPr indent="-285750" lvl="1" marL="742950" rtl="0" algn="l">
              <a:lnSpc>
                <a:spcPct val="115000"/>
              </a:lnSpc>
              <a:spcBef>
                <a:spcPts val="0"/>
              </a:spcBef>
              <a:spcAft>
                <a:spcPts val="0"/>
              </a:spcAft>
              <a:buSzPts val="1400"/>
              <a:buChar char="○"/>
            </a:pPr>
            <a:r>
              <a:rPr b="0" i="0" lang="en-US">
                <a:solidFill>
                  <a:srgbClr val="2B2B2B"/>
                </a:solidFill>
                <a:latin typeface="Helvetica Neue"/>
                <a:ea typeface="Helvetica Neue"/>
                <a:cs typeface="Helvetica Neue"/>
                <a:sym typeface="Helvetica Neue"/>
              </a:rPr>
              <a:t>In the second password box, type a </a:t>
            </a:r>
            <a:r>
              <a:rPr b="1" i="0" lang="en-US">
                <a:solidFill>
                  <a:srgbClr val="2B2B2B"/>
                </a:solidFill>
                <a:latin typeface="Helvetica Neue"/>
                <a:ea typeface="Helvetica Neue"/>
                <a:cs typeface="Helvetica Neue"/>
                <a:sym typeface="Helvetica Neue"/>
              </a:rPr>
              <a:t>1</a:t>
            </a:r>
            <a:r>
              <a:rPr b="0" i="0" lang="en-US">
                <a:solidFill>
                  <a:srgbClr val="2B2B2B"/>
                </a:solidFill>
                <a:latin typeface="Helvetica Neue"/>
                <a:ea typeface="Helvetica Neue"/>
                <a:cs typeface="Helvetica Neue"/>
                <a:sym typeface="Helvetica Neue"/>
              </a:rPr>
              <a:t> for Duo push </a:t>
            </a:r>
            <a:r>
              <a:rPr b="0" i="0" lang="en-US" u="sng">
                <a:solidFill>
                  <a:srgbClr val="2B2B2B"/>
                </a:solidFill>
                <a:latin typeface="Helvetica Neue"/>
                <a:ea typeface="Helvetica Neue"/>
                <a:cs typeface="Helvetica Neue"/>
                <a:sym typeface="Helvetica Neue"/>
              </a:rPr>
              <a:t>or</a:t>
            </a:r>
            <a:r>
              <a:rPr b="0" i="0" lang="en-US">
                <a:solidFill>
                  <a:srgbClr val="2B2B2B"/>
                </a:solidFill>
                <a:latin typeface="Helvetica Neue"/>
                <a:ea typeface="Helvetica Neue"/>
                <a:cs typeface="Helvetica Neue"/>
                <a:sym typeface="Helvetica Neue"/>
              </a:rPr>
              <a:t> enter a passcode from your Duo device</a:t>
            </a:r>
            <a:endParaRPr/>
          </a:p>
          <a:p>
            <a:pPr indent="-342900" lvl="0" marL="457200" rtl="0" algn="l">
              <a:lnSpc>
                <a:spcPct val="115000"/>
              </a:lnSpc>
              <a:spcBef>
                <a:spcPts val="0"/>
              </a:spcBef>
              <a:spcAft>
                <a:spcPts val="0"/>
              </a:spcAft>
              <a:buSzPts val="1800"/>
              <a:buChar char="●"/>
            </a:pPr>
            <a:r>
              <a:rPr b="0" i="0" lang="en-US">
                <a:solidFill>
                  <a:srgbClr val="2B2B2B"/>
                </a:solidFill>
                <a:latin typeface="Helvetica Neue"/>
                <a:ea typeface="Helvetica Neue"/>
                <a:cs typeface="Helvetica Neue"/>
                <a:sym typeface="Helvetica Neue"/>
              </a:rPr>
              <a:t>You can now use FileZilla to transfer files to and from the shell server.</a:t>
            </a:r>
            <a:endParaRPr/>
          </a:p>
          <a:p>
            <a:pPr indent="-228600" lvl="0" marL="457200" rtl="0" algn="l">
              <a:lnSpc>
                <a:spcPct val="115000"/>
              </a:lnSpc>
              <a:spcBef>
                <a:spcPts val="0"/>
              </a:spcBef>
              <a:spcAft>
                <a:spcPts val="0"/>
              </a:spcAft>
              <a:buSzPts val="1800"/>
              <a:buNone/>
            </a:pPr>
            <a:r>
              <a:t/>
            </a:r>
            <a:endParaRPr sz="1400"/>
          </a:p>
        </p:txBody>
      </p:sp>
      <p:pic>
        <p:nvPicPr>
          <p:cNvPr id="198" name="Google Shape;198;p19"/>
          <p:cNvPicPr preferRelativeResize="0"/>
          <p:nvPr/>
        </p:nvPicPr>
        <p:blipFill rotWithShape="1">
          <a:blip r:embed="rId3">
            <a:alphaModFix/>
          </a:blip>
          <a:srcRect b="0" l="0" r="0" t="0"/>
          <a:stretch/>
        </p:blipFill>
        <p:spPr>
          <a:xfrm>
            <a:off x="5627077" y="1275512"/>
            <a:ext cx="3235962" cy="220938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GUI - Moving files</a:t>
            </a:r>
            <a:endParaRPr/>
          </a:p>
        </p:txBody>
      </p:sp>
      <p:sp>
        <p:nvSpPr>
          <p:cNvPr id="204" name="Google Shape;204;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US"/>
              <a:t>From the OpenOnDemand portal, select files and home directory</a:t>
            </a:r>
            <a:endParaRPr/>
          </a:p>
        </p:txBody>
      </p:sp>
      <p:pic>
        <p:nvPicPr>
          <p:cNvPr id="205" name="Google Shape;205;p20"/>
          <p:cNvPicPr preferRelativeResize="0"/>
          <p:nvPr/>
        </p:nvPicPr>
        <p:blipFill rotWithShape="1">
          <a:blip r:embed="rId3">
            <a:alphaModFix/>
          </a:blip>
          <a:srcRect b="0" l="0" r="0" t="0"/>
          <a:stretch/>
        </p:blipFill>
        <p:spPr>
          <a:xfrm>
            <a:off x="370563" y="1646275"/>
            <a:ext cx="8402875" cy="33350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You may now upload/download through the web interface</a:t>
            </a:r>
            <a:endParaRPr/>
          </a:p>
        </p:txBody>
      </p:sp>
      <p:pic>
        <p:nvPicPr>
          <p:cNvPr id="211" name="Google Shape;211;p21"/>
          <p:cNvPicPr preferRelativeResize="0"/>
          <p:nvPr/>
        </p:nvPicPr>
        <p:blipFill rotWithShape="1">
          <a:blip r:embed="rId3">
            <a:alphaModFix/>
          </a:blip>
          <a:srcRect b="0" l="0" r="0" t="0"/>
          <a:stretch/>
        </p:blipFill>
        <p:spPr>
          <a:xfrm>
            <a:off x="152400" y="1170125"/>
            <a:ext cx="8839202" cy="344944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Jupyter Notebooks</a:t>
            </a:r>
            <a:endParaRPr/>
          </a:p>
        </p:txBody>
      </p:sp>
      <p:sp>
        <p:nvSpPr>
          <p:cNvPr id="217" name="Google Shape;21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US"/>
              <a:t>Go to interactive apps and select ElGato Jupyter Notebook</a:t>
            </a:r>
            <a:endParaRPr/>
          </a:p>
        </p:txBody>
      </p:sp>
      <p:pic>
        <p:nvPicPr>
          <p:cNvPr id="218" name="Google Shape;218;p22"/>
          <p:cNvPicPr preferRelativeResize="0"/>
          <p:nvPr/>
        </p:nvPicPr>
        <p:blipFill rotWithShape="1">
          <a:blip r:embed="rId3">
            <a:alphaModFix/>
          </a:blip>
          <a:srcRect b="0" l="0" r="0" t="0"/>
          <a:stretch/>
        </p:blipFill>
        <p:spPr>
          <a:xfrm>
            <a:off x="1148225" y="1628600"/>
            <a:ext cx="6294326" cy="3256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Select options</a:t>
            </a:r>
            <a:endParaRPr/>
          </a:p>
        </p:txBody>
      </p:sp>
      <p:sp>
        <p:nvSpPr>
          <p:cNvPr id="224" name="Google Shape;224;p23"/>
          <p:cNvSpPr txBox="1"/>
          <p:nvPr>
            <p:ph idx="1" type="body"/>
          </p:nvPr>
        </p:nvSpPr>
        <p:spPr>
          <a:xfrm>
            <a:off x="311700" y="1152475"/>
            <a:ext cx="30078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a:t>Note that if you select Standard, your PI will be charged for the time. Although windfall is not recommended, it is free and can be used for low risk tasks.</a:t>
            </a:r>
            <a:endParaRPr/>
          </a:p>
          <a:p>
            <a:pPr indent="0" lvl="0" marL="0" rtl="0" algn="l">
              <a:lnSpc>
                <a:spcPct val="115000"/>
              </a:lnSpc>
              <a:spcBef>
                <a:spcPts val="1200"/>
              </a:spcBef>
              <a:spcAft>
                <a:spcPts val="1200"/>
              </a:spcAft>
              <a:buSzPts val="1800"/>
              <a:buNone/>
            </a:pPr>
            <a:r>
              <a:rPr lang="en-US"/>
              <a:t>Select launch to get started.</a:t>
            </a:r>
            <a:endParaRPr/>
          </a:p>
        </p:txBody>
      </p:sp>
      <p:pic>
        <p:nvPicPr>
          <p:cNvPr id="225" name="Google Shape;225;p23"/>
          <p:cNvPicPr preferRelativeResize="0"/>
          <p:nvPr/>
        </p:nvPicPr>
        <p:blipFill rotWithShape="1">
          <a:blip r:embed="rId3">
            <a:alphaModFix/>
          </a:blip>
          <a:srcRect b="0" l="0" r="0" t="0"/>
          <a:stretch/>
        </p:blipFill>
        <p:spPr>
          <a:xfrm>
            <a:off x="3548824" y="765175"/>
            <a:ext cx="5710001" cy="3967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Using git on your HPC account to clone a repository</a:t>
            </a:r>
            <a:endParaRPr/>
          </a:p>
        </p:txBody>
      </p:sp>
      <p:sp>
        <p:nvSpPr>
          <p:cNvPr id="231" name="Google Shape;231;p24"/>
          <p:cNvSpPr txBox="1"/>
          <p:nvPr>
            <p:ph idx="1" type="body"/>
          </p:nvPr>
        </p:nvSpPr>
        <p:spPr>
          <a:xfrm>
            <a:off x="311700" y="1044619"/>
            <a:ext cx="8520600" cy="2027143"/>
          </a:xfrm>
          <a:prstGeom prst="rect">
            <a:avLst/>
          </a:prstGeom>
          <a:noFill/>
          <a:ln>
            <a:noFill/>
          </a:ln>
        </p:spPr>
        <p:txBody>
          <a:bodyPr anchorCtr="0" anchor="t" bIns="91425" lIns="91425" spcFirstLastPara="1" rIns="91425" wrap="square" tIns="91425">
            <a:normAutofit fontScale="85000" lnSpcReduction="20000"/>
          </a:bodyPr>
          <a:lstStyle/>
          <a:p>
            <a:pPr indent="-342900" lvl="0" marL="457200" rtl="0" algn="l">
              <a:lnSpc>
                <a:spcPct val="115000"/>
              </a:lnSpc>
              <a:spcBef>
                <a:spcPts val="0"/>
              </a:spcBef>
              <a:spcAft>
                <a:spcPts val="0"/>
              </a:spcAft>
              <a:buSzPct val="117647"/>
              <a:buChar char="●"/>
            </a:pPr>
            <a:r>
              <a:rPr lang="en-US"/>
              <a:t>In this example, I am going to clone ib2d (a 2D version of the immersed boundary method).</a:t>
            </a:r>
            <a:endParaRPr/>
          </a:p>
          <a:p>
            <a:pPr indent="-342900" lvl="0" marL="457200" rtl="0" algn="l">
              <a:lnSpc>
                <a:spcPct val="115000"/>
              </a:lnSpc>
              <a:spcBef>
                <a:spcPts val="0"/>
              </a:spcBef>
              <a:spcAft>
                <a:spcPts val="0"/>
              </a:spcAft>
              <a:buSzPct val="117647"/>
              <a:buChar char="●"/>
            </a:pPr>
            <a:r>
              <a:rPr lang="en-US"/>
              <a:t>To clone ib2d onto your account</a:t>
            </a:r>
            <a:endParaRPr/>
          </a:p>
          <a:p>
            <a:pPr indent="-317500" lvl="1" marL="914400" rtl="0" algn="l">
              <a:lnSpc>
                <a:spcPct val="115000"/>
              </a:lnSpc>
              <a:spcBef>
                <a:spcPts val="0"/>
              </a:spcBef>
              <a:spcAft>
                <a:spcPts val="0"/>
              </a:spcAft>
              <a:buSzPct val="117646"/>
              <a:buChar char="○"/>
            </a:pPr>
            <a:r>
              <a:rPr lang="en-US"/>
              <a:t>Type git clone </a:t>
            </a:r>
            <a:r>
              <a:rPr lang="en-US" u="sng">
                <a:solidFill>
                  <a:schemeClr val="hlink"/>
                </a:solidFill>
                <a:hlinkClick r:id="rId3"/>
              </a:rPr>
              <a:t>https://github.com/nickabattista/IB2d.git</a:t>
            </a:r>
            <a:endParaRPr/>
          </a:p>
          <a:p>
            <a:pPr indent="-342900" lvl="0" marL="457200" rtl="0" algn="l">
              <a:lnSpc>
                <a:spcPct val="115000"/>
              </a:lnSpc>
              <a:spcBef>
                <a:spcPts val="0"/>
              </a:spcBef>
              <a:spcAft>
                <a:spcPts val="0"/>
              </a:spcAft>
              <a:buSzPct val="117647"/>
              <a:buChar char="●"/>
            </a:pPr>
            <a:r>
              <a:rPr lang="en-US"/>
              <a:t>To update ib2d</a:t>
            </a:r>
            <a:endParaRPr/>
          </a:p>
          <a:p>
            <a:pPr indent="-317500" lvl="1" marL="914400" rtl="0" algn="l">
              <a:lnSpc>
                <a:spcPct val="115000"/>
              </a:lnSpc>
              <a:spcBef>
                <a:spcPts val="0"/>
              </a:spcBef>
              <a:spcAft>
                <a:spcPts val="0"/>
              </a:spcAft>
              <a:buSzPct val="117646"/>
              <a:buChar char="○"/>
            </a:pPr>
            <a:r>
              <a:rPr lang="en-US"/>
              <a:t>Cd into the ib2d folder</a:t>
            </a:r>
            <a:endParaRPr/>
          </a:p>
          <a:p>
            <a:pPr indent="-317500" lvl="1" marL="914400" rtl="0" algn="l">
              <a:lnSpc>
                <a:spcPct val="115000"/>
              </a:lnSpc>
              <a:spcBef>
                <a:spcPts val="0"/>
              </a:spcBef>
              <a:spcAft>
                <a:spcPts val="0"/>
              </a:spcAft>
              <a:buSzPct val="117646"/>
              <a:buChar char="○"/>
            </a:pPr>
            <a:r>
              <a:rPr lang="en-US"/>
              <a:t>Type git pull origin master</a:t>
            </a:r>
            <a:endParaRPr/>
          </a:p>
          <a:p>
            <a:pPr indent="-342900" lvl="0" marL="457200" rtl="0" algn="l">
              <a:lnSpc>
                <a:spcPct val="115000"/>
              </a:lnSpc>
              <a:spcBef>
                <a:spcPts val="0"/>
              </a:spcBef>
              <a:spcAft>
                <a:spcPts val="0"/>
              </a:spcAft>
              <a:buSzPct val="117647"/>
              <a:buChar char="●"/>
            </a:pPr>
            <a:r>
              <a:rPr lang="en-US"/>
              <a:t>Tutorials on git from the command line</a:t>
            </a:r>
            <a:endParaRPr/>
          </a:p>
          <a:p>
            <a:pPr indent="-317500" lvl="1" marL="914400" rtl="0" algn="l">
              <a:lnSpc>
                <a:spcPct val="115000"/>
              </a:lnSpc>
              <a:spcBef>
                <a:spcPts val="0"/>
              </a:spcBef>
              <a:spcAft>
                <a:spcPts val="0"/>
              </a:spcAft>
              <a:buSzPct val="117646"/>
              <a:buChar char="○"/>
            </a:pPr>
            <a:r>
              <a:rPr lang="en-US" u="sng">
                <a:solidFill>
                  <a:schemeClr val="hlink"/>
                </a:solidFill>
                <a:hlinkClick r:id="rId4"/>
              </a:rPr>
              <a:t>https://git-scm.com/docs/gittutorial</a:t>
            </a:r>
            <a:endParaRPr/>
          </a:p>
          <a:p>
            <a:pPr indent="-342900" lvl="0" marL="457200" rtl="0" algn="l">
              <a:lnSpc>
                <a:spcPct val="115000"/>
              </a:lnSpc>
              <a:spcBef>
                <a:spcPts val="0"/>
              </a:spcBef>
              <a:spcAft>
                <a:spcPts val="0"/>
              </a:spcAft>
              <a:buSzPct val="117647"/>
              <a:buChar char="●"/>
            </a:pPr>
            <a:r>
              <a:rPr lang="en-US"/>
              <a:t>Screenshot where I removed my old versions of ib2d and used git clone:</a:t>
            </a:r>
            <a:endParaRPr/>
          </a:p>
        </p:txBody>
      </p:sp>
      <p:pic>
        <p:nvPicPr>
          <p:cNvPr id="232" name="Google Shape;232;p24"/>
          <p:cNvPicPr preferRelativeResize="0"/>
          <p:nvPr/>
        </p:nvPicPr>
        <p:blipFill rotWithShape="1">
          <a:blip r:embed="rId5">
            <a:alphaModFix/>
          </a:blip>
          <a:srcRect b="0" l="0" r="0" t="0"/>
          <a:stretch/>
        </p:blipFill>
        <p:spPr>
          <a:xfrm>
            <a:off x="1519453" y="3335306"/>
            <a:ext cx="6105092" cy="167956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Available Resources</a:t>
            </a:r>
            <a:endParaRPr/>
          </a:p>
        </p:txBody>
      </p:sp>
      <p:sp>
        <p:nvSpPr>
          <p:cNvPr id="238" name="Google Shape;23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Puma</a:t>
            </a:r>
            <a:endParaRPr/>
          </a:p>
          <a:p>
            <a:pPr indent="-317500" lvl="1" marL="914400" rtl="0" algn="l">
              <a:lnSpc>
                <a:spcPct val="115000"/>
              </a:lnSpc>
              <a:spcBef>
                <a:spcPts val="0"/>
              </a:spcBef>
              <a:spcAft>
                <a:spcPts val="0"/>
              </a:spcAft>
              <a:buSzPts val="1400"/>
              <a:buChar char="○"/>
            </a:pPr>
            <a:r>
              <a:rPr lang="en-US" u="sng">
                <a:solidFill>
                  <a:schemeClr val="hlink"/>
                </a:solidFill>
                <a:hlinkClick r:id="rId3"/>
              </a:rPr>
              <a:t>Puma Quick Start - UA HPC - Confluence (arizona.edu)</a:t>
            </a:r>
            <a:endParaRPr/>
          </a:p>
          <a:p>
            <a:pPr indent="-317500" lvl="1" marL="914400" rtl="0" algn="l">
              <a:lnSpc>
                <a:spcPct val="115000"/>
              </a:lnSpc>
              <a:spcBef>
                <a:spcPts val="0"/>
              </a:spcBef>
              <a:spcAft>
                <a:spcPts val="0"/>
              </a:spcAft>
              <a:buSzPts val="1400"/>
              <a:buChar char="○"/>
            </a:pPr>
            <a:r>
              <a:rPr lang="en-US"/>
              <a:t>Uses SLURM scheduling software</a:t>
            </a:r>
            <a:endParaRPr/>
          </a:p>
          <a:p>
            <a:pPr indent="-342900" lvl="0" marL="457200" rtl="0" algn="l">
              <a:lnSpc>
                <a:spcPct val="115000"/>
              </a:lnSpc>
              <a:spcBef>
                <a:spcPts val="0"/>
              </a:spcBef>
              <a:spcAft>
                <a:spcPts val="0"/>
              </a:spcAft>
              <a:buSzPts val="1800"/>
              <a:buChar char="●"/>
            </a:pPr>
            <a:r>
              <a:rPr lang="en-US"/>
              <a:t>Ocelot</a:t>
            </a:r>
            <a:endParaRPr/>
          </a:p>
          <a:p>
            <a:pPr indent="-317500" lvl="1" marL="914400" rtl="0" algn="l">
              <a:lnSpc>
                <a:spcPct val="115000"/>
              </a:lnSpc>
              <a:spcBef>
                <a:spcPts val="0"/>
              </a:spcBef>
              <a:spcAft>
                <a:spcPts val="0"/>
              </a:spcAft>
              <a:buSzPts val="1400"/>
              <a:buChar char="○"/>
            </a:pPr>
            <a:r>
              <a:rPr lang="en-US"/>
              <a:t>Uses SLURM scheduling software</a:t>
            </a:r>
            <a:endParaRPr/>
          </a:p>
          <a:p>
            <a:pPr indent="-342900" lvl="0" marL="457200" rtl="0" algn="l">
              <a:lnSpc>
                <a:spcPct val="115000"/>
              </a:lnSpc>
              <a:spcBef>
                <a:spcPts val="0"/>
              </a:spcBef>
              <a:spcAft>
                <a:spcPts val="0"/>
              </a:spcAft>
              <a:buSzPts val="1800"/>
              <a:buChar char="●"/>
            </a:pPr>
            <a:r>
              <a:rPr lang="en-US"/>
              <a:t>ElGato</a:t>
            </a:r>
            <a:endParaRPr/>
          </a:p>
          <a:p>
            <a:pPr indent="-342900" lvl="0" marL="457200" rtl="0" algn="l">
              <a:lnSpc>
                <a:spcPct val="115000"/>
              </a:lnSpc>
              <a:spcBef>
                <a:spcPts val="0"/>
              </a:spcBef>
              <a:spcAft>
                <a:spcPts val="0"/>
              </a:spcAft>
              <a:buSzPts val="1800"/>
              <a:buChar char="●"/>
            </a:pPr>
            <a:r>
              <a:rPr lang="en-US"/>
              <a:t>After you login to the bastion host, select puma or ocelot</a:t>
            </a:r>
            <a:endParaRPr/>
          </a:p>
          <a:p>
            <a:pPr indent="-317500" lvl="1" marL="914400" rtl="0" algn="l">
              <a:lnSpc>
                <a:spcPct val="115000"/>
              </a:lnSpc>
              <a:spcBef>
                <a:spcPts val="0"/>
              </a:spcBef>
              <a:spcAft>
                <a:spcPts val="0"/>
              </a:spcAft>
              <a:buSzPts val="1400"/>
              <a:buChar char="○"/>
            </a:pPr>
            <a:r>
              <a:rPr lang="en-US"/>
              <a:t>Once connected, you are using a login node.</a:t>
            </a:r>
            <a:endParaRPr/>
          </a:p>
          <a:p>
            <a:pPr indent="-317500" lvl="1" marL="914400" rtl="0" algn="l">
              <a:lnSpc>
                <a:spcPct val="115000"/>
              </a:lnSpc>
              <a:spcBef>
                <a:spcPts val="0"/>
              </a:spcBef>
              <a:spcAft>
                <a:spcPts val="0"/>
              </a:spcAft>
              <a:buSzPts val="1400"/>
              <a:buChar char="○"/>
            </a:pPr>
            <a:r>
              <a:rPr lang="en-US"/>
              <a:t>It is important to know that the login nodes are </a:t>
            </a:r>
            <a:r>
              <a:rPr b="1" lang="en-US"/>
              <a:t>not</a:t>
            </a:r>
            <a:r>
              <a:rPr lang="en-US"/>
              <a:t> the location where scripts are run. Heavy computation on the login nodes slows the system down for all users</a:t>
            </a:r>
            <a:endParaRPr/>
          </a:p>
          <a:p>
            <a:pPr indent="-317500" lvl="1" marL="914400" rtl="0" algn="l">
              <a:lnSpc>
                <a:spcPct val="115000"/>
              </a:lnSpc>
              <a:spcBef>
                <a:spcPts val="0"/>
              </a:spcBef>
              <a:spcAft>
                <a:spcPts val="0"/>
              </a:spcAft>
              <a:buSzPts val="1400"/>
              <a:buChar char="○"/>
            </a:pPr>
            <a:r>
              <a:rPr b="1" lang="en-US" u="sng"/>
              <a:t>software is not available on the login nodes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U-System - Unix environment</a:t>
            </a:r>
            <a:endParaRPr/>
          </a:p>
        </p:txBody>
      </p:sp>
      <p:sp>
        <p:nvSpPr>
          <p:cNvPr id="73" name="Google Shape;73;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Create an Account</a:t>
            </a:r>
            <a:endParaRPr b="1">
              <a:solidFill>
                <a:schemeClr val="dk1"/>
              </a:solidFill>
            </a:endParaRPr>
          </a:p>
          <a:p>
            <a:pPr indent="-342900" lvl="0" marL="457200" rtl="0" algn="l">
              <a:lnSpc>
                <a:spcPct val="115000"/>
              </a:lnSpc>
              <a:spcBef>
                <a:spcPts val="1200"/>
              </a:spcBef>
              <a:spcAft>
                <a:spcPts val="0"/>
              </a:spcAft>
              <a:buClr>
                <a:schemeClr val="dk1"/>
              </a:buClr>
              <a:buSzPts val="1800"/>
              <a:buChar char="●"/>
            </a:pPr>
            <a:r>
              <a:rPr lang="en-US">
                <a:solidFill>
                  <a:schemeClr val="dk1"/>
                </a:solidFill>
              </a:rPr>
              <a:t>Go to </a:t>
            </a:r>
            <a:r>
              <a:rPr lang="en-US" u="sng">
                <a:solidFill>
                  <a:schemeClr val="hlink"/>
                </a:solidFill>
                <a:hlinkClick r:id="rId3"/>
              </a:rPr>
              <a:t>Accounts Management</a:t>
            </a:r>
            <a:r>
              <a:rPr lang="en-US">
                <a:solidFill>
                  <a:schemeClr val="dk1"/>
                </a:solidFill>
              </a:rPr>
              <a:t>. - a NetID is required</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Select </a:t>
            </a:r>
            <a:r>
              <a:rPr b="1" lang="en-US">
                <a:solidFill>
                  <a:schemeClr val="dk1"/>
                </a:solidFill>
              </a:rPr>
              <a:t>U-System Account.</a:t>
            </a:r>
            <a:r>
              <a:rPr lang="en-US">
                <a:solidFill>
                  <a:schemeClr val="dk1"/>
                </a:solidFill>
              </a:rPr>
              <a:t> The account will be created for you without any further input.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Refresh the Accounts Management page to verify that the U-System Account icon now appears under Existing Accounts rather than Available Accounts.</a:t>
            </a:r>
            <a:endParaRPr>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Scheduler</a:t>
            </a:r>
            <a:endParaRPr/>
          </a:p>
        </p:txBody>
      </p:sp>
      <p:sp>
        <p:nvSpPr>
          <p:cNvPr id="244" name="Google Shape;244;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Users may run their work on HPC by submitting a job request to a </a:t>
            </a:r>
            <a:r>
              <a:rPr b="1" lang="en-US"/>
              <a:t>scheduler</a:t>
            </a:r>
            <a:r>
              <a:rPr lang="en-US"/>
              <a:t>. A scheduler, in this case SLURM, is software that will reserve resources and run work on the cluster's compute nodes when space becomes available. To do this, you will need to write a script that requests compute resources and gives the system a blueprint of how to run your work.</a:t>
            </a:r>
            <a:endParaRPr/>
          </a:p>
        </p:txBody>
      </p:sp>
      <p:pic>
        <p:nvPicPr>
          <p:cNvPr descr="PumaJobSubmission.png" id="245" name="Google Shape;245;p26"/>
          <p:cNvPicPr preferRelativeResize="0"/>
          <p:nvPr/>
        </p:nvPicPr>
        <p:blipFill rotWithShape="1">
          <a:blip r:embed="rId3">
            <a:alphaModFix/>
          </a:blip>
          <a:srcRect b="0" l="0" r="0" t="0"/>
          <a:stretch/>
        </p:blipFill>
        <p:spPr>
          <a:xfrm>
            <a:off x="1416423" y="2860675"/>
            <a:ext cx="6982197" cy="217014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Accessing software</a:t>
            </a:r>
            <a:endParaRPr/>
          </a:p>
        </p:txBody>
      </p:sp>
      <p:sp>
        <p:nvSpPr>
          <p:cNvPr id="251" name="Google Shape;251;p27"/>
          <p:cNvSpPr txBox="1"/>
          <p:nvPr>
            <p:ph idx="1" type="body"/>
          </p:nvPr>
        </p:nvSpPr>
        <p:spPr>
          <a:xfrm>
            <a:off x="311700" y="1152475"/>
            <a:ext cx="8520600" cy="2557376"/>
          </a:xfrm>
          <a:prstGeom prst="rect">
            <a:avLst/>
          </a:prstGeom>
          <a:noFill/>
          <a:ln>
            <a:noFill/>
          </a:ln>
        </p:spPr>
        <p:txBody>
          <a:bodyPr anchorCtr="0" anchor="t" bIns="91425" lIns="91425" spcFirstLastPara="1" rIns="91425" wrap="square" tIns="91425">
            <a:normAutofit fontScale="92500"/>
          </a:bodyPr>
          <a:lstStyle/>
          <a:p>
            <a:pPr indent="-342900" lvl="0" marL="457200" rtl="0" algn="l">
              <a:lnSpc>
                <a:spcPct val="115000"/>
              </a:lnSpc>
              <a:spcBef>
                <a:spcPts val="0"/>
              </a:spcBef>
              <a:spcAft>
                <a:spcPts val="0"/>
              </a:spcAft>
              <a:buSzPct val="108107"/>
              <a:buChar char="●"/>
            </a:pPr>
            <a:r>
              <a:rPr lang="en-US"/>
              <a:t>Now, let's get down to the nitty-gritty of creating and submitting a job. First, let's talk about what software is available on the system, where it is, and how to use it.</a:t>
            </a:r>
            <a:endParaRPr/>
          </a:p>
          <a:p>
            <a:pPr indent="-342900" lvl="0" marL="457200" rtl="0" algn="l">
              <a:lnSpc>
                <a:spcPct val="115000"/>
              </a:lnSpc>
              <a:spcBef>
                <a:spcPts val="0"/>
              </a:spcBef>
              <a:spcAft>
                <a:spcPts val="0"/>
              </a:spcAft>
              <a:buSzPct val="108107"/>
              <a:buChar char="●"/>
            </a:pPr>
            <a:r>
              <a:rPr lang="en-US"/>
              <a:t>As mentioned a few sections ago, </a:t>
            </a:r>
            <a:r>
              <a:rPr b="1" lang="en-US"/>
              <a:t>software is not available on the login nodes</a:t>
            </a:r>
            <a:r>
              <a:rPr lang="en-US"/>
              <a:t>. To see and use software, you must request an </a:t>
            </a:r>
            <a:r>
              <a:rPr b="1" lang="en-US"/>
              <a:t>interactive session</a:t>
            </a:r>
            <a:r>
              <a:rPr lang="en-US"/>
              <a:t>. This sends a request to the scheduler to take you from the login node to a compute node. An alias is set up on Puma to do this quickly and easily. Enter </a:t>
            </a:r>
            <a:r>
              <a:rPr b="1" lang="en-US"/>
              <a:t>interactive</a:t>
            </a:r>
            <a:r>
              <a:rPr lang="en-US"/>
              <a:t> on the command line to request a single core interactive session for one hour, e.g.:</a:t>
            </a:r>
            <a:endParaRPr/>
          </a:p>
          <a:p>
            <a:pPr indent="-228600" lvl="0" marL="457200" rtl="0" algn="l">
              <a:lnSpc>
                <a:spcPct val="115000"/>
              </a:lnSpc>
              <a:spcBef>
                <a:spcPts val="0"/>
              </a:spcBef>
              <a:spcAft>
                <a:spcPts val="0"/>
              </a:spcAft>
              <a:buSzPct val="108107"/>
              <a:buNone/>
            </a:pPr>
            <a:r>
              <a:t/>
            </a:r>
            <a:endParaRPr/>
          </a:p>
        </p:txBody>
      </p:sp>
      <p:sp>
        <p:nvSpPr>
          <p:cNvPr id="252" name="Google Shape;252;p27"/>
          <p:cNvSpPr/>
          <p:nvPr/>
        </p:nvSpPr>
        <p:spPr>
          <a:xfrm>
            <a:off x="1227909" y="3844601"/>
            <a:ext cx="6305005" cy="615553"/>
          </a:xfrm>
          <a:prstGeom prst="rect">
            <a:avLst/>
          </a:prstGeom>
          <a:solidFill>
            <a:schemeClr val="dk1"/>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D1EDFF"/>
              </a:buClr>
              <a:buSzPts val="1000"/>
              <a:buFont typeface="Arial"/>
              <a:buNone/>
            </a:pPr>
            <a:r>
              <a:rPr b="0" i="0" lang="en-US" sz="1000" u="none" cap="none" strike="noStrike">
                <a:solidFill>
                  <a:srgbClr val="D1EDFF"/>
                </a:solidFill>
                <a:latin typeface="Calibri"/>
                <a:ea typeface="Calibri"/>
                <a:cs typeface="Calibri"/>
                <a:sym typeface="Calibri"/>
              </a:rPr>
              <a:t>[netid@wentletrap ~]$ interactive</a:t>
            </a:r>
            <a:endParaRPr b="0" i="0" sz="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D1EDFF"/>
              </a:buClr>
              <a:buSzPts val="1000"/>
              <a:buFont typeface="Arial"/>
              <a:buNone/>
            </a:pPr>
            <a:r>
              <a:rPr b="0" i="0" lang="en-US" sz="1000" u="none" cap="none" strike="noStrike">
                <a:solidFill>
                  <a:srgbClr val="D1EDFF"/>
                </a:solidFill>
                <a:latin typeface="Calibri"/>
                <a:ea typeface="Calibri"/>
                <a:cs typeface="Calibri"/>
                <a:sym typeface="Calibri"/>
              </a:rPr>
              <a:t>srun: job 57384 queued and waiting </a:t>
            </a:r>
            <a:r>
              <a:rPr b="0" i="0" lang="en-US" sz="1000" u="none" cap="none" strike="noStrike">
                <a:solidFill>
                  <a:srgbClr val="B43D3D"/>
                </a:solidFill>
                <a:latin typeface="Calibri"/>
                <a:ea typeface="Calibri"/>
                <a:cs typeface="Calibri"/>
                <a:sym typeface="Calibri"/>
              </a:rPr>
              <a:t>for</a:t>
            </a:r>
            <a:r>
              <a:rPr b="0" i="0" lang="en-US" sz="1000" u="none" cap="none" strike="noStrike">
                <a:solidFill>
                  <a:srgbClr val="333333"/>
                </a:solidFill>
                <a:latin typeface="Calibri"/>
                <a:ea typeface="Calibri"/>
                <a:cs typeface="Calibri"/>
                <a:sym typeface="Calibri"/>
              </a:rPr>
              <a:t> </a:t>
            </a:r>
            <a:r>
              <a:rPr b="0" i="0" lang="en-US" sz="1000" u="none" cap="none" strike="noStrike">
                <a:solidFill>
                  <a:srgbClr val="D1EDFF"/>
                </a:solidFill>
                <a:latin typeface="Calibri"/>
                <a:ea typeface="Calibri"/>
                <a:cs typeface="Calibri"/>
                <a:sym typeface="Calibri"/>
              </a:rPr>
              <a:t>resources</a:t>
            </a:r>
            <a:endParaRPr b="0" i="0" sz="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D1EDFF"/>
              </a:buClr>
              <a:buSzPts val="1000"/>
              <a:buFont typeface="Arial"/>
              <a:buNone/>
            </a:pPr>
            <a:r>
              <a:rPr b="0" i="0" lang="en-US" sz="1000" u="none" cap="none" strike="noStrike">
                <a:solidFill>
                  <a:srgbClr val="D1EDFF"/>
                </a:solidFill>
                <a:latin typeface="Calibri"/>
                <a:ea typeface="Calibri"/>
                <a:cs typeface="Calibri"/>
                <a:sym typeface="Calibri"/>
              </a:rPr>
              <a:t>srun: job 57384 has been allocated resources</a:t>
            </a:r>
            <a:endParaRPr b="0" i="0" sz="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D1EDFF"/>
              </a:buClr>
              <a:buSzPts val="1000"/>
              <a:buFont typeface="Arial"/>
              <a:buNone/>
            </a:pPr>
            <a:r>
              <a:rPr b="0" i="0" lang="en-US" sz="1000" u="none" cap="none" strike="noStrike">
                <a:solidFill>
                  <a:srgbClr val="D1EDFF"/>
                </a:solidFill>
                <a:latin typeface="Calibri"/>
                <a:ea typeface="Calibri"/>
                <a:cs typeface="Calibri"/>
                <a:sym typeface="Calibri"/>
              </a:rPr>
              <a:t>[netid@r1u03n2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Modules</a:t>
            </a:r>
            <a:endParaRPr/>
          </a:p>
        </p:txBody>
      </p:sp>
      <p:sp>
        <p:nvSpPr>
          <p:cNvPr id="258" name="Google Shape;258;p28"/>
          <p:cNvSpPr txBox="1"/>
          <p:nvPr>
            <p:ph idx="1" type="body"/>
          </p:nvPr>
        </p:nvSpPr>
        <p:spPr>
          <a:xfrm>
            <a:off x="451037" y="1264620"/>
            <a:ext cx="7917900" cy="369331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172B4D"/>
              </a:buClr>
              <a:buSzPts val="1600"/>
              <a:buFont typeface="Arial"/>
              <a:buNone/>
            </a:pPr>
            <a:r>
              <a:rPr b="0" i="0" lang="en-US" sz="1600" u="none" cap="none" strike="noStrike">
                <a:solidFill>
                  <a:srgbClr val="172B4D"/>
                </a:solidFill>
                <a:latin typeface="Arial"/>
                <a:ea typeface="Arial"/>
                <a:cs typeface="Arial"/>
                <a:sym typeface="Arial"/>
              </a:rPr>
              <a:t>The change in the command line prompt shows you are now on a compute node. From there, you may view and access individual software packages which are made available as </a:t>
            </a:r>
            <a:r>
              <a:rPr b="1" i="0" lang="en-US" sz="1600" u="none" cap="none" strike="noStrike">
                <a:solidFill>
                  <a:srgbClr val="172B4D"/>
                </a:solidFill>
                <a:latin typeface="Arial"/>
                <a:ea typeface="Arial"/>
                <a:cs typeface="Arial"/>
                <a:sym typeface="Arial"/>
              </a:rPr>
              <a:t>modules</a:t>
            </a:r>
            <a:r>
              <a:rPr b="0" i="0" lang="en-US" sz="1600" u="none" cap="none" strike="noStrike">
                <a:solidFill>
                  <a:srgbClr val="172B4D"/>
                </a:solidFill>
                <a:latin typeface="Arial"/>
                <a:ea typeface="Arial"/>
                <a:cs typeface="Arial"/>
                <a:sym typeface="Arial"/>
              </a:rPr>
              <a:t>. Modules allow for the customization of your environment, including allowing access to different versions of the same software. Take a look at what’s installed by running the command </a:t>
            </a:r>
            <a:r>
              <a:rPr b="1" i="0" lang="en-US" sz="1600" u="none" cap="none" strike="noStrike">
                <a:solidFill>
                  <a:srgbClr val="172B4D"/>
                </a:solidFill>
                <a:latin typeface="Arial"/>
                <a:ea typeface="Arial"/>
                <a:cs typeface="Arial"/>
                <a:sym typeface="Arial"/>
              </a:rPr>
              <a:t>module avail</a:t>
            </a:r>
            <a:endParaRPr b="0" i="0" sz="1600" u="none" cap="none" strike="noStrike">
              <a:solidFill>
                <a:srgbClr val="172B4D"/>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rgbClr val="172B4D"/>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rgbClr val="172B4D"/>
              </a:solidFill>
              <a:latin typeface="Arial"/>
              <a:ea typeface="Arial"/>
              <a:cs typeface="Arial"/>
              <a:sym typeface="Arial"/>
            </a:endParaRPr>
          </a:p>
          <a:p>
            <a:pPr indent="0" lvl="0" marL="0" marR="0" rtl="0" algn="l">
              <a:lnSpc>
                <a:spcPct val="100000"/>
              </a:lnSpc>
              <a:spcBef>
                <a:spcPts val="0"/>
              </a:spcBef>
              <a:spcAft>
                <a:spcPts val="0"/>
              </a:spcAft>
              <a:buClr>
                <a:srgbClr val="172B4D"/>
              </a:buClr>
              <a:buSzPts val="1600"/>
              <a:buFont typeface="Arial"/>
              <a:buNone/>
            </a:pPr>
            <a:r>
              <a:rPr b="0" i="0" lang="en-US" sz="1600" u="none" cap="none" strike="noStrike">
                <a:solidFill>
                  <a:srgbClr val="172B4D"/>
                </a:solidFill>
                <a:latin typeface="Arial"/>
                <a:ea typeface="Arial"/>
                <a:cs typeface="Arial"/>
                <a:sym typeface="Arial"/>
              </a:rPr>
              <a:t>To use a particular module, type </a:t>
            </a:r>
            <a:r>
              <a:rPr b="1" i="0" lang="en-US" sz="1600" u="none" cap="none" strike="noStrike">
                <a:solidFill>
                  <a:srgbClr val="172B4D"/>
                </a:solidFill>
                <a:latin typeface="Arial"/>
                <a:ea typeface="Arial"/>
                <a:cs typeface="Arial"/>
                <a:sym typeface="Arial"/>
              </a:rPr>
              <a:t>module load &lt;software&gt;.</a:t>
            </a:r>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rgbClr val="172B4D"/>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If you ever want to see the modules you currently have loaded, use the command </a:t>
            </a:r>
            <a:r>
              <a:rPr b="1" i="0" lang="en-US" sz="1600" u="none" cap="none" strike="noStrike">
                <a:solidFill>
                  <a:schemeClr val="dk1"/>
                </a:solidFill>
                <a:latin typeface="Arial"/>
                <a:ea typeface="Arial"/>
                <a:cs typeface="Arial"/>
                <a:sym typeface="Arial"/>
              </a:rPr>
              <a:t>module list</a:t>
            </a:r>
            <a:r>
              <a:rPr b="0" i="0" lang="en-US" sz="1600" u="none" cap="none" strike="noStrike">
                <a:solidFill>
                  <a:schemeClr val="dk1"/>
                </a:solidFill>
                <a:latin typeface="Arial"/>
                <a:ea typeface="Arial"/>
                <a:cs typeface="Arial"/>
                <a:sym typeface="Arial"/>
              </a:rPr>
              <a:t>. To unload a piece of software, use the command </a:t>
            </a:r>
            <a:r>
              <a:rPr b="1" i="0" lang="en-US" sz="1600" u="none" cap="none" strike="noStrike">
                <a:solidFill>
                  <a:schemeClr val="dk1"/>
                </a:solidFill>
                <a:latin typeface="Arial"/>
                <a:ea typeface="Arial"/>
                <a:cs typeface="Arial"/>
                <a:sym typeface="Arial"/>
              </a:rPr>
              <a:t>module unload &lt;software&gt;</a:t>
            </a:r>
            <a:r>
              <a:rPr b="0" i="0" lang="en-US" sz="1600" u="none" cap="none" strike="noStrike">
                <a:solidFill>
                  <a:schemeClr val="dk1"/>
                </a:solidFill>
                <a:latin typeface="Arial"/>
                <a:ea typeface="Arial"/>
                <a:cs typeface="Arial"/>
                <a:sym typeface="Arial"/>
              </a:rPr>
              <a:t>.</a:t>
            </a:r>
            <a:br>
              <a:rPr b="0" i="0" lang="en-US" sz="1600" u="none" cap="none" strike="noStrike">
                <a:solidFill>
                  <a:srgbClr val="172B4D"/>
                </a:solidFill>
                <a:latin typeface="Arial"/>
                <a:ea typeface="Arial"/>
                <a:cs typeface="Arial"/>
                <a:sym typeface="Arial"/>
              </a:rPr>
            </a:br>
            <a:br>
              <a:rPr b="0" i="0" lang="en-US" sz="1600" u="none" cap="none" strike="noStrike">
                <a:solidFill>
                  <a:srgbClr val="172B4D"/>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Writing a SLURM Submission Script</a:t>
            </a:r>
            <a:endParaRPr/>
          </a:p>
        </p:txBody>
      </p:sp>
      <p:sp>
        <p:nvSpPr>
          <p:cNvPr id="264" name="Google Shape;264;p29"/>
          <p:cNvSpPr txBox="1"/>
          <p:nvPr>
            <p:ph idx="1" type="body"/>
          </p:nvPr>
        </p:nvSpPr>
        <p:spPr>
          <a:xfrm>
            <a:off x="311700" y="1152475"/>
            <a:ext cx="8520600" cy="3776576"/>
          </a:xfrm>
          <a:prstGeom prst="rect">
            <a:avLst/>
          </a:prstGeom>
          <a:noFill/>
          <a:ln>
            <a:noFill/>
          </a:ln>
        </p:spPr>
        <p:txBody>
          <a:bodyPr anchorCtr="0" anchor="t" bIns="91425" lIns="91425" spcFirstLastPara="1" rIns="91425" wrap="square" tIns="91425">
            <a:normAutofit fontScale="92500"/>
          </a:bodyPr>
          <a:lstStyle/>
          <a:p>
            <a:pPr indent="-342900" lvl="0" marL="457200" rtl="0" algn="l">
              <a:lnSpc>
                <a:spcPct val="115000"/>
              </a:lnSpc>
              <a:spcBef>
                <a:spcPts val="0"/>
              </a:spcBef>
              <a:spcAft>
                <a:spcPts val="0"/>
              </a:spcAft>
              <a:buSzPct val="108107"/>
              <a:buChar char="●"/>
            </a:pPr>
            <a:r>
              <a:rPr lang="en-US"/>
              <a:t>To submit your work for execution with SLURM, you must write a script to tell it how to run your job. These scripts are partitioned into two sections:</a:t>
            </a:r>
            <a:endParaRPr/>
          </a:p>
          <a:p>
            <a:pPr indent="-342900" lvl="0" marL="457200" rtl="0" algn="l">
              <a:lnSpc>
                <a:spcPct val="115000"/>
              </a:lnSpc>
              <a:spcBef>
                <a:spcPts val="0"/>
              </a:spcBef>
              <a:spcAft>
                <a:spcPts val="0"/>
              </a:spcAft>
              <a:buSzPct val="108107"/>
              <a:buChar char="●"/>
            </a:pPr>
            <a:r>
              <a:rPr lang="en-US"/>
              <a:t>Resource Requests</a:t>
            </a:r>
            <a:endParaRPr/>
          </a:p>
          <a:p>
            <a:pPr indent="-317500" lvl="1" marL="914400" rtl="0" algn="l">
              <a:lnSpc>
                <a:spcPct val="115000"/>
              </a:lnSpc>
              <a:spcBef>
                <a:spcPts val="0"/>
              </a:spcBef>
              <a:spcAft>
                <a:spcPts val="0"/>
              </a:spcAft>
              <a:buSzPct val="108108"/>
              <a:buChar char="○"/>
            </a:pPr>
            <a:r>
              <a:rPr lang="en-US"/>
              <a:t>The first portion of your script tells the system the resources you’d like to reserve. This includes the number of </a:t>
            </a:r>
            <a:r>
              <a:rPr b="1" lang="en-US"/>
              <a:t>nodes/cores</a:t>
            </a:r>
            <a:r>
              <a:rPr lang="en-US"/>
              <a:t> you need, the </a:t>
            </a:r>
            <a:r>
              <a:rPr b="1" lang="en-US"/>
              <a:t>time</a:t>
            </a:r>
            <a:r>
              <a:rPr lang="en-US"/>
              <a:t> it will take to run your job, the </a:t>
            </a:r>
            <a:r>
              <a:rPr b="1" lang="en-US"/>
              <a:t>memory</a:t>
            </a:r>
            <a:r>
              <a:rPr lang="en-US"/>
              <a:t> required, your </a:t>
            </a:r>
            <a:r>
              <a:rPr b="1" lang="en-US"/>
              <a:t>group's name</a:t>
            </a:r>
            <a:r>
              <a:rPr lang="en-US"/>
              <a:t>, the </a:t>
            </a:r>
            <a:r>
              <a:rPr b="1" lang="en-US"/>
              <a:t>partition,</a:t>
            </a:r>
            <a:r>
              <a:rPr lang="en-US"/>
              <a:t> and any special instructions (e.g. requesting </a:t>
            </a:r>
            <a:r>
              <a:rPr b="1" lang="en-US"/>
              <a:t>gpus</a:t>
            </a:r>
            <a:r>
              <a:rPr lang="en-US"/>
              <a:t> if applicable). </a:t>
            </a:r>
            <a:endParaRPr/>
          </a:p>
          <a:p>
            <a:pPr indent="-317500" lvl="1" marL="914400" rtl="0" algn="l">
              <a:lnSpc>
                <a:spcPct val="115000"/>
              </a:lnSpc>
              <a:spcBef>
                <a:spcPts val="0"/>
              </a:spcBef>
              <a:spcAft>
                <a:spcPts val="0"/>
              </a:spcAft>
              <a:buSzPct val="108108"/>
              <a:buChar char="○"/>
            </a:pPr>
            <a:r>
              <a:rPr lang="en-US"/>
              <a:t>Other optional job specifications may also be set such as a </a:t>
            </a:r>
            <a:r>
              <a:rPr b="1" lang="en-US"/>
              <a:t>job name</a:t>
            </a:r>
            <a:r>
              <a:rPr lang="en-US"/>
              <a:t> or requesting </a:t>
            </a:r>
            <a:r>
              <a:rPr b="1" lang="en-US"/>
              <a:t>email notifications</a:t>
            </a:r>
            <a:r>
              <a:rPr lang="en-US"/>
              <a:t>. Each line with one of these requests will start with</a:t>
            </a:r>
            <a:r>
              <a:rPr b="1" lang="en-US"/>
              <a:t> #SBATCH</a:t>
            </a:r>
            <a:r>
              <a:rPr lang="en-US"/>
              <a:t>. If you’d like to comment out optional specifications that you don’t want, change these to </a:t>
            </a:r>
            <a:r>
              <a:rPr b="1" lang="en-US"/>
              <a:t>### SBATCH</a:t>
            </a:r>
            <a:r>
              <a:rPr lang="en-US"/>
              <a:t>. You may also delete them.</a:t>
            </a:r>
            <a:endParaRPr/>
          </a:p>
          <a:p>
            <a:pPr indent="-342900" lvl="0" marL="457200" rtl="0" algn="l">
              <a:lnSpc>
                <a:spcPct val="115000"/>
              </a:lnSpc>
              <a:spcBef>
                <a:spcPts val="0"/>
              </a:spcBef>
              <a:spcAft>
                <a:spcPts val="0"/>
              </a:spcAft>
              <a:buSzPct val="108107"/>
              <a:buChar char="●"/>
            </a:pPr>
            <a:r>
              <a:rPr lang="en-US"/>
              <a:t>Job Instructions</a:t>
            </a:r>
            <a:endParaRPr/>
          </a:p>
          <a:p>
            <a:pPr indent="-317500" lvl="1" marL="914400" rtl="0" algn="l">
              <a:lnSpc>
                <a:spcPct val="115000"/>
              </a:lnSpc>
              <a:spcBef>
                <a:spcPts val="0"/>
              </a:spcBef>
              <a:spcAft>
                <a:spcPts val="0"/>
              </a:spcAft>
              <a:buSzPct val="108108"/>
              <a:buChar char="○"/>
            </a:pPr>
            <a:r>
              <a:rPr lang="en-US"/>
              <a:t>The second section tells the system exactly how to do your work. These are all the commands (e.g. loading modules, changing directories, etc) that you would execute </a:t>
            </a:r>
            <a:r>
              <a:rPr b="1" lang="en-US"/>
              <a:t>in your current environment</a:t>
            </a:r>
            <a:r>
              <a:rPr lang="en-US"/>
              <a:t> to run your script successfully.  </a:t>
            </a:r>
            <a:endParaRPr/>
          </a:p>
          <a:p>
            <a:pPr indent="-228600" lvl="0" marL="457200" rtl="0" algn="l">
              <a:lnSpc>
                <a:spcPct val="115000"/>
              </a:lnSpc>
              <a:spcBef>
                <a:spcPts val="0"/>
              </a:spcBef>
              <a:spcAft>
                <a:spcPts val="0"/>
              </a:spcAft>
              <a:buSzPct val="108107"/>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0"/>
          <p:cNvSpPr txBox="1"/>
          <p:nvPr>
            <p:ph type="title"/>
          </p:nvPr>
        </p:nvSpPr>
        <p:spPr>
          <a:xfrm>
            <a:off x="311700" y="179706"/>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SLURM submission script</a:t>
            </a:r>
            <a:endParaRPr/>
          </a:p>
        </p:txBody>
      </p:sp>
      <p:sp>
        <p:nvSpPr>
          <p:cNvPr id="270" name="Google Shape;270;p30"/>
          <p:cNvSpPr txBox="1"/>
          <p:nvPr>
            <p:ph idx="1" type="body"/>
          </p:nvPr>
        </p:nvSpPr>
        <p:spPr>
          <a:xfrm>
            <a:off x="311700" y="813961"/>
            <a:ext cx="5571649" cy="409342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#!/bin/bash</a:t>
            </a:r>
            <a:endParaRPr/>
          </a:p>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PART 1: Requests resources to run your job.</a:t>
            </a:r>
            <a:endParaRPr/>
          </a:p>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Optional. Set the job name</a:t>
            </a:r>
            <a:endParaRPr/>
          </a:p>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#SBATCH --job-name=hello_world</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Optional. Set the output filename. </a:t>
            </a:r>
            <a:endParaRPr/>
          </a:p>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SLURM reads %x as the job name and %j as the job ID</a:t>
            </a:r>
            <a:endParaRPr/>
          </a:p>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#SBATCH --output=%x-%j.out</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REQUIRED. Specify the PI group for this job</a:t>
            </a:r>
            <a:endParaRPr/>
          </a:p>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#SBATCH --account=&lt;PI GROUP&gt;</a:t>
            </a:r>
            <a:endParaRPr/>
          </a:p>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Optional. Request email when job begins and ends</a:t>
            </a:r>
            <a:endParaRPr/>
          </a:p>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SBATCH --mail-type=ALL</a:t>
            </a:r>
            <a:endParaRPr/>
          </a:p>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Optional. Specify email address to use for notification</a:t>
            </a:r>
            <a:endParaRPr/>
          </a:p>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SBATCH --mail-user=&lt;YOUR NETID&gt;@email.arizona.edu</a:t>
            </a:r>
            <a:endParaRPr/>
          </a:p>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REQUIRED. Set the partition for your job.</a:t>
            </a:r>
            <a:endParaRPr/>
          </a:p>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#SBATCH --partition=standard</a:t>
            </a:r>
            <a:endParaRPr/>
          </a:p>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REQUIRED. Set the number of cores that will be used for this job. </a:t>
            </a:r>
            <a:endParaRPr/>
          </a:p>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#SBATCH --ntasks=1 </a:t>
            </a:r>
            <a:endParaRPr/>
          </a:p>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REQUIRED. Set the number of nodes</a:t>
            </a:r>
            <a:endParaRPr/>
          </a:p>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#SBATCH --nodes=1</a:t>
            </a:r>
            <a:endParaRPr/>
          </a:p>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REQUIRED. Set the memory required for this job.</a:t>
            </a:r>
            <a:endParaRPr/>
          </a:p>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#SBATCH --mem=1gb</a:t>
            </a:r>
            <a:endParaRPr/>
          </a:p>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REQUIRED. Specify the time required for this job, hhh:mm:ss</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#SBATCH --time=00:01:00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SLURM submission script continued</a:t>
            </a:r>
            <a:endParaRPr/>
          </a:p>
        </p:txBody>
      </p:sp>
      <p:sp>
        <p:nvSpPr>
          <p:cNvPr id="276" name="Google Shape;276;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 --------------------------------------------------------------</a:t>
            </a:r>
            <a:endParaRPr/>
          </a:p>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 PART 2: Executes bash commands to run your job</a:t>
            </a:r>
            <a:endParaRPr/>
          </a:p>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 --------------------------------------------------------------</a:t>
            </a:r>
            <a:endParaRPr/>
          </a:p>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 Load required modules/libraries if needed</a:t>
            </a:r>
            <a:endParaRPr/>
          </a:p>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module load gnu/5.4.0</a:t>
            </a:r>
            <a:endParaRPr/>
          </a:p>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 change to your script’s directory </a:t>
            </a:r>
            <a:endParaRPr/>
          </a:p>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cd ~/hello_world</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 Run your work</a:t>
            </a:r>
            <a:endParaRPr/>
          </a:p>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./hello_world</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sleep 10</a:t>
            </a:r>
            <a:endParaRPr/>
          </a:p>
          <a:p>
            <a:pPr indent="0" lvl="0" marL="114300" rtl="0" algn="l">
              <a:lnSpc>
                <a:spcPct val="115000"/>
              </a:lnSpc>
              <a:spcBef>
                <a:spcPts val="0"/>
              </a:spcBef>
              <a:spcAft>
                <a:spcPts val="0"/>
              </a:spcAft>
              <a:buSzPts val="1800"/>
              <a:buNone/>
            </a:pPr>
            <a:r>
              <a:t/>
            </a:r>
            <a:endParaRPr sz="1200">
              <a:latin typeface="Arial"/>
              <a:ea typeface="Arial"/>
              <a:cs typeface="Arial"/>
              <a:sym typeface="Arial"/>
            </a:endParaRPr>
          </a:p>
        </p:txBody>
      </p:sp>
      <p:sp>
        <p:nvSpPr>
          <p:cNvPr id="277" name="Google Shape;277;p31"/>
          <p:cNvSpPr/>
          <p:nvPr/>
        </p:nvSpPr>
        <p:spPr>
          <a:xfrm>
            <a:off x="407581" y="4099640"/>
            <a:ext cx="743215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https://public.confluence.arizona.edu/display/UAHPC/Puma+Quick+Start#PumaQuickStart-WritingaSLURMSubmissionScript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Example – Using MATLAB</a:t>
            </a:r>
            <a:endParaRPr/>
          </a:p>
        </p:txBody>
      </p:sp>
      <p:sp>
        <p:nvSpPr>
          <p:cNvPr id="283" name="Google Shape;283;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342900" lvl="0" marL="457200" rtl="0" algn="l">
              <a:lnSpc>
                <a:spcPct val="115000"/>
              </a:lnSpc>
              <a:spcBef>
                <a:spcPts val="0"/>
              </a:spcBef>
              <a:spcAft>
                <a:spcPts val="0"/>
              </a:spcAft>
              <a:buSzPct val="108107"/>
              <a:buChar char="●"/>
            </a:pPr>
            <a:r>
              <a:rPr lang="en-US"/>
              <a:t>Look at this tutorial on how to run MATLAB through the command line</a:t>
            </a:r>
            <a:endParaRPr/>
          </a:p>
          <a:p>
            <a:pPr indent="-317500" lvl="1" marL="914400" rtl="0" algn="l">
              <a:lnSpc>
                <a:spcPct val="115000"/>
              </a:lnSpc>
              <a:spcBef>
                <a:spcPts val="0"/>
              </a:spcBef>
              <a:spcAft>
                <a:spcPts val="0"/>
              </a:spcAft>
              <a:buSzPct val="108108"/>
              <a:buChar char="○"/>
            </a:pPr>
            <a:r>
              <a:rPr lang="en-US" u="sng">
                <a:solidFill>
                  <a:schemeClr val="hlink"/>
                </a:solidFill>
                <a:hlinkClick r:id="rId3"/>
              </a:rPr>
              <a:t>https://public.confluence.arizona.edu/display/UAHPC/Using+Matlab</a:t>
            </a:r>
            <a:r>
              <a:rPr lang="en-US"/>
              <a:t> </a:t>
            </a:r>
            <a:endParaRPr/>
          </a:p>
          <a:p>
            <a:pPr indent="-342900" lvl="0" marL="457200" rtl="0" algn="l">
              <a:lnSpc>
                <a:spcPct val="115000"/>
              </a:lnSpc>
              <a:spcBef>
                <a:spcPts val="0"/>
              </a:spcBef>
              <a:spcAft>
                <a:spcPts val="0"/>
              </a:spcAft>
              <a:buSzPct val="108107"/>
              <a:buChar char="●"/>
            </a:pPr>
            <a:r>
              <a:rPr lang="en-US"/>
              <a:t>We will submit the job using a script. A sample script is in this folder. </a:t>
            </a:r>
            <a:endParaRPr/>
          </a:p>
          <a:p>
            <a:pPr indent="-317500" lvl="1" marL="914400" rtl="0" algn="l">
              <a:lnSpc>
                <a:spcPct val="115000"/>
              </a:lnSpc>
              <a:spcBef>
                <a:spcPts val="0"/>
              </a:spcBef>
              <a:spcAft>
                <a:spcPts val="0"/>
              </a:spcAft>
              <a:buSzPct val="108108"/>
              <a:buChar char="○"/>
            </a:pPr>
            <a:r>
              <a:rPr lang="en-US" u="sng">
                <a:solidFill>
                  <a:schemeClr val="hlink"/>
                </a:solidFill>
                <a:hlinkClick r:id="rId4"/>
              </a:rPr>
              <a:t>https://drive.google.com/file/d/17ocdeTnpdIf_vHHj2BlHLU4pF6Q_I5p_/view?usp=sharing</a:t>
            </a:r>
            <a:r>
              <a:rPr lang="en-US"/>
              <a:t> </a:t>
            </a:r>
            <a:endParaRPr/>
          </a:p>
          <a:p>
            <a:pPr indent="-342900" lvl="0" marL="457200" rtl="0" algn="l">
              <a:lnSpc>
                <a:spcPct val="115000"/>
              </a:lnSpc>
              <a:spcBef>
                <a:spcPts val="0"/>
              </a:spcBef>
              <a:spcAft>
                <a:spcPts val="0"/>
              </a:spcAft>
              <a:buSzPct val="108107"/>
              <a:buChar char="●"/>
            </a:pPr>
            <a:r>
              <a:rPr lang="en-US"/>
              <a:t>Open a terminal on your computer </a:t>
            </a:r>
            <a:endParaRPr/>
          </a:p>
          <a:p>
            <a:pPr indent="-317500" lvl="1" marL="914400" rtl="0" algn="l">
              <a:lnSpc>
                <a:spcPct val="115000"/>
              </a:lnSpc>
              <a:spcBef>
                <a:spcPts val="0"/>
              </a:spcBef>
              <a:spcAft>
                <a:spcPts val="0"/>
              </a:spcAft>
              <a:buSzPct val="108108"/>
              <a:buChar char="○"/>
            </a:pPr>
            <a:r>
              <a:rPr lang="en-US"/>
              <a:t>Type ssh netid@hpc.arizona.edu</a:t>
            </a:r>
            <a:endParaRPr/>
          </a:p>
          <a:p>
            <a:pPr indent="-317500" lvl="1" marL="914400" rtl="0" algn="l">
              <a:lnSpc>
                <a:spcPct val="115000"/>
              </a:lnSpc>
              <a:spcBef>
                <a:spcPts val="0"/>
              </a:spcBef>
              <a:spcAft>
                <a:spcPts val="0"/>
              </a:spcAft>
              <a:buSzPct val="108108"/>
              <a:buChar char="○"/>
            </a:pPr>
            <a:r>
              <a:rPr lang="en-US"/>
              <a:t>Type puma/ocelot to work on this cluster.</a:t>
            </a:r>
            <a:endParaRPr/>
          </a:p>
          <a:p>
            <a:pPr indent="-317500" lvl="1" marL="914400" rtl="0" algn="l">
              <a:lnSpc>
                <a:spcPct val="115000"/>
              </a:lnSpc>
              <a:spcBef>
                <a:spcPts val="0"/>
              </a:spcBef>
              <a:spcAft>
                <a:spcPts val="0"/>
              </a:spcAft>
              <a:buSzPct val="108108"/>
              <a:buChar char="○"/>
            </a:pPr>
            <a:r>
              <a:rPr lang="en-US"/>
              <a:t>cd into the directory where the example is that you want to run</a:t>
            </a:r>
            <a:endParaRPr/>
          </a:p>
          <a:p>
            <a:pPr indent="-317500" lvl="1" marL="914400" rtl="0" algn="l">
              <a:lnSpc>
                <a:spcPct val="115000"/>
              </a:lnSpc>
              <a:spcBef>
                <a:spcPts val="0"/>
              </a:spcBef>
              <a:spcAft>
                <a:spcPts val="0"/>
              </a:spcAft>
              <a:buSzPct val="108108"/>
              <a:buChar char="○"/>
            </a:pPr>
            <a:r>
              <a:rPr lang="en-US"/>
              <a:t>Be sure yourscript.sh is in this folder</a:t>
            </a:r>
            <a:endParaRPr/>
          </a:p>
          <a:p>
            <a:pPr indent="-317500" lvl="1" marL="914400" rtl="0" algn="l">
              <a:lnSpc>
                <a:spcPct val="115000"/>
              </a:lnSpc>
              <a:spcBef>
                <a:spcPts val="0"/>
              </a:spcBef>
              <a:spcAft>
                <a:spcPts val="0"/>
              </a:spcAft>
              <a:buSzPct val="108108"/>
              <a:buChar char="○"/>
            </a:pPr>
            <a:r>
              <a:rPr lang="en-US"/>
              <a:t>Type sbatch yourscript.sh</a:t>
            </a:r>
            <a:endParaRPr/>
          </a:p>
          <a:p>
            <a:pPr indent="-342900" lvl="0" marL="457200" rtl="0" algn="l">
              <a:lnSpc>
                <a:spcPct val="115000"/>
              </a:lnSpc>
              <a:spcBef>
                <a:spcPts val="0"/>
              </a:spcBef>
              <a:spcAft>
                <a:spcPts val="0"/>
              </a:spcAft>
              <a:buSzPct val="108107"/>
              <a:buChar char="●"/>
            </a:pPr>
            <a:r>
              <a:rPr lang="en-US"/>
              <a:t>To check the job, type squeue -unetid</a:t>
            </a:r>
            <a:endParaRPr/>
          </a:p>
          <a:p>
            <a:pPr indent="-317500" lvl="1" marL="914400" rtl="0" algn="l">
              <a:lnSpc>
                <a:spcPct val="115000"/>
              </a:lnSpc>
              <a:spcBef>
                <a:spcPts val="0"/>
              </a:spcBef>
              <a:spcAft>
                <a:spcPts val="0"/>
              </a:spcAft>
              <a:buSzPct val="108108"/>
              <a:buChar char="○"/>
            </a:pPr>
            <a:r>
              <a:rPr lang="en-US"/>
              <a:t>This will show the job as pending or running. If nothing comes up, then you have no code that is running.</a:t>
            </a:r>
            <a:endParaRPr/>
          </a:p>
          <a:p>
            <a:pPr indent="-228600" lvl="0" marL="457200" rtl="0" algn="l">
              <a:lnSpc>
                <a:spcPct val="115000"/>
              </a:lnSpc>
              <a:spcBef>
                <a:spcPts val="0"/>
              </a:spcBef>
              <a:spcAft>
                <a:spcPts val="0"/>
              </a:spcAft>
              <a:buSzPct val="108107"/>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yourscript.sh</a:t>
            </a:r>
            <a:endParaRPr/>
          </a:p>
        </p:txBody>
      </p:sp>
      <p:sp>
        <p:nvSpPr>
          <p:cNvPr id="289" name="Google Shape;289;p33"/>
          <p:cNvSpPr txBox="1"/>
          <p:nvPr>
            <p:ph idx="1" type="body"/>
          </p:nvPr>
        </p:nvSpPr>
        <p:spPr>
          <a:xfrm>
            <a:off x="491809" y="1228486"/>
            <a:ext cx="3451586" cy="203132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#!/bin/bash </a:t>
            </a:r>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#SBATCH --job-name=Lauras_job </a:t>
            </a:r>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#SBATCH --ntasks=1 </a:t>
            </a:r>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#SBATCH --mem=16gb </a:t>
            </a:r>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#SBATCH --time=04:00:00</a:t>
            </a:r>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 #SBATCH --partition=windfall </a:t>
            </a:r>
            <a:endParaRPr/>
          </a:p>
          <a:p>
            <a:pPr indent="0" lvl="0" marL="0" marR="0" rtl="0" algn="l">
              <a:lnSpc>
                <a:spcPct val="100000"/>
              </a:lnSpc>
              <a:spcBef>
                <a:spcPts val="0"/>
              </a:spcBef>
              <a:spcAft>
                <a:spcPts val="0"/>
              </a:spcAft>
              <a:buClr>
                <a:schemeClr val="dk2"/>
              </a:buClr>
              <a:buSzPts val="1400"/>
              <a:buFont typeface="Arial"/>
              <a:buNone/>
            </a:pPr>
            <a:r>
              <a:t/>
            </a:r>
            <a:endParaRPr sz="14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module load matlab </a:t>
            </a:r>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matlab -nodisplay -nosplash &lt; main2d.m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Download data and bookkeeping</a:t>
            </a:r>
            <a:endParaRPr/>
          </a:p>
        </p:txBody>
      </p:sp>
      <p:sp>
        <p:nvSpPr>
          <p:cNvPr id="295" name="Google Shape;295;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To download the results. Use the web interface or sftp, cd to where data_folder lives, and type get -r data_folder</a:t>
            </a:r>
            <a:endParaRPr/>
          </a:p>
          <a:p>
            <a:pPr indent="-342900" lvl="0" marL="457200" rtl="0" algn="l">
              <a:lnSpc>
                <a:spcPct val="115000"/>
              </a:lnSpc>
              <a:spcBef>
                <a:spcPts val="0"/>
              </a:spcBef>
              <a:spcAft>
                <a:spcPts val="0"/>
              </a:spcAft>
              <a:buSzPts val="1800"/>
              <a:buChar char="●"/>
            </a:pPr>
            <a:r>
              <a:rPr lang="en-US"/>
              <a:t>To save space on the cluster, now remove this data. Delete in the web interface or type rm -r data_folder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Vpn - often needed to log into UA remotely</a:t>
            </a:r>
            <a:endParaRPr/>
          </a:p>
        </p:txBody>
      </p:sp>
      <p:sp>
        <p:nvSpPr>
          <p:cNvPr id="79" name="Google Shape;79;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AutoNum type="arabicPeriod"/>
            </a:pPr>
            <a:r>
              <a:rPr lang="en-US">
                <a:solidFill>
                  <a:schemeClr val="dk1"/>
                </a:solidFill>
              </a:rPr>
              <a:t>Start a vpn session</a:t>
            </a:r>
            <a:endParaRPr>
              <a:solidFill>
                <a:schemeClr val="dk1"/>
              </a:solidFill>
            </a:endParaRPr>
          </a:p>
          <a:p>
            <a:pPr indent="-342900" lvl="1" marL="914400" rtl="0" algn="l">
              <a:lnSpc>
                <a:spcPct val="115000"/>
              </a:lnSpc>
              <a:spcBef>
                <a:spcPts val="0"/>
              </a:spcBef>
              <a:spcAft>
                <a:spcPts val="0"/>
              </a:spcAft>
              <a:buClr>
                <a:schemeClr val="dk1"/>
              </a:buClr>
              <a:buSzPts val="1800"/>
              <a:buAutoNum type="alphaLcPeriod"/>
            </a:pPr>
            <a:r>
              <a:rPr lang="en-US" sz="1800">
                <a:solidFill>
                  <a:schemeClr val="dk1"/>
                </a:solidFill>
              </a:rPr>
              <a:t>Use the Cisco client</a:t>
            </a:r>
            <a:endParaRPr sz="1800">
              <a:solidFill>
                <a:schemeClr val="dk1"/>
              </a:solidFill>
            </a:endParaRPr>
          </a:p>
          <a:p>
            <a:pPr indent="-342900" lvl="1" marL="914400" rtl="0" algn="l">
              <a:lnSpc>
                <a:spcPct val="115000"/>
              </a:lnSpc>
              <a:spcBef>
                <a:spcPts val="0"/>
              </a:spcBef>
              <a:spcAft>
                <a:spcPts val="0"/>
              </a:spcAft>
              <a:buClr>
                <a:schemeClr val="dk1"/>
              </a:buClr>
              <a:buSzPts val="1800"/>
              <a:buAutoNum type="alphaLcPeriod"/>
            </a:pPr>
            <a:r>
              <a:rPr lang="en-US" sz="1800">
                <a:solidFill>
                  <a:schemeClr val="dk1"/>
                </a:solidFill>
              </a:rPr>
              <a:t>The server is vpn.arizona.edu</a:t>
            </a:r>
            <a:endParaRPr sz="1800">
              <a:solidFill>
                <a:schemeClr val="dk1"/>
              </a:solidFill>
            </a:endParaRPr>
          </a:p>
          <a:p>
            <a:pPr indent="-342900" lvl="1" marL="914400" rtl="0" algn="l">
              <a:lnSpc>
                <a:spcPct val="115000"/>
              </a:lnSpc>
              <a:spcBef>
                <a:spcPts val="0"/>
              </a:spcBef>
              <a:spcAft>
                <a:spcPts val="0"/>
              </a:spcAft>
              <a:buClr>
                <a:schemeClr val="dk1"/>
              </a:buClr>
              <a:buSzPts val="1800"/>
              <a:buAutoNum type="alphaLcPeriod"/>
            </a:pPr>
            <a:r>
              <a:rPr lang="en-US" sz="1800">
                <a:solidFill>
                  <a:schemeClr val="dk1"/>
                </a:solidFill>
              </a:rPr>
              <a:t>Logging in requires 2-step authentication. For the second password, type push (push notification) or phone (phone notification).</a:t>
            </a:r>
            <a:endParaRPr sz="1800">
              <a:solidFill>
                <a:schemeClr val="dk1"/>
              </a:solidFill>
            </a:endParaRPr>
          </a:p>
          <a:p>
            <a:pPr indent="-342900" lvl="1" marL="914400" rtl="0" algn="l">
              <a:lnSpc>
                <a:spcPct val="115000"/>
              </a:lnSpc>
              <a:spcBef>
                <a:spcPts val="0"/>
              </a:spcBef>
              <a:spcAft>
                <a:spcPts val="0"/>
              </a:spcAft>
              <a:buClr>
                <a:schemeClr val="dk1"/>
              </a:buClr>
              <a:buSzPts val="1800"/>
              <a:buAutoNum type="alphaLcPeriod"/>
            </a:pPr>
            <a:r>
              <a:rPr lang="en-US" sz="1800">
                <a:solidFill>
                  <a:schemeClr val="dk1"/>
                </a:solidFill>
              </a:rPr>
              <a:t>More information is here: </a:t>
            </a:r>
            <a:r>
              <a:rPr lang="en-US" sz="1800" u="sng">
                <a:solidFill>
                  <a:srgbClr val="1155CC"/>
                </a:solidFill>
                <a:hlinkClick r:id="rId3">
                  <a:extLst>
                    <a:ext uri="{A12FA001-AC4F-418D-AE19-62706E023703}">
                      <ahyp:hlinkClr val="tx"/>
                    </a:ext>
                  </a:extLst>
                </a:hlinkClick>
              </a:rPr>
              <a:t>UA Virtual Private Network (VPN) | Information Technology | University of Arizona</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Get on to the U-System</a:t>
            </a:r>
            <a:endParaRPr/>
          </a:p>
        </p:txBody>
      </p:sp>
      <p:sp>
        <p:nvSpPr>
          <p:cNvPr id="85" name="Google Shape;85;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How to Connect</a:t>
            </a:r>
            <a:endParaRPr b="1">
              <a:solidFill>
                <a:schemeClr val="dk1"/>
              </a:solidFill>
            </a:endParaRPr>
          </a:p>
          <a:p>
            <a:pPr indent="-342900" lvl="0" marL="457200" rtl="0" algn="l">
              <a:lnSpc>
                <a:spcPct val="115000"/>
              </a:lnSpc>
              <a:spcBef>
                <a:spcPts val="1200"/>
              </a:spcBef>
              <a:spcAft>
                <a:spcPts val="0"/>
              </a:spcAft>
              <a:buClr>
                <a:schemeClr val="dk1"/>
              </a:buClr>
              <a:buSzPts val="1800"/>
              <a:buChar char="●"/>
            </a:pPr>
            <a:r>
              <a:rPr lang="en-US">
                <a:solidFill>
                  <a:schemeClr val="dk1"/>
                </a:solidFill>
              </a:rPr>
              <a:t>Download a free *SSH client from the </a:t>
            </a:r>
            <a:r>
              <a:rPr lang="en-US" u="sng">
                <a:solidFill>
                  <a:schemeClr val="hlink"/>
                </a:solidFill>
                <a:hlinkClick r:id="rId3"/>
              </a:rPr>
              <a:t>Software License website</a:t>
            </a:r>
            <a:r>
              <a:rPr lang="en-US">
                <a:solidFill>
                  <a:schemeClr val="dk1"/>
                </a:solidFill>
              </a:rPr>
              <a: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Run the </a:t>
            </a:r>
            <a:r>
              <a:rPr b="1" lang="en-US">
                <a:solidFill>
                  <a:schemeClr val="dk1"/>
                </a:solidFill>
              </a:rPr>
              <a:t>SSH client</a:t>
            </a:r>
            <a:r>
              <a:rPr lang="en-US">
                <a:solidFill>
                  <a:schemeClr val="dk1"/>
                </a:solidFill>
              </a:rPr>
              <a: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Enter Host Name netid@</a:t>
            </a:r>
            <a:r>
              <a:rPr b="1" lang="en-US">
                <a:solidFill>
                  <a:schemeClr val="dk1"/>
                </a:solidFill>
              </a:rPr>
              <a:t>u.arizona.edu</a:t>
            </a:r>
            <a:r>
              <a:rPr lang="en-US">
                <a:solidFill>
                  <a:schemeClr val="dk1"/>
                </a:solidFill>
              </a:rPr>
              <a: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Enter Port Number: </a:t>
            </a:r>
            <a:r>
              <a:rPr b="1" lang="en-US">
                <a:solidFill>
                  <a:schemeClr val="dk1"/>
                </a:solidFill>
              </a:rPr>
              <a:t>22</a:t>
            </a:r>
            <a:r>
              <a:rPr lang="en-US">
                <a:solidFill>
                  <a:schemeClr val="dk1"/>
                </a:solidFill>
              </a:rPr>
              <a: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Select either </a:t>
            </a:r>
            <a:r>
              <a:rPr b="1" lang="en-US">
                <a:solidFill>
                  <a:schemeClr val="dk1"/>
                </a:solidFill>
              </a:rPr>
              <a:t>SFTP or SSH</a:t>
            </a:r>
            <a:r>
              <a:rPr lang="en-US">
                <a:solidFill>
                  <a:schemeClr val="dk1"/>
                </a:solidFill>
              </a:rPr>
              <a:t> (depending on which is available).</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Enter your </a:t>
            </a:r>
            <a:r>
              <a:rPr b="1" lang="en-US">
                <a:solidFill>
                  <a:schemeClr val="dk1"/>
                </a:solidFill>
              </a:rPr>
              <a:t>NetID username</a:t>
            </a:r>
            <a:r>
              <a:rPr lang="en-US">
                <a:solidFill>
                  <a:schemeClr val="dk1"/>
                </a:solidFill>
              </a:rPr>
              <a:t> for Username.</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Enter your</a:t>
            </a:r>
            <a:r>
              <a:rPr b="1" lang="en-US">
                <a:solidFill>
                  <a:schemeClr val="dk1"/>
                </a:solidFill>
              </a:rPr>
              <a:t> NetID password</a:t>
            </a:r>
            <a:r>
              <a:rPr lang="en-US">
                <a:solidFill>
                  <a:schemeClr val="dk1"/>
                </a:solidFill>
              </a:rPr>
              <a:t> for Password.</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Try to connect.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Once connected, you may want to visit the </a:t>
            </a:r>
            <a:r>
              <a:rPr lang="en-US" u="sng">
                <a:solidFill>
                  <a:schemeClr val="hlink"/>
                </a:solidFill>
                <a:hlinkClick r:id="rId4"/>
              </a:rPr>
              <a:t>list of available software.</a:t>
            </a:r>
            <a:endParaRPr u="sng">
              <a:solidFill>
                <a:schemeClr val="hlink"/>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Run a simple python program</a:t>
            </a:r>
            <a:endParaRPr/>
          </a:p>
        </p:txBody>
      </p:sp>
      <p:sp>
        <p:nvSpPr>
          <p:cNvPr id="91" name="Google Shape;91;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US">
                <a:solidFill>
                  <a:schemeClr val="dk1"/>
                </a:solidFill>
              </a:rPr>
              <a:t>Let’s create a simple python program. To do this, we will use the nano editor. In the terminal, type </a:t>
            </a:r>
            <a:r>
              <a:rPr i="1" lang="en-US">
                <a:solidFill>
                  <a:srgbClr val="0000FF"/>
                </a:solidFill>
              </a:rPr>
              <a:t>nano hello.py</a:t>
            </a:r>
            <a:endParaRPr i="1">
              <a:solidFill>
                <a:srgbClr val="0000FF"/>
              </a:solidFill>
            </a:endParaRPr>
          </a:p>
          <a:p>
            <a:pPr indent="0" lvl="0" marL="0" rtl="0" algn="l">
              <a:lnSpc>
                <a:spcPct val="115000"/>
              </a:lnSpc>
              <a:spcBef>
                <a:spcPts val="1200"/>
              </a:spcBef>
              <a:spcAft>
                <a:spcPts val="0"/>
              </a:spcAft>
              <a:buSzPts val="1800"/>
              <a:buNone/>
            </a:pPr>
            <a:r>
              <a:rPr lang="en-US">
                <a:solidFill>
                  <a:schemeClr val="dk1"/>
                </a:solidFill>
              </a:rPr>
              <a:t>The editor should open. Type </a:t>
            </a:r>
            <a:r>
              <a:rPr i="1" lang="en-US">
                <a:solidFill>
                  <a:srgbClr val="0000FF"/>
                </a:solidFill>
              </a:rPr>
              <a:t>print(‘hello world’)</a:t>
            </a:r>
            <a:endParaRPr i="1">
              <a:solidFill>
                <a:srgbClr val="0000FF"/>
              </a:solidFill>
            </a:endParaRPr>
          </a:p>
          <a:p>
            <a:pPr indent="0" lvl="0" marL="0" rtl="0" algn="l">
              <a:lnSpc>
                <a:spcPct val="115000"/>
              </a:lnSpc>
              <a:spcBef>
                <a:spcPts val="1200"/>
              </a:spcBef>
              <a:spcAft>
                <a:spcPts val="0"/>
              </a:spcAft>
              <a:buSzPts val="1800"/>
              <a:buNone/>
            </a:pPr>
            <a:r>
              <a:rPr lang="en-US">
                <a:solidFill>
                  <a:schemeClr val="dk1"/>
                </a:solidFill>
              </a:rPr>
              <a:t>Now click Ctrl+X to exit, and type Y for yes to save.</a:t>
            </a:r>
            <a:endParaRPr>
              <a:solidFill>
                <a:schemeClr val="dk1"/>
              </a:solidFill>
            </a:endParaRPr>
          </a:p>
          <a:p>
            <a:pPr indent="0" lvl="0" marL="0" rtl="0" algn="l">
              <a:lnSpc>
                <a:spcPct val="115000"/>
              </a:lnSpc>
              <a:spcBef>
                <a:spcPts val="1200"/>
              </a:spcBef>
              <a:spcAft>
                <a:spcPts val="1200"/>
              </a:spcAft>
              <a:buSzPts val="1800"/>
              <a:buNone/>
            </a:pPr>
            <a:r>
              <a:rPr lang="en-US">
                <a:solidFill>
                  <a:schemeClr val="dk1"/>
                </a:solidFill>
              </a:rPr>
              <a:t>To run the program, type</a:t>
            </a:r>
            <a:r>
              <a:rPr lang="en-US"/>
              <a:t> </a:t>
            </a:r>
            <a:r>
              <a:rPr i="1" lang="en-US">
                <a:solidFill>
                  <a:srgbClr val="0000FF"/>
                </a:solidFill>
              </a:rPr>
              <a:t>python hello.py.</a:t>
            </a:r>
            <a:endParaRPr i="1">
              <a:solidFill>
                <a:srgbClr val="0000FF"/>
              </a:solidFill>
            </a:endParaRPr>
          </a:p>
        </p:txBody>
      </p:sp>
      <p:pic>
        <p:nvPicPr>
          <p:cNvPr id="92" name="Google Shape;92;p6"/>
          <p:cNvPicPr preferRelativeResize="0"/>
          <p:nvPr/>
        </p:nvPicPr>
        <p:blipFill rotWithShape="1">
          <a:blip r:embed="rId3">
            <a:alphaModFix/>
          </a:blip>
          <a:srcRect b="0" l="0" r="0" t="0"/>
          <a:stretch/>
        </p:blipFill>
        <p:spPr>
          <a:xfrm>
            <a:off x="3162300" y="3641150"/>
            <a:ext cx="2819400" cy="838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Moving files</a:t>
            </a:r>
            <a:endParaRPr/>
          </a:p>
        </p:txBody>
      </p:sp>
      <p:sp>
        <p:nvSpPr>
          <p:cNvPr id="98" name="Google Shape;98;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a:t>Type </a:t>
            </a:r>
            <a:r>
              <a:rPr i="1" lang="en-US">
                <a:solidFill>
                  <a:srgbClr val="0000FF"/>
                </a:solidFill>
              </a:rPr>
              <a:t>ls</a:t>
            </a:r>
            <a:r>
              <a:rPr lang="en-US">
                <a:solidFill>
                  <a:schemeClr val="dk1"/>
                </a:solidFill>
              </a:rPr>
              <a:t> and you will see the list of files and folders on your U-system account.</a:t>
            </a:r>
            <a:endParaRPr>
              <a:solidFill>
                <a:schemeClr val="dk1"/>
              </a:solidFill>
            </a:endParaRPr>
          </a:p>
          <a:p>
            <a:pPr indent="0" lvl="0" marL="0" rtl="0" algn="l">
              <a:lnSpc>
                <a:spcPct val="115000"/>
              </a:lnSpc>
              <a:spcBef>
                <a:spcPts val="1200"/>
              </a:spcBef>
              <a:spcAft>
                <a:spcPts val="0"/>
              </a:spcAft>
              <a:buSzPts val="1800"/>
              <a:buNone/>
            </a:pPr>
            <a:r>
              <a:rPr lang="en-US">
                <a:solidFill>
                  <a:schemeClr val="dk1"/>
                </a:solidFill>
              </a:rPr>
              <a:t>To remove hello.py, type </a:t>
            </a:r>
            <a:r>
              <a:rPr i="1" lang="en-US">
                <a:solidFill>
                  <a:srgbClr val="0000FF"/>
                </a:solidFill>
              </a:rPr>
              <a:t>rm hello.py</a:t>
            </a:r>
            <a:r>
              <a:rPr lang="en-US">
                <a:solidFill>
                  <a:schemeClr val="dk1"/>
                </a:solidFill>
              </a:rPr>
              <a:t>. There should also be a public_html folder.</a:t>
            </a:r>
            <a:endParaRPr>
              <a:solidFill>
                <a:schemeClr val="dk1"/>
              </a:solidFill>
            </a:endParaRPr>
          </a:p>
          <a:p>
            <a:pPr indent="0" lvl="0" marL="0" rtl="0" algn="l">
              <a:lnSpc>
                <a:spcPct val="115000"/>
              </a:lnSpc>
              <a:spcBef>
                <a:spcPts val="1200"/>
              </a:spcBef>
              <a:spcAft>
                <a:spcPts val="0"/>
              </a:spcAft>
              <a:buSzPts val="1800"/>
              <a:buNone/>
            </a:pPr>
            <a:r>
              <a:rPr lang="en-US">
                <a:solidFill>
                  <a:schemeClr val="dk1"/>
                </a:solidFill>
              </a:rPr>
              <a:t>To run programs and download results, you will need to move files back and forth from your computer to the remote U-system computer.</a:t>
            </a:r>
            <a:endParaRPr>
              <a:solidFill>
                <a:schemeClr val="dk1"/>
              </a:solidFill>
            </a:endParaRPr>
          </a:p>
          <a:p>
            <a:pPr indent="0" lvl="0" marL="0" rtl="0" algn="l">
              <a:lnSpc>
                <a:spcPct val="115000"/>
              </a:lnSpc>
              <a:spcBef>
                <a:spcPts val="1200"/>
              </a:spcBef>
              <a:spcAft>
                <a:spcPts val="1200"/>
              </a:spcAft>
              <a:buSzPts val="1800"/>
              <a:buNone/>
            </a:pPr>
            <a:r>
              <a:rPr lang="en-US">
                <a:solidFill>
                  <a:schemeClr val="dk1"/>
                </a:solidFill>
              </a:rPr>
              <a:t>.</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8"/>
          <p:cNvSpPr txBox="1"/>
          <p:nvPr>
            <p:ph type="title"/>
          </p:nvPr>
        </p:nvSpPr>
        <p:spPr>
          <a:xfrm>
            <a:off x="311700" y="445025"/>
            <a:ext cx="86850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Filezilla - Download and upload files with GUI on U-System</a:t>
            </a:r>
            <a:endParaRPr/>
          </a:p>
        </p:txBody>
      </p:sp>
      <p:sp>
        <p:nvSpPr>
          <p:cNvPr id="104" name="Google Shape;104;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US" sz="1600" u="sng">
                <a:solidFill>
                  <a:schemeClr val="hlink"/>
                </a:solidFill>
                <a:hlinkClick r:id="rId3"/>
              </a:rPr>
              <a:t>FileZilla - The free FTP solution (filezilla-project.org)</a:t>
            </a:r>
            <a:endParaRPr sz="2300"/>
          </a:p>
        </p:txBody>
      </p:sp>
      <p:pic>
        <p:nvPicPr>
          <p:cNvPr id="105" name="Google Shape;105;p8"/>
          <p:cNvPicPr preferRelativeResize="0"/>
          <p:nvPr/>
        </p:nvPicPr>
        <p:blipFill rotWithShape="1">
          <a:blip r:embed="rId4">
            <a:alphaModFix/>
          </a:blip>
          <a:srcRect b="0" l="0" r="0" t="0"/>
          <a:stretch/>
        </p:blipFill>
        <p:spPr>
          <a:xfrm>
            <a:off x="1775397" y="1762475"/>
            <a:ext cx="4429250" cy="3313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9"/>
          <p:cNvPicPr preferRelativeResize="0"/>
          <p:nvPr/>
        </p:nvPicPr>
        <p:blipFill rotWithShape="1">
          <a:blip r:embed="rId3">
            <a:alphaModFix/>
          </a:blip>
          <a:srcRect b="0" l="0" r="0" t="0"/>
          <a:stretch/>
        </p:blipFill>
        <p:spPr>
          <a:xfrm>
            <a:off x="605325" y="460575"/>
            <a:ext cx="7933349" cy="4328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Laura</dc:creator>
</cp:coreProperties>
</file>