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85" r:id="rId3"/>
    <p:sldId id="257" r:id="rId4"/>
    <p:sldId id="268" r:id="rId5"/>
    <p:sldId id="269" r:id="rId6"/>
    <p:sldId id="259" r:id="rId7"/>
    <p:sldId id="286" r:id="rId8"/>
    <p:sldId id="287" r:id="rId9"/>
    <p:sldId id="265" r:id="rId10"/>
    <p:sldId id="266" r:id="rId11"/>
    <p:sldId id="270" r:id="rId12"/>
    <p:sldId id="271" r:id="rId13"/>
    <p:sldId id="272" r:id="rId14"/>
    <p:sldId id="279" r:id="rId15"/>
    <p:sldId id="280" r:id="rId16"/>
    <p:sldId id="273" r:id="rId17"/>
    <p:sldId id="282" r:id="rId18"/>
    <p:sldId id="283" r:id="rId19"/>
    <p:sldId id="281" r:id="rId20"/>
    <p:sldId id="274" r:id="rId21"/>
    <p:sldId id="278" r:id="rId22"/>
    <p:sldId id="275" r:id="rId23"/>
    <p:sldId id="276" r:id="rId24"/>
    <p:sldId id="284" r:id="rId25"/>
    <p:sldId id="277" r:id="rId26"/>
  </p:sldIdLst>
  <p:sldSz cx="9144000" cy="5143500" type="screen16x9"/>
  <p:notesSz cx="6858000" cy="9144000"/>
  <p:embeddedFontLst>
    <p:embeddedFont>
      <p:font typeface="Roboto Mon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4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hpc.arizona.edu/display/UAHPC/HPC+Docu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arizona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HPC @ UA, running ib2d and IBAMR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Terminal - transferring 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directory.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where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the cluster, 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the cluster,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from the cluster to 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- Moving 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Go to ood.hpc.arizona.edu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From the OpenOnDemand portal, select files and home directory</a:t>
            </a:r>
            <a:endParaRPr dirty="0"/>
          </a:p>
        </p:txBody>
      </p:sp>
      <p:pic>
        <p:nvPicPr>
          <p:cNvPr id="5" name="Google Shape;141;p27">
            <a:extLst>
              <a:ext uri="{FF2B5EF4-FFF2-40B4-BE49-F238E27FC236}">
                <a16:creationId xmlns:a16="http://schemas.microsoft.com/office/drawing/2014/main" id="{30611A9D-F875-4CCB-B0F3-CB01E10D74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4" y="2200589"/>
            <a:ext cx="7838940" cy="2780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 on Puma / Ocelot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To upload a static version of ib2d 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/>
              <a:t>Option 1: Upload the folder into your directory on the cluster.</a:t>
            </a:r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computer.</a:t>
            </a:r>
          </a:p>
          <a:p>
            <a:pPr lvl="1" fontAlgn="base"/>
            <a:r>
              <a:rPr lang="en-US" dirty="0"/>
              <a:t>Option 2: Use the terminal</a:t>
            </a:r>
          </a:p>
          <a:p>
            <a:pPr lvl="2" fontAlgn="base"/>
            <a:r>
              <a:rPr lang="en-US" dirty="0"/>
              <a:t>You may want to first cd to the directory where ib2d lives. For example, if ib2d is on your desktop, cd 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ib2d</a:t>
            </a:r>
          </a:p>
          <a:p>
            <a:pPr lvl="3" fontAlgn="base"/>
            <a:r>
              <a:rPr lang="en-US" dirty="0"/>
              <a:t>If you did not cd to the folder where ib2d lives, you need to type put -r /Path/to/ib2d</a:t>
            </a:r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Better Option: Use git on your HPC account to get and update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699" y="127305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clone ib2d onto your account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https://github.com/nickabattista/IB2d.git</a:t>
            </a:r>
            <a:endParaRPr lang="en-US" dirty="0"/>
          </a:p>
          <a:p>
            <a:r>
              <a:rPr lang="en-US" dirty="0"/>
              <a:t>To update ib2d</a:t>
            </a:r>
          </a:p>
          <a:p>
            <a:pPr lvl="1"/>
            <a:r>
              <a:rPr lang="en-US" dirty="0"/>
              <a:t>Cd into the ib2d folder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git</a:t>
            </a:r>
            <a:r>
              <a:rPr lang="en-US" dirty="0"/>
              <a:t> pull origin master</a:t>
            </a:r>
          </a:p>
          <a:p>
            <a:r>
              <a:rPr lang="en-US" dirty="0"/>
              <a:t>Tutorials on </a:t>
            </a:r>
            <a:r>
              <a:rPr lang="en-US" dirty="0" err="1"/>
              <a:t>git</a:t>
            </a:r>
            <a:r>
              <a:rPr lang="en-US" dirty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https://git-scm.com/docs/gittutorial</a:t>
            </a:r>
            <a:endParaRPr lang="en-US" dirty="0"/>
          </a:p>
          <a:p>
            <a:r>
              <a:rPr lang="en-US" dirty="0"/>
              <a:t>Screenshot where I removed my old versions of ib2d and used </a:t>
            </a:r>
            <a:r>
              <a:rPr lang="en-US" dirty="0" err="1"/>
              <a:t>git</a:t>
            </a:r>
            <a:r>
              <a:rPr lang="en-US" dirty="0"/>
              <a:t> clone: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179618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separate folder for your ib2d simulations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a good idea to run your ib2d simulations outside of the ib2d-master folder.</a:t>
            </a:r>
          </a:p>
          <a:p>
            <a:pPr lvl="1"/>
            <a:r>
              <a:rPr lang="en-US" dirty="0"/>
              <a:t>This makes it easy to update ib2d.</a:t>
            </a:r>
          </a:p>
          <a:p>
            <a:pPr lvl="1"/>
            <a:r>
              <a:rPr lang="en-US" dirty="0"/>
              <a:t>You can also store simulation data in a temporary folder.</a:t>
            </a:r>
          </a:p>
          <a:p>
            <a:r>
              <a:rPr lang="en-US" dirty="0"/>
              <a:t>To get the examples to work, you need to add the path to </a:t>
            </a:r>
            <a:r>
              <a:rPr lang="en-US" dirty="0" err="1"/>
              <a:t>IBM_Blackbox</a:t>
            </a:r>
            <a:r>
              <a:rPr lang="en-US" dirty="0"/>
              <a:t> to your main2d file.</a:t>
            </a:r>
          </a:p>
          <a:p>
            <a:pPr lvl="1"/>
            <a:r>
              <a:rPr lang="en-US" dirty="0"/>
              <a:t>Cd to where </a:t>
            </a:r>
            <a:r>
              <a:rPr lang="en-US" dirty="0" err="1"/>
              <a:t>IBM_Blackbox</a:t>
            </a:r>
            <a:r>
              <a:rPr lang="en-US" dirty="0"/>
              <a:t> lives.</a:t>
            </a:r>
          </a:p>
          <a:p>
            <a:pPr lvl="1"/>
            <a:r>
              <a:rPr lang="en-US" dirty="0"/>
              <a:t>Type </a:t>
            </a:r>
            <a:r>
              <a:rPr lang="en-US" dirty="0" err="1"/>
              <a:t>pwd</a:t>
            </a:r>
            <a:r>
              <a:rPr lang="en-US" dirty="0"/>
              <a:t> to get the working directory - /home/u29/lauram9/IB2d/matIB2d/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 main2d.m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/>
              <a:t>	Change to (my example, your path will be different)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addpath</a:t>
            </a:r>
            <a:r>
              <a:rPr lang="en-US" dirty="0"/>
              <a:t>('/home/u29/lauram9/IB2d/matIB2d/</a:t>
            </a:r>
            <a:r>
              <a:rPr lang="en-US" dirty="0" err="1"/>
              <a:t>IBM_Blackbox</a:t>
            </a:r>
            <a:r>
              <a:rPr lang="en-US" dirty="0"/>
              <a:t>')</a:t>
            </a:r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ib2d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line</a:t>
            </a:r>
          </a:p>
          <a:p>
            <a:pPr lvl="1" fontAlgn="base"/>
            <a:r>
              <a:rPr lang="en-US" u="sng" dirty="0">
                <a:hlinkClick r:id="rId2"/>
              </a:rPr>
              <a:t>https://public.confluence.arizona.edu/display/UAHPC/Using+Matlab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</a:p>
          <a:p>
            <a:pPr fontAlgn="base"/>
            <a:r>
              <a:rPr lang="en-US" dirty="0"/>
              <a:t>Open a terminal on your computer 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ssh</a:t>
            </a:r>
            <a:r>
              <a:rPr lang="en-US" dirty="0"/>
              <a:t> netid@hpc.arizona.edu</a:t>
            </a:r>
          </a:p>
          <a:p>
            <a:pPr lvl="1" fontAlgn="base"/>
            <a:r>
              <a:rPr lang="en-US" dirty="0"/>
              <a:t>Type puma/ocelot to work on this cluster.</a:t>
            </a:r>
          </a:p>
          <a:p>
            <a:pPr lvl="1" fontAlgn="base"/>
            <a:r>
              <a:rPr lang="en-US" dirty="0"/>
              <a:t>cd into the directory where the example is that you want to run</a:t>
            </a:r>
          </a:p>
          <a:p>
            <a:pPr lvl="1" fontAlgn="base"/>
            <a:r>
              <a:rPr lang="en-US" dirty="0"/>
              <a:t>Be sure myscript.sh is in this folder</a:t>
            </a:r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/>
              <a:t>SLURM submission script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continued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myscript.sh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https://github.com/fairyflies9/IBAMR-Tutorials</a:t>
            </a:r>
            <a:endParaRPr lang="en-US" u="sng" dirty="0"/>
          </a:p>
          <a:p>
            <a:pPr lvl="1"/>
            <a:r>
              <a:rPr lang="en-US" dirty="0"/>
              <a:t>Examples and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</a:p>
          <a:p>
            <a:r>
              <a:rPr lang="en-US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lvl="1"/>
            <a:r>
              <a:rPr lang="en-US" dirty="0"/>
              <a:t>Zoom recordings for old and new tutorials</a:t>
            </a:r>
          </a:p>
        </p:txBody>
      </p:sp>
    </p:spTree>
    <p:extLst>
      <p:ext uri="{BB962C8B-B14F-4D97-AF65-F5344CB8AC3E}">
        <p14:creationId xmlns:p14="http://schemas.microsoft.com/office/powerpoint/2010/main" val="215483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 data and book keeping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Running IBAMR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/>
              <a:t>Mpiruns</a:t>
            </a:r>
            <a:r>
              <a:rPr lang="en-US" dirty="0"/>
              <a:t> using IBFE can only be done on ocelot </a:t>
            </a:r>
          </a:p>
          <a:p>
            <a:pPr lvl="1" fontAlgn="base"/>
            <a:r>
              <a:rPr lang="en-US" dirty="0"/>
              <a:t>This cluster should be online July 12.</a:t>
            </a:r>
          </a:p>
          <a:p>
            <a:pPr lvl="1" fontAlgn="base"/>
            <a:r>
              <a:rPr lang="en-US" dirty="0"/>
              <a:t>We can run simulations using IBFE by using </a:t>
            </a:r>
            <a:r>
              <a:rPr lang="en-US" dirty="0" err="1"/>
              <a:t>srun</a:t>
            </a:r>
            <a:r>
              <a:rPr lang="en-US" dirty="0"/>
              <a:t> on puma (2D runs).</a:t>
            </a:r>
          </a:p>
          <a:p>
            <a:pPr fontAlgn="base"/>
            <a:r>
              <a:rPr lang="en-US" dirty="0"/>
              <a:t>If you are  not using finite elements / </a:t>
            </a:r>
            <a:r>
              <a:rPr lang="en-US" dirty="0" err="1"/>
              <a:t>libmesh</a:t>
            </a:r>
            <a:r>
              <a:rPr lang="en-US" dirty="0"/>
              <a:t> (e.g. fiber based IBM), then you can use </a:t>
            </a:r>
            <a:r>
              <a:rPr lang="en-US" dirty="0" err="1"/>
              <a:t>mpirun</a:t>
            </a:r>
            <a:r>
              <a:rPr lang="en-US" dirty="0"/>
              <a:t> on puma.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IBAMR Tutorials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with examples from UNC</a:t>
            </a:r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/>
              <a:t>Zoom videos of old tutorials and other materials</a:t>
            </a:r>
          </a:p>
          <a:p>
            <a:pPr lvl="1"/>
            <a:r>
              <a:rPr lang="en-US" u="sng" dirty="0">
                <a:hlinkClick r:id="rId3"/>
              </a:rPr>
              <a:t>https://drive.google.com/drive/folders/1g0TIf-mRa3f2cOt2h8zztOmrhvMdZpuY?usp=sharing</a:t>
            </a:r>
            <a:endParaRPr lang="en-US" dirty="0"/>
          </a:p>
          <a:p>
            <a:pPr fontAlgn="base"/>
            <a:r>
              <a:rPr lang="en-US" dirty="0"/>
              <a:t>I’ve started a new folder for UA examples here: </a:t>
            </a:r>
          </a:p>
          <a:p>
            <a:pPr lvl="1" fontAlgn="base"/>
            <a:r>
              <a:rPr lang="en-US" u="sng" dirty="0">
                <a:hlinkClick r:id="rId4"/>
              </a:rPr>
              <a:t>IBAMR-Tutorials/AZ-Examples/IBFE-UA-Example-2DTriangle 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week.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Updating examples from UNC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script for IBAMR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--ntasks-per-node=16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IB data is large, and I have created a new temporary space.</a:t>
            </a:r>
          </a:p>
          <a:p>
            <a:pPr lvl="1" fontAlgn="base"/>
            <a:r>
              <a:rPr lang="en-US" dirty="0"/>
              <a:t>The path to this folder is /</a:t>
            </a:r>
            <a:r>
              <a:rPr lang="en-US" dirty="0" err="1"/>
              <a:t>xdisk</a:t>
            </a:r>
            <a:r>
              <a:rPr lang="en-US" dirty="0"/>
              <a:t>/lauram9</a:t>
            </a:r>
          </a:p>
          <a:p>
            <a:pPr fontAlgn="base"/>
            <a:r>
              <a:rPr lang="en-US" dirty="0"/>
              <a:t>I suggest that you put your ib2d and IBAMR simulation folders here.</a:t>
            </a:r>
          </a:p>
          <a:p>
            <a:pPr lvl="1" fontAlgn="base"/>
            <a:r>
              <a:rPr lang="en-US" dirty="0"/>
              <a:t>Update the paths for ib2d or </a:t>
            </a:r>
            <a:r>
              <a:rPr lang="en-US" dirty="0" err="1"/>
              <a:t>ibamr</a:t>
            </a:r>
            <a:r>
              <a:rPr lang="en-US" dirty="0"/>
              <a:t> in main2d /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 fontAlgn="base"/>
            <a:r>
              <a:rPr lang="en-US" dirty="0"/>
              <a:t>Run your simulation from these folders / write </a:t>
            </a:r>
            <a:r>
              <a:rPr lang="en-US" dirty="0" err="1"/>
              <a:t>viz</a:t>
            </a:r>
            <a:r>
              <a:rPr lang="en-US" dirty="0"/>
              <a:t> data here.</a:t>
            </a:r>
          </a:p>
          <a:p>
            <a:pPr lvl="1" fontAlgn="base"/>
            <a:r>
              <a:rPr lang="en-US" dirty="0"/>
              <a:t>Download your data in a timely manner.</a:t>
            </a:r>
          </a:p>
          <a:p>
            <a:pPr lvl="1" fontAlgn="base"/>
            <a:r>
              <a:rPr lang="en-US" dirty="0"/>
              <a:t>Delete files regularly</a:t>
            </a:r>
          </a:p>
          <a:p>
            <a:pPr lvl="2" fontAlgn="base"/>
            <a:r>
              <a:rPr lang="en-US" dirty="0" err="1"/>
              <a:t>rm</a:t>
            </a:r>
            <a:r>
              <a:rPr lang="en-US" dirty="0"/>
              <a:t> –r </a:t>
            </a:r>
            <a:r>
              <a:rPr lang="en-US" dirty="0" err="1"/>
              <a:t>my_ib_sim_folder</a:t>
            </a:r>
            <a:endParaRPr lang="en-US" dirty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https://account.arizona.edu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I will need to add you to my 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to </a:t>
            </a:r>
            <a:r>
              <a:rPr lang="en-US" u="sng" dirty="0">
                <a:solidFill>
                  <a:schemeClr val="accent5"/>
                </a:solidFill>
                <a:hlinkClick r:id="rId3"/>
              </a:rPr>
              <a:t>https://OnDemand.hpc.arizona.edu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 FileZilla, select the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menu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Site Manager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Select an existing site or select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New Site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 to create a new connection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Enter the following information in the General tab: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Protocol: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SFTP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Host: enter the server name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filexfer.hpc.arizona.edu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Logon Type: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B2B2B"/>
                </a:solidFill>
                <a:effectLst/>
                <a:latin typeface="Helvetica Neue"/>
              </a:rPr>
              <a:t>Interactive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rgbClr val="2B2B2B"/>
                </a:solidFill>
                <a:latin typeface="Helvetica Neue"/>
              </a:rPr>
              <a:t>User: </a:t>
            </a:r>
            <a:r>
              <a:rPr lang="en-US" altLang="en-US" b="1" dirty="0">
                <a:solidFill>
                  <a:srgbClr val="2B2B2B"/>
                </a:solidFill>
                <a:latin typeface="Helvetica Neue"/>
              </a:rPr>
              <a:t>Your NetID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B2B2B"/>
              </a:solidFill>
              <a:effectLst/>
              <a:latin typeface="Helvetica Neue"/>
            </a:endParaRPr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277C24-5BB9-424F-BEA7-54421491D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62" y="2189110"/>
            <a:ext cx="5368803" cy="28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51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B182-542A-433E-99D4-11AE3B14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files with </a:t>
            </a:r>
            <a:r>
              <a:rPr lang="en-US" dirty="0" err="1"/>
              <a:t>Filezilla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BB6C3-280E-4F9B-8B8C-521352FB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315377" cy="341640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the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Transfer Settings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tab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Select "Limit number of simultaneous connections"</a:t>
            </a: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Set simultaneous connections to: 1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Click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Connect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first password box, enter your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NetID password</a:t>
            </a:r>
            <a:endParaRPr lang="en-US" b="0" i="0" dirty="0">
              <a:solidFill>
                <a:srgbClr val="2B2B2B"/>
              </a:solidFill>
              <a:effectLst/>
              <a:latin typeface="Helvetica Neue"/>
            </a:endParaRPr>
          </a:p>
          <a:p>
            <a:pPr marL="742950" lvl="1" indent="-285750"/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In the second password box, type a </a:t>
            </a:r>
            <a:r>
              <a:rPr lang="en-US" b="1" i="0" dirty="0">
                <a:solidFill>
                  <a:srgbClr val="2B2B2B"/>
                </a:solidFill>
                <a:effectLst/>
                <a:latin typeface="Helvetica Neue"/>
              </a:rPr>
              <a:t>1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for Duo push </a:t>
            </a:r>
            <a:r>
              <a:rPr lang="en-US" b="0" i="0" u="sng" dirty="0">
                <a:solidFill>
                  <a:srgbClr val="2B2B2B"/>
                </a:solidFill>
                <a:effectLst/>
                <a:latin typeface="Helvetica Neue"/>
              </a:rPr>
              <a:t>or</a:t>
            </a:r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 enter a passcode from your Duo device</a:t>
            </a:r>
          </a:p>
          <a:p>
            <a:r>
              <a:rPr lang="en-US" b="0" i="0" dirty="0">
                <a:solidFill>
                  <a:srgbClr val="2B2B2B"/>
                </a:solidFill>
                <a:effectLst/>
                <a:latin typeface="Helvetica Neue"/>
              </a:rPr>
              <a:t>You can now use FileZilla to transfer files to and from the shell server.</a:t>
            </a:r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D5551F-4799-48FF-B8B2-12C4DAEA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7" y="1275512"/>
            <a:ext cx="3235962" cy="220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6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Moving files through the terminal - Using 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the files are on your Desktop. Otherwise, you need to know the path so that you can use that when you upload/download. For example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C:/Users/lam9/Desktop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netid@filexfer.</a:t>
            </a:r>
            <a:r>
              <a:rPr lang="en" b="1" dirty="0">
                <a:solidFill>
                  <a:schemeClr val="dk1"/>
                </a:solidFill>
              </a:rPr>
              <a:t>hpc.arizona.edu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2084</Words>
  <Application>Microsoft Office PowerPoint</Application>
  <PresentationFormat>On-screen Show (16:9)</PresentationFormat>
  <Paragraphs>203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Helvetica Neue</vt:lpstr>
      <vt:lpstr>Roboto Mono</vt:lpstr>
      <vt:lpstr>Arial</vt:lpstr>
      <vt:lpstr>Simple Light</vt:lpstr>
      <vt:lpstr>HPC @ UA, running ib2d and IBAMR</vt:lpstr>
      <vt:lpstr>Resources</vt:lpstr>
      <vt:lpstr>Services available</vt:lpstr>
      <vt:lpstr>Request the High Performance Computing Service</vt:lpstr>
      <vt:lpstr>HPC at UA</vt:lpstr>
      <vt:lpstr>Vpn - often needed to log into UA remotely</vt:lpstr>
      <vt:lpstr>Moving files with Filezilla</vt:lpstr>
      <vt:lpstr>Moving files with Filezilla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Better Option: Use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Miller, Laura - (lauram9)</cp:lastModifiedBy>
  <cp:revision>23</cp:revision>
  <dcterms:modified xsi:type="dcterms:W3CDTF">2022-01-20T03:21:03Z</dcterms:modified>
</cp:coreProperties>
</file>