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7"/>
  </p:notesMasterIdLst>
  <p:sldIdLst>
    <p:sldId id="256" r:id="rId3"/>
    <p:sldId id="264" r:id="rId4"/>
    <p:sldId id="265" r:id="rId5"/>
    <p:sldId id="266" r:id="rId6"/>
    <p:sldId id="268" r:id="rId7"/>
    <p:sldId id="269" r:id="rId8"/>
    <p:sldId id="267" r:id="rId9"/>
    <p:sldId id="257" r:id="rId10"/>
    <p:sldId id="263" r:id="rId11"/>
    <p:sldId id="258" r:id="rId12"/>
    <p:sldId id="259" r:id="rId13"/>
    <p:sldId id="260" r:id="rId14"/>
    <p:sldId id="261" r:id="rId15"/>
    <p:sldId id="262"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dirty="0">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for each local IB point</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check to see if the point has a target point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if yes: update the material properties w/that target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 </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tbox::Pointer&lt;T&gt; spec = node_idx.getStashData&lt;T&gt;();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to get a pointer to any object of type T that is associated with the Lagrangian point.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for (vector&lt;LNode*&gt;::iterator it = nodes.begin(); it != nodes.end(); ++it)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//loops over all of the nodes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IBTargetPointForceSpec* force_spec = node_idx-&gt;getNodeDataItem&lt;IBTargetPointForceSpec&gt;()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data from the target point, such as its 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(force_spec == NULL) continue;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if there is a target point associated with the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int lag_idx = node_idx-&gt;getLagrangianIndex();</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Lagrangian index for that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//TinyVector&lt;double,NDIM&gt;&amp;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a:t>
            </a:r>
            <a:r>
              <a:rPr lang="en" sz="1400" b="0" i="0" u="none" strike="noStrike" cap="none" dirty="0">
                <a:solidFill>
                  <a:schemeClr val="dk1"/>
                </a:solidFill>
                <a:latin typeface="Calibri"/>
                <a:ea typeface="Calibri"/>
                <a:cs typeface="Calibri"/>
                <a:sym typeface="Calibri"/>
              </a:rPr>
              <a:t>IBTK::Vector&lt;double,NDIM&gt;&amp;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Point&amp; X_target = force_spec-&gt;getTargetPointPosition();</a:t>
            </a:r>
            <a:endParaRPr sz="1400" dirty="0"/>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target point position since we are going to modify it.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(current_time &lt;= time_to_acc)</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we are in the acceleration phase of the wing.</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(wing_lag_idxs.first &lt;= lag_idx &amp;&amp; lag_idx &lt; wing_lag_idxs.second)</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X_target[1]+=current_time/time_to_acc*V*dt;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//determine the new position in the y-direction. We aren’t moving in the x-direction here.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else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//here we move the wing at a constant speed.</a:t>
            </a:r>
            <a:endParaRPr sz="1400" b="0" i="0" u="none" strike="noStrike" cap="none" dirty="0">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Moving boundaries</a:t>
            </a:r>
            <a:endParaRPr lang="en-US" dirty="0"/>
          </a:p>
        </p:txBody>
      </p:sp>
      <p:sp>
        <p:nvSpPr>
          <p:cNvPr id="3" name="Text Placeholder 2"/>
          <p:cNvSpPr>
            <a:spLocks noGrp="1"/>
          </p:cNvSpPr>
          <p:nvPr>
            <p:ph type="body" idx="1"/>
          </p:nvPr>
        </p:nvSpPr>
        <p:spPr/>
        <p:txBody>
          <a:bodyPr/>
          <a:lstStyle/>
          <a:p>
            <a:r>
              <a:rPr lang="en-US" dirty="0" smtClean="0"/>
              <a:t>You can make boundaries actively move using</a:t>
            </a:r>
          </a:p>
          <a:p>
            <a:pPr lvl="1"/>
            <a:r>
              <a:rPr lang="en-US" dirty="0" smtClean="0"/>
              <a:t>Target points to provide a preferred motion</a:t>
            </a:r>
          </a:p>
          <a:p>
            <a:pPr lvl="1"/>
            <a:r>
              <a:rPr lang="en-US" dirty="0" smtClean="0"/>
              <a:t>Springs whose stiffness or resting lengths change in time</a:t>
            </a:r>
          </a:p>
          <a:p>
            <a:pPr lvl="1"/>
            <a:r>
              <a:rPr lang="en-US" dirty="0" smtClean="0"/>
              <a:t>Beams whose resting curvature changes in time</a:t>
            </a:r>
          </a:p>
          <a:p>
            <a:pPr lvl="1"/>
            <a:r>
              <a:rPr lang="en-US" dirty="0" smtClean="0"/>
              <a:t>Muscle models / muscle springs</a:t>
            </a:r>
            <a:endParaRPr lang="en-US" dirty="0"/>
          </a:p>
        </p:txBody>
      </p:sp>
    </p:spTree>
    <p:extLst>
      <p:ext uri="{BB962C8B-B14F-4D97-AF65-F5344CB8AC3E}">
        <p14:creationId xmlns:p14="http://schemas.microsoft.com/office/powerpoint/2010/main" val="394693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IB2d – Example </a:t>
            </a:r>
            <a:r>
              <a:rPr lang="en-US" dirty="0" err="1" smtClean="0"/>
              <a:t>Sawtooth</a:t>
            </a:r>
            <a:endParaRPr lang="en-US" dirty="0"/>
          </a:p>
        </p:txBody>
      </p:sp>
      <p:pic>
        <p:nvPicPr>
          <p:cNvPr id="4" name="Picture 3"/>
          <p:cNvPicPr>
            <a:picLocks noChangeAspect="1"/>
          </p:cNvPicPr>
          <p:nvPr/>
        </p:nvPicPr>
        <p:blipFill>
          <a:blip r:embed="rId2"/>
          <a:stretch>
            <a:fillRect/>
          </a:stretch>
        </p:blipFill>
        <p:spPr>
          <a:xfrm>
            <a:off x="176840" y="3613363"/>
            <a:ext cx="8509960" cy="2802855"/>
          </a:xfrm>
          <a:prstGeom prst="rect">
            <a:avLst/>
          </a:prstGeom>
        </p:spPr>
      </p:pic>
      <p:sp>
        <p:nvSpPr>
          <p:cNvPr id="5" name="TextBox 4"/>
          <p:cNvSpPr txBox="1"/>
          <p:nvPr/>
        </p:nvSpPr>
        <p:spPr>
          <a:xfrm>
            <a:off x="760700" y="1738364"/>
            <a:ext cx="6894836" cy="1554272"/>
          </a:xfrm>
          <a:prstGeom prst="rect">
            <a:avLst/>
          </a:prstGeom>
          <a:noFill/>
        </p:spPr>
        <p:txBody>
          <a:bodyPr wrap="none" rtlCol="0">
            <a:spAutoFit/>
          </a:bodyPr>
          <a:lstStyle/>
          <a:p>
            <a:pPr indent="-285750">
              <a:spcAft>
                <a:spcPts val="600"/>
              </a:spcAft>
              <a:buFont typeface="Arial" panose="020B0604020202020204" pitchFamily="34" charset="0"/>
              <a:buChar char="•"/>
            </a:pPr>
            <a:r>
              <a:rPr lang="en-US" sz="2000" dirty="0" smtClean="0"/>
              <a:t>Vertices make up a saw tooth channel.</a:t>
            </a:r>
          </a:p>
          <a:p>
            <a:pPr indent="-285750">
              <a:spcAft>
                <a:spcPts val="600"/>
              </a:spcAft>
              <a:buFont typeface="Arial" panose="020B0604020202020204" pitchFamily="34" charset="0"/>
              <a:buChar char="•"/>
            </a:pPr>
            <a:r>
              <a:rPr lang="en-US" sz="2000" dirty="0" smtClean="0"/>
              <a:t>The top of the channel moves up and down to drive flow.</a:t>
            </a:r>
          </a:p>
          <a:p>
            <a:pPr indent="-285750">
              <a:spcAft>
                <a:spcPts val="600"/>
              </a:spcAft>
              <a:buFont typeface="Arial" panose="020B0604020202020204" pitchFamily="34" charset="0"/>
              <a:buChar char="•"/>
            </a:pPr>
            <a:r>
              <a:rPr lang="en-US" sz="2000" dirty="0" smtClean="0"/>
              <a:t>Target points are used to impose a preferred motion.</a:t>
            </a:r>
          </a:p>
          <a:p>
            <a:pPr indent="-285750">
              <a:spcAft>
                <a:spcPts val="600"/>
              </a:spcAft>
              <a:buFont typeface="Arial" panose="020B0604020202020204" pitchFamily="34" charset="0"/>
              <a:buChar char="•"/>
            </a:pPr>
            <a:r>
              <a:rPr lang="en-US" sz="2000" dirty="0" smtClean="0"/>
              <a:t>The bottom of the channel does not move.</a:t>
            </a:r>
            <a:endParaRPr lang="en-US" sz="2000" dirty="0"/>
          </a:p>
        </p:txBody>
      </p:sp>
    </p:spTree>
    <p:extLst>
      <p:ext uri="{BB962C8B-B14F-4D97-AF65-F5344CB8AC3E}">
        <p14:creationId xmlns:p14="http://schemas.microsoft.com/office/powerpoint/2010/main" val="22410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509764"/>
            <a:ext cx="8229600" cy="4525962"/>
          </a:xfrm>
        </p:spPr>
        <p:txBody>
          <a:bodyPr/>
          <a:lstStyle/>
          <a:p>
            <a:r>
              <a:rPr lang="en-US" sz="2400" dirty="0"/>
              <a:t>function targets = </a:t>
            </a:r>
            <a:r>
              <a:rPr lang="en-US" sz="2400" dirty="0" err="1"/>
              <a:t>update_Target_Point_Positions</a:t>
            </a:r>
            <a:r>
              <a:rPr lang="en-US" sz="2400" dirty="0"/>
              <a:t>(</a:t>
            </a:r>
            <a:r>
              <a:rPr lang="en-US" sz="2400" dirty="0" err="1"/>
              <a:t>dt,current_time,targets</a:t>
            </a:r>
            <a:r>
              <a:rPr lang="en-US" sz="2400" dirty="0" smtClean="0"/>
              <a:t>)</a:t>
            </a:r>
          </a:p>
          <a:p>
            <a:pPr lvl="1"/>
            <a:r>
              <a:rPr lang="en-US" sz="2000" dirty="0" smtClean="0"/>
              <a:t>Function reads in the time step, current time, and target points information.</a:t>
            </a:r>
          </a:p>
          <a:p>
            <a:pPr lvl="1"/>
            <a:r>
              <a:rPr lang="en-US" sz="2000" dirty="0" smtClean="0"/>
              <a:t>Function returns updated target point information.</a:t>
            </a:r>
            <a:endParaRPr lang="en-US" sz="2000" dirty="0"/>
          </a:p>
          <a:p>
            <a:r>
              <a:rPr lang="en-US" sz="2400" dirty="0" err="1"/>
              <a:t>yPts</a:t>
            </a:r>
            <a:r>
              <a:rPr lang="en-US" sz="2400" dirty="0"/>
              <a:t>= targets(:,3);               </a:t>
            </a:r>
            <a:r>
              <a:rPr lang="en-US" sz="2400" dirty="0" smtClean="0"/>
              <a:t>% </a:t>
            </a:r>
            <a:r>
              <a:rPr lang="en-US" sz="2400" dirty="0"/>
              <a:t>Previous y-Values of y-Target </a:t>
            </a:r>
            <a:r>
              <a:rPr lang="en-US" sz="2400" dirty="0" smtClean="0"/>
              <a:t>Pts</a:t>
            </a:r>
          </a:p>
          <a:p>
            <a:pPr lvl="1"/>
            <a:r>
              <a:rPr lang="en-US" sz="2000" dirty="0" smtClean="0"/>
              <a:t>We are only modifying the y-values, which are stored in the third column.</a:t>
            </a:r>
          </a:p>
          <a:p>
            <a:pPr lvl="1"/>
            <a:r>
              <a:rPr lang="en-US" sz="2000" dirty="0" smtClean="0"/>
              <a:t>The </a:t>
            </a:r>
            <a:r>
              <a:rPr lang="en-US" sz="2000" dirty="0" err="1" smtClean="0"/>
              <a:t>lagrangian</a:t>
            </a:r>
            <a:r>
              <a:rPr lang="en-US" sz="2000" dirty="0" smtClean="0"/>
              <a:t> IDs are in the first column, and the x- positions are in the second. The fourth column stores the spring </a:t>
            </a:r>
            <a:r>
              <a:rPr lang="en-US" sz="2000" dirty="0" err="1" smtClean="0"/>
              <a:t>stiffnesses</a:t>
            </a:r>
            <a:r>
              <a:rPr lang="en-US" sz="2000" dirty="0" smtClean="0"/>
              <a:t>.</a:t>
            </a:r>
            <a:endParaRPr lang="en-US" sz="2000" dirty="0"/>
          </a:p>
          <a:p>
            <a:r>
              <a:rPr lang="en-US" sz="2400" dirty="0" err="1"/>
              <a:t>N_top</a:t>
            </a:r>
            <a:r>
              <a:rPr lang="en-US" sz="2400" dirty="0"/>
              <a:t> = 3276;  </a:t>
            </a:r>
            <a:r>
              <a:rPr lang="en-US" sz="2400" dirty="0" smtClean="0"/>
              <a:t>                    % </a:t>
            </a:r>
            <a:r>
              <a:rPr lang="en-US" sz="2400" dirty="0"/>
              <a:t># of points along </a:t>
            </a:r>
            <a:r>
              <a:rPr lang="en-US" sz="2400" dirty="0" smtClean="0"/>
              <a:t>top</a:t>
            </a:r>
          </a:p>
          <a:p>
            <a:pPr lvl="1"/>
            <a:r>
              <a:rPr lang="en-US" sz="2000" dirty="0" smtClean="0"/>
              <a:t>Look at the </a:t>
            </a:r>
            <a:r>
              <a:rPr lang="en-US" sz="2000" dirty="0" err="1" smtClean="0"/>
              <a:t>sawtooth.target</a:t>
            </a:r>
            <a:r>
              <a:rPr lang="en-US" sz="2000" dirty="0" smtClean="0"/>
              <a:t> file. There are 6552 points. 1-3276 are the top of the </a:t>
            </a:r>
            <a:r>
              <a:rPr lang="en-US" sz="2000" dirty="0" err="1" smtClean="0"/>
              <a:t>sawtooth</a:t>
            </a:r>
            <a:r>
              <a:rPr lang="en-US" sz="2000" dirty="0" smtClean="0"/>
              <a:t>, 3277-6552 are the bottom.</a:t>
            </a:r>
            <a:endParaRPr lang="en-US" sz="2000" dirty="0"/>
          </a:p>
          <a:p>
            <a:pPr marL="596900" lvl="1" indent="0">
              <a:buNone/>
            </a:pPr>
            <a:endParaRPr lang="en-US" sz="2000" dirty="0"/>
          </a:p>
          <a:p>
            <a:endParaRPr lang="en-US" sz="2400" dirty="0"/>
          </a:p>
        </p:txBody>
      </p:sp>
    </p:spTree>
    <p:extLst>
      <p:ext uri="{BB962C8B-B14F-4D97-AF65-F5344CB8AC3E}">
        <p14:creationId xmlns:p14="http://schemas.microsoft.com/office/powerpoint/2010/main" val="379741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smtClean="0"/>
              <a:t>Sawtooth.vertex</a:t>
            </a:r>
            <a:endParaRPr lang="en-US" dirty="0"/>
          </a:p>
        </p:txBody>
      </p:sp>
      <p:sp>
        <p:nvSpPr>
          <p:cNvPr id="5" name="Rectangle 4"/>
          <p:cNvSpPr/>
          <p:nvPr/>
        </p:nvSpPr>
        <p:spPr>
          <a:xfrm>
            <a:off x="798844" y="1800730"/>
            <a:ext cx="7983416" cy="3108543"/>
          </a:xfrm>
          <a:prstGeom prst="rect">
            <a:avLst/>
          </a:prstGeom>
        </p:spPr>
        <p:txBody>
          <a:bodyPr wrap="square">
            <a:spAutoFit/>
          </a:bodyPr>
          <a:lstStyle/>
          <a:p>
            <a:r>
              <a:rPr lang="en-US" dirty="0">
                <a:latin typeface="Courier New" panose="02070309020205020404" pitchFamily="49" charset="0"/>
              </a:rPr>
              <a:t>6552</a:t>
            </a:r>
          </a:p>
          <a:p>
            <a:r>
              <a:rPr lang="en-US" dirty="0">
                <a:latin typeface="Courier New" panose="02070309020205020404" pitchFamily="49" charset="0"/>
              </a:rPr>
              <a:t>2.2241789313828884e+00 1.6625000000000001e+00</a:t>
            </a:r>
          </a:p>
          <a:p>
            <a:r>
              <a:rPr lang="en-US" dirty="0">
                <a:latin typeface="Courier New" panose="02070309020205020404" pitchFamily="49" charset="0"/>
              </a:rPr>
              <a:t>2.2241789313828884e+00 1.6680803571428571e+00</a:t>
            </a:r>
          </a:p>
          <a:p>
            <a:r>
              <a:rPr lang="en-US" dirty="0">
                <a:latin typeface="Courier New" panose="02070309020205020404" pitchFamily="49" charset="0"/>
              </a:rPr>
              <a:t>2.2241789313828884e+00 1.6736607142857143e+00</a:t>
            </a:r>
          </a:p>
          <a:p>
            <a:r>
              <a:rPr lang="en-US" dirty="0">
                <a:latin typeface="Courier New" panose="02070309020205020404" pitchFamily="49" charset="0"/>
              </a:rPr>
              <a:t>2.2241789313828884e+00 1.6792410714285715e+00</a:t>
            </a:r>
          </a:p>
          <a:p>
            <a:r>
              <a:rPr lang="en-US" dirty="0">
                <a:latin typeface="Courier New" panose="02070309020205020404" pitchFamily="49" charset="0"/>
              </a:rPr>
              <a:t>2.2241789313828884e+00 1.6848214285714285e+00</a:t>
            </a:r>
          </a:p>
          <a:p>
            <a:r>
              <a:rPr lang="en-US" dirty="0">
                <a:latin typeface="Courier New" panose="02070309020205020404" pitchFamily="49" charset="0"/>
              </a:rPr>
              <a:t>2.2241789313828884e+00 1.6904017857142857e+00</a:t>
            </a:r>
          </a:p>
          <a:p>
            <a:r>
              <a:rPr lang="en-US" dirty="0">
                <a:latin typeface="Courier New" panose="02070309020205020404" pitchFamily="49" charset="0"/>
              </a:rPr>
              <a:t>2.2241789313828884e+00 1.6959821428571429e+00</a:t>
            </a:r>
          </a:p>
          <a:p>
            <a:r>
              <a:rPr lang="en-US" dirty="0">
                <a:latin typeface="Courier New" panose="02070309020205020404" pitchFamily="49" charset="0"/>
              </a:rPr>
              <a:t>2.2241789313828884e+00 1.7015625000000001e+00</a:t>
            </a:r>
          </a:p>
          <a:p>
            <a:r>
              <a:rPr lang="en-US" dirty="0">
                <a:latin typeface="Courier New" panose="02070309020205020404" pitchFamily="49" charset="0"/>
              </a:rPr>
              <a:t>2.2241789313828884e+00 1.7071428571428571e+00</a:t>
            </a:r>
          </a:p>
          <a:p>
            <a:r>
              <a:rPr lang="en-US" dirty="0">
                <a:latin typeface="Courier New" panose="02070309020205020404" pitchFamily="49" charset="0"/>
              </a:rPr>
              <a:t>2.2241789313828884e+00 1.7127232142857143e+00</a:t>
            </a:r>
          </a:p>
          <a:p>
            <a:r>
              <a:rPr lang="en-US" dirty="0">
                <a:latin typeface="Courier New" panose="02070309020205020404" pitchFamily="49" charset="0"/>
              </a:rPr>
              <a:t>2.2241789313828884e+00 1.7183035714285715e+00</a:t>
            </a:r>
          </a:p>
          <a:p>
            <a:r>
              <a:rPr lang="en-US" dirty="0" smtClean="0">
                <a:latin typeface="Courier New" panose="02070309020205020404" pitchFamily="49" charset="0"/>
              </a:rPr>
              <a:t> </a:t>
            </a:r>
          </a:p>
          <a:p>
            <a:r>
              <a:rPr lang="en-US" dirty="0" smtClean="0">
                <a:latin typeface="Courier New" panose="02070309020205020404" pitchFamily="49" charset="0"/>
              </a:rPr>
              <a:t>…….</a:t>
            </a:r>
            <a:endParaRPr lang="en-US" dirty="0">
              <a:latin typeface="Courier New" panose="02070309020205020404" pitchFamily="49" charset="0"/>
            </a:endParaRPr>
          </a:p>
        </p:txBody>
      </p:sp>
    </p:spTree>
    <p:extLst>
      <p:ext uri="{BB962C8B-B14F-4D97-AF65-F5344CB8AC3E}">
        <p14:creationId xmlns:p14="http://schemas.microsoft.com/office/powerpoint/2010/main" val="156070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s</a:t>
            </a:r>
            <a:r>
              <a:rPr lang="en-US" dirty="0" err="1" smtClean="0"/>
              <a:t>awtooth.target</a:t>
            </a:r>
            <a:endParaRPr lang="en-US" dirty="0"/>
          </a:p>
        </p:txBody>
      </p:sp>
      <p:sp>
        <p:nvSpPr>
          <p:cNvPr id="4" name="Rectangle 3"/>
          <p:cNvSpPr/>
          <p:nvPr/>
        </p:nvSpPr>
        <p:spPr>
          <a:xfrm>
            <a:off x="919424" y="1417637"/>
            <a:ext cx="4572000" cy="5047536"/>
          </a:xfrm>
          <a:prstGeom prst="rect">
            <a:avLst/>
          </a:prstGeom>
        </p:spPr>
        <p:txBody>
          <a:bodyPr>
            <a:spAutoFit/>
          </a:bodyPr>
          <a:lstStyle/>
          <a:p>
            <a:r>
              <a:rPr lang="en-US" dirty="0">
                <a:latin typeface="Courier New" panose="02070309020205020404" pitchFamily="49" charset="0"/>
              </a:rPr>
              <a:t>6552</a:t>
            </a:r>
          </a:p>
          <a:p>
            <a:r>
              <a:rPr lang="en-US" dirty="0">
                <a:latin typeface="Courier New" panose="02070309020205020404" pitchFamily="49" charset="0"/>
              </a:rPr>
              <a:t>1 1.0000000000000000e+11</a:t>
            </a:r>
          </a:p>
          <a:p>
            <a:r>
              <a:rPr lang="en-US" dirty="0">
                <a:latin typeface="Courier New" panose="02070309020205020404" pitchFamily="49" charset="0"/>
              </a:rPr>
              <a:t>2 1.0000000000000000e+11</a:t>
            </a:r>
          </a:p>
          <a:p>
            <a:r>
              <a:rPr lang="en-US" dirty="0">
                <a:latin typeface="Courier New" panose="02070309020205020404" pitchFamily="49" charset="0"/>
              </a:rPr>
              <a:t>3 1.0000000000000000e+11</a:t>
            </a:r>
          </a:p>
          <a:p>
            <a:r>
              <a:rPr lang="en-US" dirty="0">
                <a:latin typeface="Courier New" panose="02070309020205020404" pitchFamily="49" charset="0"/>
              </a:rPr>
              <a:t>4 1.0000000000000000e+11</a:t>
            </a:r>
          </a:p>
          <a:p>
            <a:r>
              <a:rPr lang="en-US" dirty="0">
                <a:latin typeface="Courier New" panose="02070309020205020404" pitchFamily="49" charset="0"/>
              </a:rPr>
              <a:t>5 1.0000000000000000e+11</a:t>
            </a:r>
          </a:p>
          <a:p>
            <a:r>
              <a:rPr lang="en-US" dirty="0">
                <a:latin typeface="Courier New" panose="02070309020205020404" pitchFamily="49" charset="0"/>
              </a:rPr>
              <a:t>6 1.0000000000000000e+11</a:t>
            </a:r>
          </a:p>
          <a:p>
            <a:r>
              <a:rPr lang="en-US" dirty="0">
                <a:latin typeface="Courier New" panose="02070309020205020404" pitchFamily="49" charset="0"/>
              </a:rPr>
              <a:t>7 1.0000000000000000e+11</a:t>
            </a:r>
          </a:p>
          <a:p>
            <a:r>
              <a:rPr lang="en-US" dirty="0">
                <a:latin typeface="Courier New" panose="02070309020205020404" pitchFamily="49" charset="0"/>
              </a:rPr>
              <a:t>8 1.0000000000000000e+11</a:t>
            </a:r>
          </a:p>
          <a:p>
            <a:r>
              <a:rPr lang="en-US" dirty="0">
                <a:latin typeface="Courier New" panose="02070309020205020404" pitchFamily="49" charset="0"/>
              </a:rPr>
              <a:t>9 1.0000000000000000e+11</a:t>
            </a:r>
          </a:p>
          <a:p>
            <a:r>
              <a:rPr lang="en-US" dirty="0">
                <a:latin typeface="Courier New" panose="02070309020205020404" pitchFamily="49" charset="0"/>
              </a:rPr>
              <a:t>10 1.0000000000000000e+11</a:t>
            </a:r>
          </a:p>
          <a:p>
            <a:r>
              <a:rPr lang="en-US" dirty="0">
                <a:latin typeface="Courier New" panose="02070309020205020404" pitchFamily="49" charset="0"/>
              </a:rPr>
              <a:t>11 1.0000000000000000e+11</a:t>
            </a:r>
          </a:p>
          <a:p>
            <a:r>
              <a:rPr lang="en-US" dirty="0">
                <a:latin typeface="Courier New" panose="02070309020205020404" pitchFamily="49" charset="0"/>
              </a:rPr>
              <a:t>12 1.0000000000000000e+11</a:t>
            </a:r>
          </a:p>
          <a:p>
            <a:r>
              <a:rPr lang="en-US" dirty="0">
                <a:latin typeface="Courier New" panose="02070309020205020404" pitchFamily="49" charset="0"/>
              </a:rPr>
              <a:t>13 1.0000000000000000e+11</a:t>
            </a:r>
          </a:p>
          <a:p>
            <a:r>
              <a:rPr lang="en-US" dirty="0">
                <a:latin typeface="Courier New" panose="02070309020205020404" pitchFamily="49" charset="0"/>
              </a:rPr>
              <a:t>14 1.0000000000000000e+11</a:t>
            </a:r>
          </a:p>
          <a:p>
            <a:r>
              <a:rPr lang="en-US" dirty="0">
                <a:latin typeface="Courier New" panose="02070309020205020404" pitchFamily="49" charset="0"/>
              </a:rPr>
              <a:t>15 1.0000000000000000e+11</a:t>
            </a:r>
          </a:p>
          <a:p>
            <a:r>
              <a:rPr lang="en-US" dirty="0">
                <a:latin typeface="Courier New" panose="02070309020205020404" pitchFamily="49" charset="0"/>
              </a:rPr>
              <a:t>16 1.0000000000000000e+11</a:t>
            </a:r>
          </a:p>
          <a:p>
            <a:r>
              <a:rPr lang="en-US" dirty="0">
                <a:latin typeface="Courier New" panose="02070309020205020404" pitchFamily="49" charset="0"/>
              </a:rPr>
              <a:t>17 1.0000000000000000e+11</a:t>
            </a:r>
          </a:p>
          <a:p>
            <a:r>
              <a:rPr lang="en-US" dirty="0">
                <a:latin typeface="Courier New" panose="02070309020205020404" pitchFamily="49" charset="0"/>
              </a:rPr>
              <a:t>18 1.0000000000000000e+11</a:t>
            </a:r>
          </a:p>
          <a:p>
            <a:r>
              <a:rPr lang="en-US" dirty="0">
                <a:latin typeface="Courier New" panose="02070309020205020404" pitchFamily="49" charset="0"/>
              </a:rPr>
              <a:t>19 1.0000000000000000e+11</a:t>
            </a:r>
          </a:p>
          <a:p>
            <a:r>
              <a:rPr lang="en-US" dirty="0">
                <a:latin typeface="Courier New" panose="02070309020205020404" pitchFamily="49" charset="0"/>
              </a:rPr>
              <a:t>20 1.0000000000000000e+11</a:t>
            </a:r>
          </a:p>
          <a:p>
            <a:r>
              <a:rPr lang="en-US" dirty="0">
                <a:latin typeface="Courier New" panose="02070309020205020404" pitchFamily="49" charset="0"/>
              </a:rPr>
              <a:t>21 1.0000000000000000e+11</a:t>
            </a:r>
          </a:p>
          <a:p>
            <a:r>
              <a:rPr lang="en-US" dirty="0" smtClean="0">
                <a:latin typeface="Courier New" panose="02070309020205020404" pitchFamily="49" charset="0"/>
              </a:rPr>
              <a:t>…..</a:t>
            </a:r>
            <a:endParaRPr lang="en-US" dirty="0">
              <a:latin typeface="Courier New" panose="02070309020205020404" pitchFamily="49" charset="0"/>
            </a:endParaRPr>
          </a:p>
        </p:txBody>
      </p:sp>
    </p:spTree>
    <p:extLst>
      <p:ext uri="{BB962C8B-B14F-4D97-AF65-F5344CB8AC3E}">
        <p14:creationId xmlns:p14="http://schemas.microsoft.com/office/powerpoint/2010/main" val="261989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417637"/>
            <a:ext cx="8229600" cy="4525962"/>
          </a:xfrm>
        </p:spPr>
        <p:txBody>
          <a:bodyPr/>
          <a:lstStyle/>
          <a:p>
            <a:r>
              <a:rPr lang="en-US" sz="2400" dirty="0" err="1"/>
              <a:t>yPTS</a:t>
            </a:r>
            <a:r>
              <a:rPr lang="en-US" sz="2400" dirty="0"/>
              <a:t> = </a:t>
            </a:r>
            <a:r>
              <a:rPr lang="en-US" sz="2400" dirty="0" err="1"/>
              <a:t>read_In_yPT_Positions</a:t>
            </a:r>
            <a:r>
              <a:rPr lang="en-US" sz="2400" dirty="0"/>
              <a:t>('</a:t>
            </a:r>
            <a:r>
              <a:rPr lang="en-US" sz="2400" dirty="0" err="1"/>
              <a:t>sawtooth.vertex</a:t>
            </a:r>
            <a:r>
              <a:rPr lang="en-US" sz="2400" dirty="0" smtClean="0"/>
              <a:t>');</a:t>
            </a:r>
          </a:p>
          <a:p>
            <a:pPr lvl="1"/>
            <a:r>
              <a:rPr lang="en-US" sz="1800" dirty="0" smtClean="0"/>
              <a:t>This code is written such that the new positions are calculated using the original positions. You could also modify based on the position from the previous time step.</a:t>
            </a:r>
            <a:endParaRPr lang="en-US" sz="1800" dirty="0"/>
          </a:p>
          <a:p>
            <a:r>
              <a:rPr lang="en-US" sz="2400" dirty="0" smtClean="0"/>
              <a:t>targets(1:N_top,3</a:t>
            </a:r>
            <a:r>
              <a:rPr lang="en-US" sz="2400" dirty="0"/>
              <a:t>) = </a:t>
            </a:r>
            <a:r>
              <a:rPr lang="en-US" sz="2400" dirty="0" err="1"/>
              <a:t>yPTS</a:t>
            </a:r>
            <a:r>
              <a:rPr lang="en-US" sz="2400" dirty="0"/>
              <a:t>(1:N_top) - (a/2)*sin( 2*pi*</a:t>
            </a:r>
            <a:r>
              <a:rPr lang="en-US" sz="2400" dirty="0" err="1"/>
              <a:t>freq</a:t>
            </a:r>
            <a:r>
              <a:rPr lang="en-US" sz="2400" dirty="0"/>
              <a:t>*</a:t>
            </a:r>
            <a:r>
              <a:rPr lang="en-US" sz="2400" dirty="0" err="1"/>
              <a:t>current_time</a:t>
            </a:r>
            <a:r>
              <a:rPr lang="en-US" sz="2400" dirty="0"/>
              <a:t> </a:t>
            </a:r>
            <a:r>
              <a:rPr lang="en-US" sz="2400" dirty="0" smtClean="0"/>
              <a:t>);</a:t>
            </a:r>
          </a:p>
          <a:p>
            <a:pPr lvl="1"/>
            <a:r>
              <a:rPr lang="en-US" sz="1800" dirty="0" smtClean="0"/>
              <a:t>Note that we are only modifying target points 1-N_top, representing the top of the </a:t>
            </a:r>
            <a:r>
              <a:rPr lang="en-US" sz="1800" dirty="0" err="1" smtClean="0"/>
              <a:t>sawtooth</a:t>
            </a:r>
            <a:r>
              <a:rPr lang="en-US" sz="1800" dirty="0" smtClean="0"/>
              <a:t>. </a:t>
            </a:r>
          </a:p>
          <a:p>
            <a:pPr lvl="1"/>
            <a:r>
              <a:rPr lang="en-US" sz="1800" dirty="0" smtClean="0"/>
              <a:t>Recall that the third column are the y-positions.</a:t>
            </a:r>
          </a:p>
          <a:p>
            <a:r>
              <a:rPr lang="en-US" sz="2200" dirty="0" smtClean="0"/>
              <a:t>Note that if you change the resolution, geometry, etc. you will need to update </a:t>
            </a:r>
            <a:r>
              <a:rPr lang="en-US" sz="2200" dirty="0" err="1" smtClean="0"/>
              <a:t>N_top</a:t>
            </a:r>
            <a:r>
              <a:rPr lang="en-US" sz="2200" dirty="0" smtClean="0"/>
              <a:t> in this file.</a:t>
            </a:r>
          </a:p>
          <a:p>
            <a:r>
              <a:rPr lang="en-US" sz="2200" dirty="0" smtClean="0"/>
              <a:t>To move the bottom, you would want to do something like the following ---</a:t>
            </a:r>
          </a:p>
          <a:p>
            <a:pPr lvl="1"/>
            <a:r>
              <a:rPr lang="en-US" sz="1600" dirty="0" smtClean="0"/>
              <a:t>targets(N_top+1:2*N_top,3</a:t>
            </a:r>
            <a:r>
              <a:rPr lang="en-US" sz="1600" dirty="0"/>
              <a:t>) = </a:t>
            </a:r>
            <a:r>
              <a:rPr lang="en-US" sz="1600" dirty="0" err="1" smtClean="0"/>
              <a:t>yPTS</a:t>
            </a:r>
            <a:r>
              <a:rPr lang="en-US" sz="1600" dirty="0" smtClean="0"/>
              <a:t>(</a:t>
            </a:r>
            <a:r>
              <a:rPr lang="en-US" sz="1600" dirty="0"/>
              <a:t>N_top+1:2*</a:t>
            </a:r>
            <a:r>
              <a:rPr lang="en-US" sz="1600" dirty="0" err="1"/>
              <a:t>N_top</a:t>
            </a:r>
            <a:r>
              <a:rPr lang="en-US" sz="1600" dirty="0" smtClean="0"/>
              <a:t>) + </a:t>
            </a:r>
            <a:r>
              <a:rPr lang="en-US" sz="1600" i="1" dirty="0" err="1" smtClean="0"/>
              <a:t>movement_function</a:t>
            </a:r>
            <a:r>
              <a:rPr lang="en-US" sz="1600" dirty="0" smtClean="0"/>
              <a:t>.</a:t>
            </a:r>
            <a:endParaRPr lang="en-US" sz="1600" dirty="0"/>
          </a:p>
          <a:p>
            <a:endParaRPr lang="en-US" sz="2200" dirty="0" smtClean="0"/>
          </a:p>
          <a:p>
            <a:pPr lvl="1"/>
            <a:endParaRPr lang="en-US" sz="1800" dirty="0"/>
          </a:p>
          <a:p>
            <a:endParaRPr lang="en-US" sz="2400" dirty="0"/>
          </a:p>
        </p:txBody>
      </p:sp>
    </p:spTree>
    <p:extLst>
      <p:ext uri="{BB962C8B-B14F-4D97-AF65-F5344CB8AC3E}">
        <p14:creationId xmlns:p14="http://schemas.microsoft.com/office/powerpoint/2010/main" val="1074517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dirty="0" smtClean="0">
                <a:solidFill>
                  <a:schemeClr val="dk1"/>
                </a:solidFill>
                <a:latin typeface="Calibri"/>
                <a:ea typeface="Calibri"/>
                <a:cs typeface="Calibri"/>
                <a:sym typeface="Calibri"/>
              </a:rPr>
              <a:t>IBAMR: Simple </a:t>
            </a:r>
            <a:r>
              <a:rPr lang="en" sz="4000" b="0" i="0" u="none" strike="noStrike" cap="none" dirty="0">
                <a:solidFill>
                  <a:schemeClr val="dk1"/>
                </a:solidFill>
                <a:latin typeface="Calibri"/>
                <a:ea typeface="Calibri"/>
                <a:cs typeface="Calibri"/>
                <a:sym typeface="Calibri"/>
              </a:rPr>
              <a:t>example to move target points</a:t>
            </a:r>
            <a:endParaRPr sz="4400" b="0" i="0" u="none" strike="noStrike" cap="none" dirty="0">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dirty="0">
                <a:solidFill>
                  <a:schemeClr val="dk1"/>
                </a:solidFill>
                <a:latin typeface="Calibri"/>
                <a:ea typeface="Calibri"/>
                <a:cs typeface="Calibri"/>
                <a:sym typeface="Calibri"/>
              </a:rPr>
              <a:t>Example: Moving Cylinders</a:t>
            </a:r>
            <a:endParaRPr sz="1800" b="0" i="0" u="none" strike="noStrike" cap="none" dirty="0">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dirty="0">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dirty="0" smtClean="0">
                <a:solidFill>
                  <a:schemeClr val="dk1"/>
                </a:solidFill>
                <a:latin typeface="Calibri"/>
                <a:ea typeface="Calibri"/>
                <a:cs typeface="Calibri"/>
                <a:sym typeface="Calibri"/>
              </a:rPr>
              <a:t>The </a:t>
            </a:r>
            <a:r>
              <a:rPr lang="en" sz="3200" b="0" i="0" u="none" strike="noStrike" cap="none" dirty="0">
                <a:solidFill>
                  <a:schemeClr val="dk1"/>
                </a:solidFill>
                <a:latin typeface="Calibri"/>
                <a:ea typeface="Calibri"/>
                <a:cs typeface="Calibri"/>
                <a:sym typeface="Calibri"/>
              </a:rPr>
              <a:t>relevant files are update_target_point_positions.C and update_target_point_positions.h</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dirty="0" smtClean="0">
                <a:solidFill>
                  <a:schemeClr val="dk1"/>
                </a:solidFill>
                <a:latin typeface="Calibri"/>
                <a:ea typeface="Calibri"/>
                <a:cs typeface="Calibri"/>
                <a:sym typeface="Calibri"/>
              </a:rPr>
              <a:t>Moving cylinders: </a:t>
            </a:r>
            <a:r>
              <a:rPr lang="en" sz="3600" b="0" i="0" u="none" strike="noStrike" cap="none" dirty="0">
                <a:solidFill>
                  <a:schemeClr val="dk1"/>
                </a:solidFill>
                <a:latin typeface="Calibri"/>
                <a:ea typeface="Calibri"/>
                <a:cs typeface="Calibri"/>
                <a:sym typeface="Calibri"/>
              </a:rPr>
              <a:t>Magnitude of Velocity</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996</Words>
  <Application>Microsoft Office PowerPoint</Application>
  <PresentationFormat>On-screen Show (4:3)</PresentationFormat>
  <Paragraphs>135</Paragraphs>
  <Slides>14</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Courier New</vt:lpstr>
      <vt:lpstr>Simple Light</vt:lpstr>
      <vt:lpstr>Custom</vt:lpstr>
      <vt:lpstr>IBAMR Tutorial: Changing springs and target points</vt:lpstr>
      <vt:lpstr>Moving boundaries</vt:lpstr>
      <vt:lpstr>IB2d – Example Sawtooth</vt:lpstr>
      <vt:lpstr>update_Target_Point_Positions</vt:lpstr>
      <vt:lpstr>Sawtooth.vertex</vt:lpstr>
      <vt:lpstr>sawtooth.target</vt:lpstr>
      <vt:lpstr>update_Target_Point_Positions</vt:lpstr>
      <vt:lpstr>IBAMR: Simple example to move target points</vt:lpstr>
      <vt:lpstr>Moving cylinders: Magnitude of Velocity</vt:lpstr>
      <vt:lpstr>From IBAMR FAQ</vt:lpstr>
      <vt:lpstr>update_target_positions.C</vt:lpstr>
      <vt:lpstr>update_target_point_position example</vt:lpstr>
      <vt:lpstr>update_target_point_position example</vt:lpstr>
      <vt:lpstr>update_target_point_position.C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dc:creator>Miller, Laura Ann</dc:creator>
  <cp:lastModifiedBy>Miller, Laura Ann</cp:lastModifiedBy>
  <cp:revision>14</cp:revision>
  <dcterms:modified xsi:type="dcterms:W3CDTF">2021-08-08T21:32:09Z</dcterms:modified>
</cp:coreProperties>
</file>