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8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8ef03e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8ef03e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8ef03ea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8ef03ea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8ef03ea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8ef03ea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8ef03ea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8ef03ea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8ef03ea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8ef03ea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8ef03ea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8ef03ea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8ef03ea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8ef03ea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4d80eb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4d80eb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8ef03ea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8ef03ea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8ef03ea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8ef03ea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8ef03ea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8ef03ea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8ef03ea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8ef03ea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8ef03ea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8ef03ea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8ef03ea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8ef03ea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8ef03ea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8ef03ea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8ef03ea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8ef03ea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3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nyu.edu/phd_students/griffith/docs/griffith_luo_ibfem.pdf" TargetMode="External"/><Relationship Id="rId7" Type="http://schemas.openxmlformats.org/officeDocument/2006/relationships/hyperlink" Target="https://code.google.com/p/ibamr/source/browse/branches/boyceg/ibtk/src/utilities/libmesh_utilities.h?spec=svn2564&amp;r=256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libmesh.sourceforge.net/doxygen/classlibMesh_1_1TensorValue.php" TargetMode="External"/><Relationship Id="rId5" Type="http://schemas.openxmlformats.org/officeDocument/2006/relationships/hyperlink" Target="http://libmesh.sourceforge.net/doxygen/classlibMesh_1_1MeshInput.php" TargetMode="External"/><Relationship Id="rId4" Type="http://schemas.openxmlformats.org/officeDocument/2006/relationships/hyperlink" Target="http://libmesh.sourceforge.net/doxygen/index.ph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s.engineering.auckland.ac.nz/~pkel015/SolidMechanicsBooks/Part_II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 IBFE: Getting Started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Alex Hoover’s tutorial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544913" y="1363171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namespace </a:t>
            </a:r>
            <a:r>
              <a:rPr lang="en-US" sz="1400" dirty="0" err="1"/>
              <a:t>ModelData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{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// Problem parameters.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static </a:t>
            </a:r>
            <a:r>
              <a:rPr lang="en-US" sz="1400" dirty="0" err="1"/>
              <a:t>const</a:t>
            </a:r>
            <a:r>
              <a:rPr lang="en-US" sz="1400" dirty="0"/>
              <a:t> double mu = 10.0; </a:t>
            </a:r>
            <a:r>
              <a:rPr lang="en-US" sz="1400" dirty="0" smtClean="0"/>
              <a:t>	//</a:t>
            </a:r>
            <a:r>
              <a:rPr lang="en-US" sz="1400" dirty="0"/>
              <a:t>Elastic modulus of the beam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static double </a:t>
            </a:r>
            <a:r>
              <a:rPr lang="en-US" sz="1400" dirty="0" err="1"/>
              <a:t>kappa_s</a:t>
            </a:r>
            <a:r>
              <a:rPr lang="en-US" sz="1400" dirty="0"/>
              <a:t> = 1.0e6</a:t>
            </a:r>
            <a:r>
              <a:rPr lang="en-US" sz="1400" dirty="0" smtClean="0"/>
              <a:t>;	// </a:t>
            </a:r>
            <a:r>
              <a:rPr lang="en-US" sz="1400" dirty="0"/>
              <a:t>body force spring constant for applying a tether force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  <a:p>
            <a:pPr marL="0" lvl="0" indent="0">
              <a:buSzPts val="1100"/>
              <a:buNone/>
            </a:pPr>
            <a:r>
              <a:rPr lang="en-US" sz="1400" dirty="0" err="1"/>
              <a:t>target_force_function</a:t>
            </a:r>
            <a:r>
              <a:rPr lang="en-US" sz="1400" dirty="0"/>
              <a:t>(	</a:t>
            </a:r>
            <a:r>
              <a:rPr lang="en-US" sz="1400" dirty="0" err="1"/>
              <a:t>VectorValue</a:t>
            </a:r>
            <a:r>
              <a:rPr lang="en-US" sz="1400" dirty="0"/>
              <a:t>&lt;double&gt;&amp; F,    </a:t>
            </a:r>
            <a:endParaRPr lang="en-US" sz="1400" dirty="0" smtClean="0"/>
          </a:p>
          <a:p>
            <a:pPr marL="0" lvl="0" indent="0">
              <a:buSzPts val="1100"/>
              <a:buNone/>
            </a:pP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TensorValue</a:t>
            </a:r>
            <a:r>
              <a:rPr lang="en-US" sz="1400" dirty="0"/>
              <a:t>&lt;double&gt;&amp; /*FF*/,    </a:t>
            </a:r>
            <a:endParaRPr lang="en-US" sz="1400" dirty="0" smtClean="0"/>
          </a:p>
          <a:p>
            <a:pPr marL="0" lvl="0" indent="0">
              <a:buSzPts val="1100"/>
              <a:buNone/>
            </a:pP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libMesh</a:t>
            </a:r>
            <a:r>
              <a:rPr lang="en-US" sz="1400" dirty="0"/>
              <a:t>::Point&amp; X,    </a:t>
            </a:r>
            <a:endParaRPr lang="en-US" sz="1400" dirty="0" smtClean="0"/>
          </a:p>
          <a:p>
            <a:pPr marL="0" lvl="0" indent="0">
              <a:buSzPts val="1100"/>
              <a:buNone/>
            </a:pP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libMesh</a:t>
            </a:r>
            <a:r>
              <a:rPr lang="en-US" sz="1400" dirty="0"/>
              <a:t>::Point&amp; s,    </a:t>
            </a:r>
            <a:endParaRPr lang="en-US" sz="1400" dirty="0" smtClean="0"/>
          </a:p>
          <a:p>
            <a:pPr marL="0" lvl="0" indent="0">
              <a:buSzPts val="1100"/>
              <a:buNone/>
            </a:pPr>
            <a:r>
              <a:rPr lang="en-US" sz="1400" dirty="0" smtClean="0"/>
              <a:t>Elem</a:t>
            </a:r>
            <a:r>
              <a:rPr lang="en-US" sz="1400" dirty="0"/>
              <a:t>* </a:t>
            </a:r>
            <a:r>
              <a:rPr lang="en-US" sz="1400" dirty="0" err="1"/>
              <a:t>const</a:t>
            </a:r>
            <a:r>
              <a:rPr lang="en-US" sz="1400" dirty="0"/>
              <a:t> /*</a:t>
            </a:r>
            <a:r>
              <a:rPr lang="en-US" sz="1400" dirty="0" err="1"/>
              <a:t>elem</a:t>
            </a:r>
            <a:r>
              <a:rPr lang="en-US" sz="1400" dirty="0"/>
              <a:t>*/,    </a:t>
            </a:r>
            <a:endParaRPr lang="en-US" sz="1400" dirty="0" smtClean="0"/>
          </a:p>
          <a:p>
            <a:pPr marL="0" lvl="0" indent="0">
              <a:buSzPts val="1100"/>
              <a:buNone/>
            </a:pP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::vector&lt;double&gt;*&gt;&amp; /*</a:t>
            </a:r>
            <a:r>
              <a:rPr lang="en-US" sz="1400" dirty="0" err="1"/>
              <a:t>var_data</a:t>
            </a:r>
            <a:r>
              <a:rPr lang="en-US" sz="1400" dirty="0"/>
              <a:t>*/,    </a:t>
            </a:r>
            <a:endParaRPr lang="en-US" sz="1400" dirty="0" smtClean="0"/>
          </a:p>
          <a:p>
            <a:pPr marL="0" lvl="0" indent="0">
              <a:buSzPts val="1100"/>
              <a:buNone/>
            </a:pP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</a:t>
            </a:r>
            <a:r>
              <a:rPr lang="en-US" sz="1400" dirty="0" err="1"/>
              <a:t>VectorValue</a:t>
            </a:r>
            <a:r>
              <a:rPr lang="en-US" sz="1400" dirty="0"/>
              <a:t>&lt;double&gt; &gt;*&gt;&amp; /*</a:t>
            </a:r>
            <a:r>
              <a:rPr lang="en-US" sz="1400" dirty="0" err="1"/>
              <a:t>grad_var_data</a:t>
            </a:r>
            <a:r>
              <a:rPr lang="en-US" sz="1400" dirty="0"/>
              <a:t>*/,   </a:t>
            </a:r>
            <a:endParaRPr lang="en-US" sz="1400" dirty="0" smtClean="0"/>
          </a:p>
          <a:p>
            <a:pPr marL="0" lvl="0" indent="0">
              <a:buSzPts val="1100"/>
              <a:buNone/>
            </a:pPr>
            <a:r>
              <a:rPr lang="en-US" sz="1400" dirty="0" smtClean="0"/>
              <a:t>double </a:t>
            </a:r>
            <a:r>
              <a:rPr lang="en-US" sz="1400" dirty="0"/>
              <a:t>time,	</a:t>
            </a:r>
            <a:endParaRPr lang="en-US" sz="1400" dirty="0" smtClean="0"/>
          </a:p>
          <a:p>
            <a:pPr marL="0" lvl="0" indent="0">
              <a:buSzPts val="1100"/>
              <a:buNone/>
            </a:pPr>
            <a:r>
              <a:rPr lang="en-US" sz="1400" dirty="0" smtClean="0"/>
              <a:t>void</a:t>
            </a:r>
            <a:r>
              <a:rPr lang="en-US" sz="1400" dirty="0"/>
              <a:t>* /*</a:t>
            </a:r>
            <a:r>
              <a:rPr lang="en-US" sz="1400" dirty="0" err="1"/>
              <a:t>ctx</a:t>
            </a:r>
            <a:r>
              <a:rPr lang="en-US" sz="1400" dirty="0"/>
              <a:t>*/){</a:t>
            </a:r>
            <a:endParaRPr sz="1400" dirty="0"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317200" y="219871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Target force function at top of main.C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321224" y="-12192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 smtClean="0"/>
          </a:p>
          <a:p>
            <a:pPr marL="0" lvl="0" indent="0">
              <a:buSzPts val="1100"/>
              <a:buNone/>
            </a:pPr>
            <a:r>
              <a:rPr lang="en-US" sz="1400" dirty="0"/>
              <a:t>if(s(0)&gt;0.0</a:t>
            </a:r>
            <a:r>
              <a:rPr lang="en-US" sz="1400" dirty="0" smtClean="0"/>
              <a:t>){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libMesh</a:t>
            </a:r>
            <a:r>
              <a:rPr lang="en-US" sz="1400" dirty="0" smtClean="0"/>
              <a:t>::Point </a:t>
            </a:r>
            <a:r>
              <a:rPr lang="en-US" sz="1400" dirty="0" err="1" smtClean="0"/>
              <a:t>s_dump</a:t>
            </a:r>
            <a:r>
              <a:rPr lang="en-US" sz="1400" dirty="0" smtClean="0"/>
              <a:t>;   //</a:t>
            </a:r>
            <a:r>
              <a:rPr lang="en-US" sz="1400" dirty="0" err="1" smtClean="0"/>
              <a:t>s_dump</a:t>
            </a:r>
            <a:r>
              <a:rPr lang="en-US" sz="1400" dirty="0" smtClean="0"/>
              <a:t> is the target point position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	if(time&lt;1)  //This will move the beam up with a speed of 0.5 from 0&lt;t&lt;1	 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    {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      </a:t>
            </a:r>
            <a:r>
              <a:rPr lang="en-US" sz="1400" dirty="0" err="1" smtClean="0"/>
              <a:t>s_dump</a:t>
            </a:r>
            <a:r>
              <a:rPr lang="en-US" sz="1400" dirty="0" smtClean="0"/>
              <a:t>(1)=s(1)+.5*time;  //only change the y-coordinate. s(1) is the x-coordinate of the reference configuration. 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      </a:t>
            </a:r>
            <a:r>
              <a:rPr lang="en-US" sz="1400" dirty="0" err="1" smtClean="0"/>
              <a:t>s_dump</a:t>
            </a:r>
            <a:r>
              <a:rPr lang="en-US" sz="1400" dirty="0" smtClean="0"/>
              <a:t>(0)=s(0);   //s(0) is the x-coordinate of the reference configuration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    }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	else if(time&lt;3)  //This will move the beam down with a speed of -0.5 for 1&lt;t&lt;3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    {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      </a:t>
            </a:r>
            <a:r>
              <a:rPr lang="en-US" sz="1400" dirty="0" err="1" smtClean="0"/>
              <a:t>s_dump</a:t>
            </a:r>
            <a:r>
              <a:rPr lang="en-US" sz="1400" dirty="0" smtClean="0"/>
              <a:t>(1)=s(1)+.5+.5*(1-time);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      </a:t>
            </a:r>
            <a:r>
              <a:rPr lang="en-US" sz="1400" dirty="0" err="1" smtClean="0"/>
              <a:t>s_dump</a:t>
            </a:r>
            <a:r>
              <a:rPr lang="en-US" sz="1400" dirty="0" smtClean="0"/>
              <a:t>(0)=s(0);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    }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	else  //set the target point location to the actual location of the boundary (X) to make force equal to zero.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  	{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      </a:t>
            </a:r>
            <a:r>
              <a:rPr lang="en-US" sz="1400" dirty="0" err="1" smtClean="0"/>
              <a:t>s_dump</a:t>
            </a:r>
            <a:r>
              <a:rPr lang="en-US" sz="1400" dirty="0" smtClean="0"/>
              <a:t>(1)=X(1);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      </a:t>
            </a:r>
            <a:r>
              <a:rPr lang="en-US" sz="1400" dirty="0" err="1" smtClean="0"/>
              <a:t>s_dump</a:t>
            </a:r>
            <a:r>
              <a:rPr lang="en-US" sz="1400" dirty="0" smtClean="0"/>
              <a:t>(0)=X(0);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  	}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  	F = </a:t>
            </a:r>
            <a:r>
              <a:rPr lang="en-US" sz="1400" dirty="0" err="1" smtClean="0"/>
              <a:t>kappa_s</a:t>
            </a:r>
            <a:r>
              <a:rPr lang="en-US" sz="1400" dirty="0" smtClean="0"/>
              <a:t>*(</a:t>
            </a:r>
            <a:r>
              <a:rPr lang="en-US" sz="1400" dirty="0" err="1" smtClean="0"/>
              <a:t>s_dump</a:t>
            </a:r>
            <a:r>
              <a:rPr lang="en-US" sz="1400" dirty="0" smtClean="0"/>
              <a:t>-X);  //apply a target force equal to </a:t>
            </a:r>
            <a:r>
              <a:rPr lang="en-US" sz="1400" dirty="0" err="1" smtClean="0"/>
              <a:t>kappa_s</a:t>
            </a:r>
            <a:r>
              <a:rPr lang="en-US" sz="1400" dirty="0" smtClean="0"/>
              <a:t> times the difference between tether and actual positions.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	return;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smtClean="0"/>
              <a:t>}</a:t>
            </a:r>
            <a:endParaRPr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body" idx="1"/>
          </p:nvPr>
        </p:nvSpPr>
        <p:spPr>
          <a:xfrm>
            <a:off x="457200" y="84533"/>
            <a:ext cx="8229600" cy="6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1-IBFE-Example_TetherForceHalfPlate2D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Again using a body force acting as tether force defined in the </a:t>
            </a:r>
            <a:r>
              <a:rPr lang="en-US" sz="1400" dirty="0" err="1"/>
              <a:t>ModelData</a:t>
            </a:r>
            <a:r>
              <a:rPr lang="en-US" sz="1400" dirty="0"/>
              <a:t> namespace, I now have a have half the plate of move up to .5 (in 1 s) then down 1.0 (in 2s), after which I turn off the force (for 1 s). The movement of the other half of the plate is purely passive (i.e. PK1 Stress)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8" name="Google Shape;168;p32" descr="Screen Shot 2016-06-27 at 1.05.3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777" y="2770907"/>
            <a:ext cx="3757076" cy="32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xfrm>
            <a:off x="403675" y="11105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mtClean="0"/>
              <a:t>1-IBFE-Example_TetherForceFullPlate2D-Rotate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/>
              <a:t>The goal here is to spin the beam about its center for t&lt;1, and then release it.</a:t>
            </a:r>
            <a:endParaRPr sz="2400" b="0" dirty="0"/>
          </a:p>
        </p:txBody>
      </p:sp>
      <p:pic>
        <p:nvPicPr>
          <p:cNvPr id="184" name="Google Shape;184;p35" descr="Screen Shot 2016-06-27 at 1.30.46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425" y="2394600"/>
            <a:ext cx="3712026" cy="32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>
            <a:spLocks noGrp="1"/>
          </p:cNvSpPr>
          <p:nvPr>
            <p:ph type="body" idx="1"/>
          </p:nvPr>
        </p:nvSpPr>
        <p:spPr>
          <a:xfrm>
            <a:off x="350175" y="1039533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if(time&lt;1</a:t>
            </a:r>
            <a:r>
              <a:rPr lang="en-US" sz="1400" dirty="0"/>
              <a:t>) 	 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{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	</a:t>
            </a:r>
            <a:r>
              <a:rPr lang="en-US" sz="1400" dirty="0" err="1"/>
              <a:t>s_dump</a:t>
            </a:r>
            <a:r>
              <a:rPr lang="en-US" sz="1400" dirty="0"/>
              <a:t>(1)=s(1)+s(0)*sin(2*3.14*0.5*time);  //y-coordinate gets moved more the farther along the beam you </a:t>
            </a:r>
            <a:r>
              <a:rPr lang="en-US" sz="1400" dirty="0" smtClean="0"/>
              <a:t>are, We should really define PI better here</a:t>
            </a:r>
            <a:endParaRPr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	</a:t>
            </a:r>
            <a:r>
              <a:rPr lang="en-US" sz="1400" dirty="0" err="1"/>
              <a:t>s_dump</a:t>
            </a:r>
            <a:r>
              <a:rPr lang="en-US" sz="1400" dirty="0"/>
              <a:t>(0)=s(0)*cos(2*3.14*0.5*time); //adjustment for x-coordinate along the length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}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else </a:t>
            </a:r>
            <a:r>
              <a:rPr lang="en-US" sz="1400" dirty="0"/>
              <a:t>//turns off all forcing, target coordinates set to current coordinates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{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    </a:t>
            </a:r>
            <a:r>
              <a:rPr lang="en-US" sz="1400" dirty="0" err="1"/>
              <a:t>s_dump</a:t>
            </a:r>
            <a:r>
              <a:rPr lang="en-US" sz="1400" dirty="0"/>
              <a:t>(1)=X(1);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    </a:t>
            </a:r>
            <a:r>
              <a:rPr lang="en-US" sz="1400" dirty="0" err="1"/>
              <a:t>s_dump</a:t>
            </a:r>
            <a:r>
              <a:rPr lang="en-US" sz="1400" dirty="0"/>
              <a:t>(0)=X(0);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}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F </a:t>
            </a:r>
            <a:r>
              <a:rPr lang="en-US" sz="1400" dirty="0"/>
              <a:t>= </a:t>
            </a:r>
            <a:r>
              <a:rPr lang="en-US" sz="1400" dirty="0" err="1"/>
              <a:t>kappa_s</a:t>
            </a:r>
            <a:r>
              <a:rPr lang="en-US" sz="1400" dirty="0"/>
              <a:t>*(</a:t>
            </a:r>
            <a:r>
              <a:rPr lang="en-US" sz="1400" dirty="0" err="1"/>
              <a:t>s_dump</a:t>
            </a:r>
            <a:r>
              <a:rPr lang="en-US" sz="1400" dirty="0"/>
              <a:t>-X);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return</a:t>
            </a:r>
            <a:r>
              <a:rPr lang="en-US" sz="1400" dirty="0"/>
              <a:t>;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}</a:t>
            </a:r>
            <a:endParaRPr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Reading your mesh</a:t>
            </a:r>
            <a:endParaRPr/>
          </a:p>
        </p:txBody>
      </p:sp>
      <p:sp>
        <p:nvSpPr>
          <p:cNvPr id="195" name="Google Shape;195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This happens in the </a:t>
            </a:r>
            <a:r>
              <a:rPr lang="en-US" sz="1600" dirty="0" err="1"/>
              <a:t>main.C</a:t>
            </a:r>
            <a:r>
              <a:rPr lang="en-US" sz="1600" dirty="0"/>
              <a:t> file. For example: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Mesh </a:t>
            </a:r>
            <a:r>
              <a:rPr lang="en-US" sz="1600" dirty="0"/>
              <a:t>mesh(</a:t>
            </a:r>
            <a:r>
              <a:rPr lang="en-US" sz="1600" dirty="0" err="1"/>
              <a:t>init.comm</a:t>
            </a:r>
            <a:r>
              <a:rPr lang="en-US" sz="1600" dirty="0"/>
              <a:t>(), NDIM); </a:t>
            </a:r>
            <a:endParaRPr lang="en-US" sz="16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/>
              <a:t>double dx = </a:t>
            </a:r>
            <a:r>
              <a:rPr lang="en-US" sz="1600" dirty="0" err="1"/>
              <a:t>input_db</a:t>
            </a:r>
            <a:r>
              <a:rPr lang="en-US" sz="1600" dirty="0"/>
              <a:t>-&gt;</a:t>
            </a:r>
            <a:r>
              <a:rPr lang="en-US" sz="1600" dirty="0" err="1"/>
              <a:t>getDouble</a:t>
            </a:r>
            <a:r>
              <a:rPr lang="en-US" sz="1600" dirty="0"/>
              <a:t>("DX");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/>
              <a:t>double ds = </a:t>
            </a:r>
            <a:r>
              <a:rPr lang="en-US" sz="1600" dirty="0" err="1"/>
              <a:t>input_db</a:t>
            </a:r>
            <a:r>
              <a:rPr lang="en-US" sz="1600" dirty="0"/>
              <a:t>-&gt;</a:t>
            </a:r>
            <a:r>
              <a:rPr lang="en-US" sz="1600" dirty="0" err="1"/>
              <a:t>getDouble</a:t>
            </a:r>
            <a:r>
              <a:rPr lang="en-US" sz="1600" dirty="0"/>
              <a:t>("MFAC")*dx;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smtClean="0"/>
              <a:t>string </a:t>
            </a:r>
            <a:r>
              <a:rPr lang="en-US" sz="1600" dirty="0" err="1"/>
              <a:t>elem_type</a:t>
            </a:r>
            <a:r>
              <a:rPr lang="en-US" sz="1600" dirty="0"/>
              <a:t> = </a:t>
            </a:r>
            <a:r>
              <a:rPr lang="en-US" sz="1600" dirty="0" err="1"/>
              <a:t>input_db</a:t>
            </a:r>
            <a:r>
              <a:rPr lang="en-US" sz="1600" dirty="0"/>
              <a:t>-&gt;</a:t>
            </a:r>
            <a:r>
              <a:rPr lang="en-US" sz="1600" dirty="0" err="1"/>
              <a:t>getString</a:t>
            </a:r>
            <a:r>
              <a:rPr lang="en-US" sz="1600" dirty="0"/>
              <a:t>("ELEM_TYPE");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 smtClean="0"/>
              <a:t>mesh.read</a:t>
            </a:r>
            <a:r>
              <a:rPr lang="en-US" sz="1600" dirty="0"/>
              <a:t>("IBFE_Mesh2D_128.mat");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 smtClean="0"/>
              <a:t>mesh.prepare_for_use</a:t>
            </a:r>
            <a:r>
              <a:rPr lang="en-US" sz="1600" dirty="0"/>
              <a:t>();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Look at the README files in the examples.</a:t>
            </a:r>
            <a:endParaRPr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Visualizing the FE Mesh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Please also see the youtube tutorial from Shannon Jones here: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https://www.youtube.com/watch?v=Kj_MACemSd0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Formats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dumps.visit – Eulerian data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output.ex2 – Finite Element/Lagrangian data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Exodus II type file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have multiple files of this type for different parts of object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>
            <a:spLocks noGrp="1"/>
          </p:cNvSpPr>
          <p:nvPr>
            <p:ph type="body" idx="1"/>
          </p:nvPr>
        </p:nvSpPr>
        <p:spPr>
          <a:xfrm>
            <a:off x="457200" y="600638"/>
            <a:ext cx="8229600" cy="551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dump.visit and output.ex2 in VisIt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left hand corner, unclick the “Apply operators to all plots” option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active source, choose the output.ex2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mesh (but don’t Draw)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Important links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457200" y="1417833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Original Paper: </a:t>
            </a:r>
            <a:r>
              <a:rPr lang="en-US" sz="1800" u="sng" dirty="0">
                <a:solidFill>
                  <a:schemeClr val="hlink"/>
                </a:solidFill>
                <a:hlinkClick r:id="rId3"/>
              </a:rPr>
              <a:t>http://www.math.nyu.edu/phd_students/griffith/docs/griffith_luo_ibfem.pdf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Libmesh</a:t>
            </a:r>
            <a:r>
              <a:rPr lang="en-US" sz="1800" dirty="0"/>
              <a:t> documentation: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hlink"/>
                </a:solidFill>
                <a:hlinkClick r:id="rId4"/>
              </a:rPr>
              <a:t>http://libmesh.sourceforge.net/doxygen/index.php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Libmesh</a:t>
            </a:r>
            <a:r>
              <a:rPr lang="en-US" sz="1800" dirty="0"/>
              <a:t> function for reading in meshes: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hlink"/>
                </a:solidFill>
                <a:hlinkClick r:id="rId5"/>
              </a:rPr>
              <a:t>http://libmesh.sourceforge.net/doxygen/classlibMesh_1_1MeshInput.php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Libmesh</a:t>
            </a:r>
            <a:r>
              <a:rPr lang="en-US" sz="1800" dirty="0"/>
              <a:t> utilities for handling tensors: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hlink"/>
                </a:solidFill>
                <a:hlinkClick r:id="rId6"/>
              </a:rPr>
              <a:t>http://libmesh.sourceforge.net/doxygen/classlibMesh_1_1TensorValue.php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IBAMR’s </a:t>
            </a:r>
            <a:r>
              <a:rPr lang="en-US" sz="1800" dirty="0" err="1"/>
              <a:t>Libmesh</a:t>
            </a:r>
            <a:r>
              <a:rPr lang="en-US" sz="1800" dirty="0"/>
              <a:t> functions: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hlink"/>
                </a:solidFill>
                <a:hlinkClick r:id="rId7"/>
              </a:rPr>
              <a:t>https://code.google.com/p/ibamr/source/browse/branches/boyceg/ibtk/src/utilities/libmesh_utilities.h?spec=svn2564&amp;r=2564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/>
          <p:nvPr/>
        </p:nvSpPr>
        <p:spPr>
          <a:xfrm>
            <a:off x="457200" y="210152"/>
            <a:ext cx="8159014" cy="6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alibri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mesh (but don’t Draw)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alibri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the mesh and go to Operators&gt;Transforms&gt;Displace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alibri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Collapse the Mesh option and double-click on the Displace option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429" y="1465021"/>
            <a:ext cx="3308012" cy="299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097" y="5502842"/>
            <a:ext cx="5003800" cy="10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"/>
          <p:cNvSpPr txBox="1">
            <a:spLocks noGrp="1"/>
          </p:cNvSpPr>
          <p:nvPr>
            <p:ph type="body" idx="1"/>
          </p:nvPr>
        </p:nvSpPr>
        <p:spPr>
          <a:xfrm>
            <a:off x="457200" y="205933"/>
            <a:ext cx="8229600" cy="574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options for the ‘Displacement variable’, go to ‘Create New Expression’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/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/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new window,  change the Type to ‘Vector Mesh Variable’ (and also change the name of the new variable to ‘dX’)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998" y="1347408"/>
            <a:ext cx="51181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>
            <a:spLocks noGrp="1"/>
          </p:cNvSpPr>
          <p:nvPr>
            <p:ph type="body" idx="1"/>
          </p:nvPr>
        </p:nvSpPr>
        <p:spPr>
          <a:xfrm>
            <a:off x="457200" y="480510"/>
            <a:ext cx="8229600" cy="5645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2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the ‘Definition’ section, write ‘{dX_0,dX_1,0}’ if 2D and ‘</a:t>
            </a:r>
            <a:r>
              <a:rPr lang="en-US" sz="2400"/>
              <a:t>{dX_0,dX_1,dX_2}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if 3D. 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746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FF0000"/>
                </a:solidFill>
              </a:rPr>
              <a:t>Note: For new ibamr install in 2D, use {dX_0,dX_1}</a:t>
            </a:r>
            <a:endParaRPr sz="2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/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/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/>
          </a:p>
          <a:p>
            <a:pPr marL="342900" marR="0" lvl="0" indent="-3746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this point I would save this variable as an XML file because you will need to do this every time. Hit ‘Apply’ on the ‘Expressions’ window and close it.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492" y="2075781"/>
            <a:ext cx="6916999" cy="257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>
            <a:spLocks noGrp="1"/>
          </p:cNvSpPr>
          <p:nvPr>
            <p:ph type="body" idx="1"/>
          </p:nvPr>
        </p:nvSpPr>
        <p:spPr>
          <a:xfrm>
            <a:off x="457200" y="514834"/>
            <a:ext cx="8229600" cy="561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746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change the Displacement variable option to Vectors&gt;dX. Hit Apply and close the menu. This allows changes from the reference configuration.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whatever other variable you want (for instance Omega)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/>
              <a:t>You may not need to do the steps below with new ibamr module (if you displace using {dX_0, dX_1}).</a:t>
            </a:r>
            <a:endParaRPr sz="2400"/>
          </a:p>
          <a:p>
            <a:pPr marL="74295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Remember, the Finite Element mesh is in 3D and the Eulerian variables are all in 2D so we will need to project the mesh to 2D.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the mesh and click Operators&gt;Transforms&gt;Project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default projections should be for the xy-plane(which is what we want), but you can change this if you want if you double click Project in the collapsed menu from the Mesh Object.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Draw!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Boyce’s 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xamples List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ex0: Rubber band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ex1: Stretched rubber band 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ex2: Cavity flow with mesh at bottom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ex3: Cavity flow with mesh at bottom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ex4: Cavity flow with deformable ball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ex5: Flow past cylinder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ex6: Flow past beam and block (square with long rectangular tail)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457200" y="84533"/>
            <a:ext cx="8229600" cy="6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What will you need?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A mesh</a:t>
            </a:r>
            <a:endParaRPr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For simple objects, you can generate it within </a:t>
            </a:r>
            <a:r>
              <a:rPr lang="en-US" sz="1800" dirty="0" err="1"/>
              <a:t>main.C</a:t>
            </a:r>
            <a:r>
              <a:rPr lang="en-US" sz="1800" dirty="0"/>
              <a:t> (Triangle)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Create it externally (</a:t>
            </a:r>
            <a:r>
              <a:rPr lang="en-US" sz="1800" dirty="0" err="1"/>
              <a:t>Tetgen</a:t>
            </a:r>
            <a:r>
              <a:rPr lang="en-US" sz="1800" dirty="0"/>
              <a:t>, </a:t>
            </a:r>
            <a:r>
              <a:rPr lang="en-US" sz="1800" dirty="0" err="1"/>
              <a:t>Matlab</a:t>
            </a:r>
            <a:r>
              <a:rPr lang="en-US" sz="1800" dirty="0"/>
              <a:t>, </a:t>
            </a:r>
            <a:r>
              <a:rPr lang="en-US" sz="1800" dirty="0" err="1"/>
              <a:t>gmsh</a:t>
            </a:r>
            <a:r>
              <a:rPr lang="en-US" sz="1800" dirty="0"/>
              <a:t>, </a:t>
            </a:r>
            <a:r>
              <a:rPr lang="en-US" sz="1800" dirty="0" smtClean="0"/>
              <a:t>Trellis, Bolt) </a:t>
            </a:r>
            <a:r>
              <a:rPr lang="en-US" sz="1800" dirty="0"/>
              <a:t>and read it in your </a:t>
            </a:r>
            <a:r>
              <a:rPr lang="en-US" sz="1800" dirty="0" err="1"/>
              <a:t>main.C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There are many other options (look at the </a:t>
            </a:r>
            <a:r>
              <a:rPr lang="en-US" sz="1800" dirty="0" err="1"/>
              <a:t>libmesh</a:t>
            </a:r>
            <a:r>
              <a:rPr lang="en-US" sz="1800" dirty="0"/>
              <a:t> </a:t>
            </a:r>
            <a:r>
              <a:rPr lang="en-US" sz="1800" dirty="0" err="1"/>
              <a:t>MeshInput</a:t>
            </a:r>
            <a:r>
              <a:rPr lang="en-US" sz="1800" dirty="0"/>
              <a:t> link) 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A material model to apply stress/forces</a:t>
            </a:r>
            <a:endParaRPr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First </a:t>
            </a:r>
            <a:r>
              <a:rPr lang="en-US" sz="1800" dirty="0" err="1"/>
              <a:t>Piola</a:t>
            </a:r>
            <a:r>
              <a:rPr lang="en-US" sz="1800" dirty="0"/>
              <a:t>-Kirchhoff Stress Tensor (PK1)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Body Force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Surface Force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/>
              <a:t>For review of solid mechanics, see</a:t>
            </a:r>
          </a:p>
          <a:p>
            <a:pPr marL="0" lvl="0" indent="0">
              <a:buNone/>
            </a:pPr>
            <a:r>
              <a:rPr lang="en-US" sz="1800" dirty="0">
                <a:hlinkClick r:id="rId3"/>
              </a:rPr>
              <a:t>http://homepages.engineering.auckland.ac.nz/~pkel015/SolidMechanicsBooks/Part_III/</a:t>
            </a:r>
            <a:endParaRPr sz="1800" dirty="0"/>
          </a:p>
          <a:p>
            <a:pPr marL="0" lvl="0" indent="0">
              <a:buNone/>
            </a:pPr>
            <a:r>
              <a:rPr lang="en-US" sz="1800" dirty="0"/>
              <a:t>For PK1, see </a:t>
            </a:r>
            <a:r>
              <a:rPr lang="en-US" sz="1800" dirty="0" smtClean="0"/>
              <a:t>3.5 Stress </a:t>
            </a:r>
            <a:r>
              <a:rPr lang="en-US" sz="1800" dirty="0"/>
              <a:t>Measures for Large Deformations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457200" y="84533"/>
            <a:ext cx="8229600" cy="6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Tether Force/Target Point Example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2D Rectangular Mesh</a:t>
            </a: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Reads the Matlab file “IBFE_Mesh2D_128.mat”, which is a mesh file generated using Matlab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Old: Mesh discretizing edge length is ds = 2*dx (as opposed to ½*dx)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New: it seems like ds = dx works better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TRI3 elements (triangular element with 3 nodes)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Material Model (in the ModelData namespace, not the main routine)</a:t>
            </a: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Neo-Hookean Model - think springs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Body Force/Tether Force that move the plate up and down (think target points)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457200" y="84533"/>
            <a:ext cx="8229600" cy="6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Input2D - IBFE specific </a:t>
            </a:r>
            <a:r>
              <a:rPr lang="en-US" dirty="0" smtClean="0"/>
              <a:t>lines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Approximate density of quadrature points for the </a:t>
            </a:r>
            <a:r>
              <a:rPr lang="en-US" sz="1400" dirty="0" err="1"/>
              <a:t>Lagrangian</a:t>
            </a:r>
            <a:r>
              <a:rPr lang="en-US" sz="1400" dirty="0"/>
              <a:t>-Eulerian Interaction (IBFE uses these instead of nodes to prevent leaking)</a:t>
            </a:r>
            <a:endParaRPr sz="1400"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IB_POINT_DENSITY   = 2.0   //It seems like 1.0 is better         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Ratio of </a:t>
            </a:r>
            <a:r>
              <a:rPr lang="en-US" sz="1400" dirty="0" err="1"/>
              <a:t>Lagrangian</a:t>
            </a:r>
            <a:r>
              <a:rPr lang="en-US" sz="1400" dirty="0"/>
              <a:t> mesh width to Cartesian mesh width</a:t>
            </a:r>
            <a:endParaRPr sz="1400"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MFAC = 2.0           // It seems like 1.0 is better                          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Type of element to use for structure discretization</a:t>
            </a:r>
            <a:endParaRPr sz="1400"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ELEM_TYPE = "TRI3"            //modify if using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tet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, hex</a:t>
            </a:r>
            <a:r>
              <a:rPr lang="en-US" sz="1400" dirty="0"/>
              <a:t>               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Quadrature order for our PK1 stress</a:t>
            </a:r>
            <a:endParaRPr sz="1400"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PK1_DEV_QUAD_ORDER = "FIFTH"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PK1_DIL_QUAD_ORDER = "THIRD"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Additional string for </a:t>
            </a:r>
            <a:r>
              <a:rPr lang="en-US" sz="1400" dirty="0" err="1"/>
              <a:t>ExodusII</a:t>
            </a:r>
            <a:r>
              <a:rPr lang="en-US" sz="1400" dirty="0"/>
              <a:t> file type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viz_writer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            = "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VisIt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ExodusII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viz_dump_interval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     = 100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viz_dump_dirname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      = "viz_IB2d"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visit_number_procs_per_file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457200" y="84533"/>
            <a:ext cx="8229600" cy="6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Makefile</a:t>
            </a:r>
            <a:r>
              <a:rPr lang="en-US" dirty="0"/>
              <a:t> flags </a:t>
            </a:r>
            <a:endParaRPr lang="en-US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smtClean="0"/>
              <a:t>At </a:t>
            </a:r>
            <a:r>
              <a:rPr lang="en-US" sz="1400" dirty="0"/>
              <a:t>the beginning of the </a:t>
            </a:r>
            <a:r>
              <a:rPr lang="en-US" sz="1400" dirty="0" err="1"/>
              <a:t>Makefile</a:t>
            </a:r>
            <a:r>
              <a:rPr lang="en-US" sz="1400" dirty="0"/>
              <a:t> declare LIBSNEW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LIBSNEW = $(LIBS) -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lnetcdf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lcurl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SzPts val="1100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IBAMR_SRC_DIR = /</a:t>
            </a:r>
            <a:r>
              <a:rPr lang="en-US" sz="1200" dirty="0" err="1" smtClean="0">
                <a:latin typeface="Courier New"/>
                <a:ea typeface="Courier New"/>
                <a:cs typeface="Courier New"/>
                <a:sym typeface="Courier New"/>
              </a:rPr>
              <a:t>nas</a:t>
            </a:r>
            <a:r>
              <a:rPr lang="en-US" sz="1200" dirty="0" smtClean="0">
                <a:latin typeface="Courier New"/>
                <a:ea typeface="Courier New"/>
                <a:cs typeface="Courier New"/>
                <a:sym typeface="Courier New"/>
              </a:rPr>
              <a:t>/longleaf/apps-dogwood/</a:t>
            </a:r>
            <a:r>
              <a:rPr lang="en-US" sz="1200" dirty="0" err="1" smtClean="0">
                <a:latin typeface="Courier New"/>
                <a:ea typeface="Courier New"/>
                <a:cs typeface="Courier New"/>
                <a:sym typeface="Courier New"/>
              </a:rPr>
              <a:t>ibamr</a:t>
            </a:r>
            <a:r>
              <a:rPr lang="en-US" sz="1200" dirty="0" smtClean="0">
                <a:latin typeface="Courier New"/>
                <a:ea typeface="Courier New"/>
                <a:cs typeface="Courier New"/>
                <a:sym typeface="Courier New"/>
              </a:rPr>
              <a:t>/2018-03/</a:t>
            </a:r>
            <a:r>
              <a:rPr lang="en-US" sz="1200" dirty="0" err="1" smtClean="0">
                <a:latin typeface="Courier New"/>
                <a:ea typeface="Courier New"/>
                <a:cs typeface="Courier New"/>
                <a:sym typeface="Courier New"/>
              </a:rPr>
              <a:t>sfw</a:t>
            </a:r>
            <a:r>
              <a:rPr lang="en-US" sz="1200" dirty="0" smtClean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200" dirty="0" err="1" smtClean="0">
                <a:latin typeface="Courier New"/>
                <a:ea typeface="Courier New"/>
                <a:cs typeface="Courier New"/>
                <a:sym typeface="Courier New"/>
              </a:rPr>
              <a:t>ibamr</a:t>
            </a:r>
            <a:r>
              <a:rPr lang="en-US" sz="1200" dirty="0" smtClean="0">
                <a:latin typeface="Courier New"/>
                <a:ea typeface="Courier New"/>
                <a:cs typeface="Courier New"/>
                <a:sym typeface="Courier New"/>
              </a:rPr>
              <a:t>/IBAMR</a:t>
            </a:r>
          </a:p>
          <a:p>
            <a:pPr marL="0" lvl="0" indent="0">
              <a:buSzPts val="1100"/>
              <a:buNone/>
            </a:pPr>
            <a:r>
              <a:rPr lang="en-US" sz="1200" dirty="0" smtClean="0">
                <a:latin typeface="Courier New"/>
                <a:ea typeface="Courier New"/>
                <a:cs typeface="Courier New"/>
                <a:sym typeface="Courier New"/>
              </a:rPr>
              <a:t>IBAMR_BUILD_DIR  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=/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nas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/longleaf/apps-dogwood/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ibamr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/2018-03/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sfw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ibamr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ibamr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objs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-opt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457200" y="84533"/>
            <a:ext cx="8229600" cy="6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Example_IBFE_TetherForceFullPlate2D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Look in the </a:t>
            </a:r>
            <a:r>
              <a:rPr lang="en-US" sz="1800" dirty="0" err="1"/>
              <a:t>main.C</a:t>
            </a:r>
            <a:r>
              <a:rPr lang="en-US" sz="1800" dirty="0"/>
              <a:t> file.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The basic idea is to use a tether force defined in the </a:t>
            </a:r>
            <a:r>
              <a:rPr lang="en-US" sz="1800" dirty="0" err="1"/>
              <a:t>ModelData</a:t>
            </a:r>
            <a:r>
              <a:rPr lang="en-US" sz="1800" dirty="0"/>
              <a:t> namespace. This appears near the top of the </a:t>
            </a:r>
            <a:r>
              <a:rPr lang="en-US" sz="1800" dirty="0" err="1"/>
              <a:t>main.C</a:t>
            </a:r>
            <a:r>
              <a:rPr lang="en-US" sz="1800" dirty="0"/>
              <a:t> file.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Goal: have a plate move up to .5 (in 1 s) then down 1.0 (in 2s), after which the force is turned off (for 1 s). </a:t>
            </a:r>
            <a:endParaRPr lang="en-US" sz="18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/>
              <a:t>This is similar to target </a:t>
            </a:r>
            <a:r>
              <a:rPr lang="en-US" sz="1800" dirty="0"/>
              <a:t>points, but you’re using </a:t>
            </a:r>
            <a:r>
              <a:rPr lang="en-US" sz="1800" i="1" dirty="0"/>
              <a:t>the reference configuration as a reference point to move each element. </a:t>
            </a:r>
            <a:r>
              <a:rPr lang="en-US" sz="1800" dirty="0"/>
              <a:t>This is explained more on the next slide.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 configuration</a:t>
            </a: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Below is an example of moving the beam. </a:t>
            </a:r>
            <a:endParaRPr lang="en-US" sz="16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(</a:t>
            </a:r>
            <a:r>
              <a:rPr lang="en-US" sz="1600" dirty="0"/>
              <a:t>s(0), s(1)) are the (</a:t>
            </a:r>
            <a:r>
              <a:rPr lang="en-US" sz="1600" dirty="0" err="1"/>
              <a:t>x,y</a:t>
            </a:r>
            <a:r>
              <a:rPr lang="en-US" sz="1600" dirty="0"/>
              <a:t>) coordinates of the initial mesh.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/>
              <a:t>(</a:t>
            </a:r>
            <a:r>
              <a:rPr lang="en-US" sz="1600" dirty="0" err="1"/>
              <a:t>s_dump</a:t>
            </a:r>
            <a:r>
              <a:rPr lang="en-US" sz="1600" dirty="0"/>
              <a:t>(0</a:t>
            </a:r>
            <a:r>
              <a:rPr lang="en-US" sz="1600" dirty="0" smtClean="0"/>
              <a:t>), </a:t>
            </a:r>
            <a:r>
              <a:rPr lang="en-US" sz="1600" dirty="0" err="1"/>
              <a:t>s_dump</a:t>
            </a:r>
            <a:r>
              <a:rPr lang="en-US" sz="1600" dirty="0"/>
              <a:t>(1)) are the (</a:t>
            </a:r>
            <a:r>
              <a:rPr lang="en-US" sz="1600" dirty="0" err="1"/>
              <a:t>x,y</a:t>
            </a:r>
            <a:r>
              <a:rPr lang="en-US" sz="1600" dirty="0"/>
              <a:t>) coordinates of where you currently want the target points to be.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So let’s say you want to translate the boundary up at velocity V = 0.5, then the lines of code below do this.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 smtClean="0"/>
          </a:p>
          <a:p>
            <a:pPr marL="0" lvl="0" indent="0">
              <a:buNone/>
            </a:pPr>
            <a:r>
              <a:rPr lang="en-US" sz="1600" dirty="0"/>
              <a:t>//only change the y-coordinate.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 smtClean="0"/>
              <a:t>s_dump</a:t>
            </a:r>
            <a:r>
              <a:rPr lang="en-US" sz="1600" dirty="0" smtClean="0"/>
              <a:t>(1</a:t>
            </a:r>
            <a:r>
              <a:rPr lang="en-US" sz="1600" dirty="0"/>
              <a:t>)=s(1)+.5*time; </a:t>
            </a:r>
            <a:r>
              <a:rPr lang="en-US" sz="1600" dirty="0" smtClean="0"/>
              <a:t>	// s(1</a:t>
            </a:r>
            <a:r>
              <a:rPr lang="en-US" sz="1600" dirty="0"/>
              <a:t>) is the x-coordinate of the reference configuration. 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 smtClean="0"/>
              <a:t>s_dump</a:t>
            </a:r>
            <a:r>
              <a:rPr lang="en-US" sz="1600" dirty="0" smtClean="0"/>
              <a:t>(0</a:t>
            </a:r>
            <a:r>
              <a:rPr lang="en-US" sz="1600" dirty="0"/>
              <a:t>)=s(0);   </a:t>
            </a:r>
            <a:r>
              <a:rPr lang="en-US" sz="1600" dirty="0" smtClean="0"/>
              <a:t>		//</a:t>
            </a:r>
            <a:r>
              <a:rPr lang="en-US" sz="1600" dirty="0"/>
              <a:t>s(0) is the x-coordinate of the reference configuration</a:t>
            </a:r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Reference configuration</a:t>
            </a:r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Let’s say you want to translate the boundary to the left at velocity V = 0.3, then the lines of code below do this.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 smtClean="0"/>
          </a:p>
          <a:p>
            <a:pPr marL="0" lvl="0" indent="0">
              <a:buSzPts val="1100"/>
              <a:buNone/>
            </a:pPr>
            <a:r>
              <a:rPr lang="en-US" sz="1600" dirty="0"/>
              <a:t>//only change the </a:t>
            </a:r>
            <a:r>
              <a:rPr lang="en-US" sz="1600" dirty="0" smtClean="0"/>
              <a:t>x-coordinate</a:t>
            </a:r>
            <a:r>
              <a:rPr lang="en-US" sz="1600" dirty="0"/>
              <a:t>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 smtClean="0"/>
              <a:t>s_dump</a:t>
            </a:r>
            <a:r>
              <a:rPr lang="en-US" sz="1600" dirty="0" smtClean="0"/>
              <a:t>(1</a:t>
            </a:r>
            <a:r>
              <a:rPr lang="en-US" sz="1600" dirty="0"/>
              <a:t>)=s(1); </a:t>
            </a:r>
            <a:r>
              <a:rPr lang="en-US" sz="1600" dirty="0" smtClean="0"/>
              <a:t>		//s(1</a:t>
            </a:r>
            <a:r>
              <a:rPr lang="en-US" sz="1600" dirty="0"/>
              <a:t>) is the </a:t>
            </a:r>
            <a:r>
              <a:rPr lang="en-US" sz="1600" dirty="0" smtClean="0"/>
              <a:t>y-coordinate </a:t>
            </a:r>
            <a:r>
              <a:rPr lang="en-US" sz="1600" dirty="0"/>
              <a:t>of the reference configuration. 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 smtClean="0"/>
              <a:t>s_dump</a:t>
            </a:r>
            <a:r>
              <a:rPr lang="en-US" sz="1600" dirty="0" smtClean="0"/>
              <a:t>(0</a:t>
            </a:r>
            <a:r>
              <a:rPr lang="en-US" sz="1600" dirty="0"/>
              <a:t>)=s(0)-0.3*time;   </a:t>
            </a:r>
            <a:r>
              <a:rPr lang="en-US" sz="1600" dirty="0" smtClean="0"/>
              <a:t>	//</a:t>
            </a:r>
            <a:r>
              <a:rPr lang="en-US" sz="1600" dirty="0"/>
              <a:t>s(0) is the x-coordinate of the reference configuration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1596</Words>
  <Application>Microsoft Office PowerPoint</Application>
  <PresentationFormat>On-screen Show (4:3)</PresentationFormat>
  <Paragraphs>219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Office Theme</vt:lpstr>
      <vt:lpstr>Simple Light</vt:lpstr>
      <vt:lpstr>1- IBFE: Getting Started</vt:lpstr>
      <vt:lpstr>Important links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 configuration</vt:lpstr>
      <vt:lpstr>Reference configuration</vt:lpstr>
      <vt:lpstr>Target force function at top of main.C</vt:lpstr>
      <vt:lpstr>PowerPoint Presentation</vt:lpstr>
      <vt:lpstr>PowerPoint Presentation</vt:lpstr>
      <vt:lpstr>1-IBFE-Example_TetherForceFullPlate2D-Rotate  The goal here is to spin the beam about its center for t&lt;1, and then release it.</vt:lpstr>
      <vt:lpstr>PowerPoint Presentation</vt:lpstr>
      <vt:lpstr>Reading your mesh</vt:lpstr>
      <vt:lpstr>Visualizing the FE Mesh</vt:lpstr>
      <vt:lpstr>Please also see the youtube tutorial from Shannon Jones here: https://www.youtube.com/watch?v=Kj_MACemSd0</vt:lpstr>
      <vt:lpstr>File Formats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Boyce’s examples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 IBFE: Getting Started</dc:title>
  <dc:creator>Miller, Laura Ann</dc:creator>
  <cp:lastModifiedBy>Miller, Laura Ann</cp:lastModifiedBy>
  <cp:revision>10</cp:revision>
  <dcterms:modified xsi:type="dcterms:W3CDTF">2020-05-20T17:41:01Z</dcterms:modified>
</cp:coreProperties>
</file>