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embeddedFontLst>
    <p:embeddedFont>
      <p:font typeface="Calibri" panose="020F0502020204030204" pitchFamily="34" charset="0"/>
      <p:regular r:id="rId37"/>
      <p:bold r:id="rId38"/>
      <p:italic r:id="rId39"/>
      <p:boldItalic r:id="rId40"/>
    </p:embeddedFont>
    <p:embeddedFont>
      <p:font typeface="Helvetica Neue" panose="020B0604020202020204" charset="0"/>
      <p:regular r:id="rId41"/>
      <p:bold r:id="rId42"/>
      <p:italic r:id="rId43"/>
      <p:boldItalic r:id="rId44"/>
    </p:embeddedFont>
    <p:embeddedFont>
      <p:font typeface="Questrial" panose="020B0604020202020204" charset="0"/>
      <p:regular r:id="rId45"/>
    </p:embeddedFont>
    <p:embeddedFont>
      <p:font typeface="Merriweather Sans"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4660"/>
  </p:normalViewPr>
  <p:slideViewPr>
    <p:cSldViewPr snapToGrid="0">
      <p:cViewPr varScale="1">
        <p:scale>
          <a:sx n="83" d="100"/>
          <a:sy n="83" d="100"/>
        </p:scale>
        <p:origin x="9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b" anchorCtr="0">
            <a:noAutofit/>
          </a:bodyPr>
          <a:lstStyle/>
          <a:p>
            <a:pPr marL="0" marR="0" lvl="0" indent="-88900" algn="r" rtl="0">
              <a:spcBef>
                <a:spcPts val="0"/>
              </a:spcBef>
              <a:spcAft>
                <a:spcPts val="0"/>
              </a:spcAft>
              <a:buSzPts val="1400"/>
              <a:buChar char="●"/>
            </a:pPr>
            <a:endParaRPr/>
          </a:p>
          <a:p>
            <a:pPr marL="0" marR="0" lvl="1" indent="-88900" algn="l" rtl="0">
              <a:spcBef>
                <a:spcPts val="0"/>
              </a:spcBef>
              <a:spcAft>
                <a:spcPts val="0"/>
              </a:spcAft>
              <a:buSzPts val="1400"/>
              <a:buChar char="○"/>
            </a:pPr>
            <a:endParaRPr/>
          </a:p>
          <a:p>
            <a:pPr marL="0" marR="0" lvl="2" indent="-88900" algn="l" rtl="0">
              <a:spcBef>
                <a:spcPts val="0"/>
              </a:spcBef>
              <a:spcAft>
                <a:spcPts val="0"/>
              </a:spcAft>
              <a:buSzPts val="1400"/>
              <a:buChar char="■"/>
            </a:pPr>
            <a:endParaRPr/>
          </a:p>
          <a:p>
            <a:pPr marL="0" marR="0" lvl="3" indent="-88900" algn="l" rtl="0">
              <a:spcBef>
                <a:spcPts val="0"/>
              </a:spcBef>
              <a:spcAft>
                <a:spcPts val="0"/>
              </a:spcAft>
              <a:buSzPts val="1400"/>
              <a:buChar char="●"/>
            </a:pPr>
            <a:endParaRPr/>
          </a:p>
          <a:p>
            <a:pPr marL="0" marR="0" lvl="4" indent="-88900" algn="l" rtl="0">
              <a:spcBef>
                <a:spcPts val="0"/>
              </a:spcBef>
              <a:spcAft>
                <a:spcPts val="0"/>
              </a:spcAft>
              <a:buSzPts val="1400"/>
              <a:buChar char="○"/>
            </a:pPr>
            <a:endParaRPr/>
          </a:p>
          <a:p>
            <a:pPr marL="0" marR="0" lvl="5" indent="-88900" algn="l" rtl="0">
              <a:spcBef>
                <a:spcPts val="0"/>
              </a:spcBef>
              <a:spcAft>
                <a:spcPts val="0"/>
              </a:spcAft>
              <a:buSzPts val="1400"/>
              <a:buChar char="■"/>
            </a:pPr>
            <a:endParaRPr/>
          </a:p>
          <a:p>
            <a:pPr marL="0" marR="0" lvl="6" indent="-88900" algn="l" rtl="0">
              <a:spcBef>
                <a:spcPts val="0"/>
              </a:spcBef>
              <a:spcAft>
                <a:spcPts val="0"/>
              </a:spcAft>
              <a:buSzPts val="1400"/>
              <a:buChar char="●"/>
            </a:pPr>
            <a:endParaRPr/>
          </a:p>
          <a:p>
            <a:pPr marL="0" marR="0" lvl="7" indent="-88900" algn="l" rtl="0">
              <a:spcBef>
                <a:spcPts val="0"/>
              </a:spcBef>
              <a:spcAft>
                <a:spcPts val="0"/>
              </a:spcAft>
              <a:buSzPts val="1400"/>
              <a:buChar char="○"/>
            </a:pPr>
            <a:endParaRPr/>
          </a:p>
          <a:p>
            <a:pPr marL="0" marR="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71" name="Google Shape;171;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Delta function weights are used to determine how much force is applied to nearby grid cells.</a:t>
            </a:r>
            <a:endParaRPr/>
          </a:p>
          <a:p>
            <a:pPr marL="0" lvl="0" indent="0" algn="l" rtl="0">
              <a:spcBef>
                <a:spcPts val="0"/>
              </a:spcBef>
              <a:spcAft>
                <a:spcPts val="0"/>
              </a:spcAft>
              <a:buNone/>
            </a:pPr>
            <a:endParaRPr sz="1400" b="0" i="0" u="none" strike="noStrike" cap="none">
              <a:latin typeface="Merriweather Sans"/>
              <a:ea typeface="Merriweather Sans"/>
              <a:cs typeface="Merriweather Sans"/>
              <a:sym typeface="Merriweather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79" name="Google Shape;179;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We also use this discrete delta function for the velocity interpolation from the Cartesian grid to the curvilinear mesh.</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At a given time step, we know the velocity at each grid cell.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87" name="Google Shape;18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We obtain the velocity at material point q by summing nearby velocities multiplied by the discrete delta functions evaluated at the position of the Eulerian grid cell minus the position of the boundary.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81b1eaca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81b1eaca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a:t> </a:t>
            </a:r>
            <a:endParaRPr sz="1200" b="0" i="0" u="none" strike="noStrike" cap="none">
              <a:solidFill>
                <a:schemeClr val="dk1"/>
              </a:solidFill>
              <a:latin typeface="Arial"/>
              <a:ea typeface="Arial"/>
              <a:cs typeface="Arial"/>
              <a:sym typeface="Arial"/>
            </a:endParaRPr>
          </a:p>
        </p:txBody>
      </p:sp>
      <p:sp>
        <p:nvSpPr>
          <p:cNvPr id="92" name="Google Shape;9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3" name="Google Shape;93;p15: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89925" tIns="44950" rIns="89925" bIns="44950" anchor="t" anchorCtr="0">
            <a:noAutofit/>
          </a:bodyPr>
          <a:lstStyle/>
          <a:p>
            <a:pPr marL="0" marR="0" lvl="0" indent="0" algn="l" rtl="0">
              <a:spcBef>
                <a:spcPts val="0"/>
              </a:spcBef>
              <a:spcAft>
                <a:spcPts val="0"/>
              </a:spcAft>
              <a:buNone/>
            </a:pPr>
            <a:endParaRPr sz="1800" b="0" i="0" u="none" strike="noStrike" cap="non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800" b="0" i="0" u="none" strike="noStrike" cap="none"/>
          </a:p>
        </p:txBody>
      </p:sp>
      <p:sp>
        <p:nvSpPr>
          <p:cNvPr id="240" name="Google Shape;240;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a:t> </a:t>
            </a:r>
            <a:endParaRPr sz="1200" b="0" i="0" u="none" strike="noStrike" cap="non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41e67884_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41e67884_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326" name="Google Shape;326;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Now on to the mathematical formulation. This is a direct numerical simulation, we solve the Navier Stokes equations with an added Eulerian elastic body force density with respect to the Eulerian coordinate system.</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Fluid-structure coupling is done via integral transforms with delta function kernels.</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1) First transform converts Lagrangian elastic force density into Eulerian elastic force density.</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2) Second transform enforces that material point q moves at the local fluid velocity.</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The lagrangian elastic force is obtained by looking at the deformation of the boundary, which could resist bending, stretching, and so on, with stiffness coefficients that change in time.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337" name="Google Shape;337;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So if we are given the position of an elastic structure, X(q,t), we can compute the corresponding elastic force density, F(q,t) and then use this delta function transform to obtain the Eulerian elastic force density which gets plugged into the Navier-Stokes equations.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350" name="Google Shape;350;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In the numerical method, we use a regularized 2D delta function as the product of 1D regularized delta function.</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Here is one such example which has the support of 4 Cartesian grid cells. Note r is the distance from the Lagrangian boundary.</a:t>
            </a:r>
            <a:endParaRPr/>
          </a:p>
          <a:p>
            <a:pPr marL="0" lvl="0" indent="0" algn="l" rtl="0">
              <a:spcBef>
                <a:spcPts val="0"/>
              </a:spcBef>
              <a:spcAft>
                <a:spcPts val="0"/>
              </a:spcAft>
              <a:buNone/>
            </a:pPr>
            <a:endParaRPr sz="1400" b="0" i="0" u="none" strike="noStrike" cap="none">
              <a:latin typeface="Merriweather Sans"/>
              <a:ea typeface="Merriweather Sans"/>
              <a:cs typeface="Merriweather Sans"/>
              <a:sym typeface="Merriweather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a:t> </a:t>
            </a:r>
            <a:endParaRPr sz="1200" b="0" i="0" u="none" strike="noStrike" cap="none">
              <a:solidFill>
                <a:schemeClr val="dk1"/>
              </a:solidFill>
              <a:latin typeface="Arial"/>
              <a:ea typeface="Arial"/>
              <a:cs typeface="Arial"/>
              <a:sym typeface="Arial"/>
            </a:endParaRPr>
          </a:p>
        </p:txBody>
      </p:sp>
      <p:sp>
        <p:nvSpPr>
          <p:cNvPr id="115" name="Google Shape;115;p18:notes"/>
          <p:cNvSpPr>
            <a:spLocks noGrp="1" noRot="1" noChangeAspect="1"/>
          </p:cNvSpPr>
          <p:nvPr>
            <p:ph type="sldImg" idx="2"/>
          </p:nvPr>
        </p:nvSpPr>
        <p:spPr>
          <a:xfrm>
            <a:off x="1130300" y="676275"/>
            <a:ext cx="4610100" cy="34575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16" name="Google Shape;116;p18:notes"/>
          <p:cNvSpPr txBox="1">
            <a:spLocks noGrp="1"/>
          </p:cNvSpPr>
          <p:nvPr>
            <p:ph type="body" idx="1"/>
          </p:nvPr>
        </p:nvSpPr>
        <p:spPr>
          <a:xfrm>
            <a:off x="896938" y="4359275"/>
            <a:ext cx="5076825" cy="41338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89925" tIns="44950" rIns="89925" bIns="44950" anchor="t" anchorCtr="0">
            <a:noAutofit/>
          </a:bodyPr>
          <a:lstStyle/>
          <a:p>
            <a:pPr marL="0" marR="0" lvl="0" indent="0" algn="l" rtl="0">
              <a:spcBef>
                <a:spcPts val="0"/>
              </a:spcBef>
              <a:spcAft>
                <a:spcPts val="0"/>
              </a:spcAft>
              <a:buNone/>
            </a:pPr>
            <a:endParaRPr sz="1800" b="0" i="0" u="none" strike="noStrike" cap="non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a:t> </a:t>
            </a:r>
            <a:endParaRPr sz="1200" b="0" i="0" u="none" strike="noStrike" cap="none">
              <a:solidFill>
                <a:schemeClr val="dk1"/>
              </a:solidFill>
              <a:latin typeface="Arial"/>
              <a:ea typeface="Arial"/>
              <a:cs typeface="Arial"/>
              <a:sym typeface="Arial"/>
            </a:endParaRPr>
          </a:p>
        </p:txBody>
      </p:sp>
      <p:sp>
        <p:nvSpPr>
          <p:cNvPr id="127" name="Google Shape;127;p20:notes"/>
          <p:cNvSpPr>
            <a:spLocks noGrp="1" noRot="1" noChangeAspect="1"/>
          </p:cNvSpPr>
          <p:nvPr>
            <p:ph type="sldImg" idx="2"/>
          </p:nvPr>
        </p:nvSpPr>
        <p:spPr>
          <a:xfrm>
            <a:off x="1130300" y="676275"/>
            <a:ext cx="4610100" cy="34575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28" name="Google Shape;128;p20:notes"/>
          <p:cNvSpPr txBox="1">
            <a:spLocks noGrp="1"/>
          </p:cNvSpPr>
          <p:nvPr>
            <p:ph type="body" idx="1"/>
          </p:nvPr>
        </p:nvSpPr>
        <p:spPr>
          <a:xfrm>
            <a:off x="896938" y="4359275"/>
            <a:ext cx="5076825" cy="41338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89925" tIns="44950" rIns="89925" bIns="44950" anchor="t" anchorCtr="0">
            <a:noAutofit/>
          </a:bodyPr>
          <a:lstStyle/>
          <a:p>
            <a:pPr marL="0" marR="0" lvl="0" indent="0" algn="l" rtl="0">
              <a:spcBef>
                <a:spcPts val="0"/>
              </a:spcBef>
              <a:spcAft>
                <a:spcPts val="0"/>
              </a:spcAft>
              <a:buNone/>
            </a:pPr>
            <a:endParaRPr sz="1800" b="0" i="0" u="none" strike="noStrike" cap="non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41" name="Google Shape;14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Now let</a:t>
            </a:r>
            <a:r>
              <a:rPr lang="en-US" sz="2000" b="0" i="0" u="none" strike="noStrike" cap="none">
                <a:latin typeface="Arial"/>
                <a:ea typeface="Arial"/>
                <a:cs typeface="Arial"/>
                <a:sym typeface="Arial"/>
              </a:rPr>
              <a:t>’</a:t>
            </a:r>
            <a:r>
              <a:rPr lang="en-US" sz="2000" b="0" i="0" u="none" strike="noStrike" cap="none">
                <a:latin typeface="Merriweather Sans"/>
                <a:ea typeface="Merriweather Sans"/>
                <a:cs typeface="Merriweather Sans"/>
                <a:sym typeface="Merriweather Sans"/>
              </a:rPr>
              <a:t>s move to what we can call numerical experiments.</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How do we simulate this fluid structure interaction? We will use the immersed boundary framework introduced by Peskin for working on the adult heart.</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We have an Eulerian description of the viscous, incompressible fluid, and a Lagrangrian description of the immersed elastic stucture.</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Go through variables.</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Note there is no body conforming moving grid for the fluid.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55" name="Google Shape;155;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The immersed boundary method is both a mathematical formulation of this problem and a numerical method. </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Let me walk through the steps we take for each time step in the method before moving to the details.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62" name="Google Shape;16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The integral is discretized into a sum, and the delta function is discretized into a discrete delta function.</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Here is a section of a boundary that resists bending, with the resulting force acting on the fluid from material point q.</a:t>
            </a:r>
            <a:endParaRPr/>
          </a:p>
          <a:p>
            <a:pPr marL="0" lvl="0" indent="0" algn="l" rtl="0">
              <a:spcBef>
                <a:spcPts val="0"/>
              </a:spcBef>
              <a:spcAft>
                <a:spcPts val="0"/>
              </a:spcAft>
              <a:buNone/>
            </a:pPr>
            <a:endParaRPr sz="1400" b="0" i="0" u="none" strike="noStrike" cap="none">
              <a:latin typeface="Merriweather Sans"/>
              <a:ea typeface="Merriweather Sans"/>
              <a:cs typeface="Merriweather Sans"/>
              <a:sym typeface="Merriweather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a:lvl1pPr>
            <a:lvl2pPr marL="457200" marR="0" lvl="1" indent="0" algn="ctr" rtl="0">
              <a:spcBef>
                <a:spcPts val="560"/>
              </a:spcBef>
              <a:spcAft>
                <a:spcPts val="0"/>
              </a:spcAft>
              <a:buClr>
                <a:srgbClr val="888888"/>
              </a:buClr>
              <a:buSzPts val="1400"/>
              <a:buFont typeface="Calibri"/>
              <a:buNone/>
              <a:defRPr/>
            </a:lvl2pPr>
            <a:lvl3pPr marL="914400" marR="0" lvl="2" indent="0" algn="ctr" rtl="0">
              <a:spcBef>
                <a:spcPts val="480"/>
              </a:spcBef>
              <a:spcAft>
                <a:spcPts val="0"/>
              </a:spcAft>
              <a:buClr>
                <a:srgbClr val="888888"/>
              </a:buClr>
              <a:buSzPts val="1400"/>
              <a:buFont typeface="Calibri"/>
              <a:buNone/>
              <a:defRPr/>
            </a:lvl3pPr>
            <a:lvl4pPr marL="1371600" marR="0" lvl="3" indent="0" algn="ctr" rtl="0">
              <a:spcBef>
                <a:spcPts val="400"/>
              </a:spcBef>
              <a:spcAft>
                <a:spcPts val="0"/>
              </a:spcAft>
              <a:buClr>
                <a:srgbClr val="888888"/>
              </a:buClr>
              <a:buSzPts val="1400"/>
              <a:buFont typeface="Calibri"/>
              <a:buNone/>
              <a:defRPr/>
            </a:lvl4pPr>
            <a:lvl5pPr marL="1828800" marR="0" lvl="4" indent="0" algn="ctr" rtl="0">
              <a:spcBef>
                <a:spcPts val="400"/>
              </a:spcBef>
              <a:spcAft>
                <a:spcPts val="0"/>
              </a:spcAft>
              <a:buClr>
                <a:srgbClr val="888888"/>
              </a:buClr>
              <a:buSzPts val="1400"/>
              <a:buFont typeface="Calibri"/>
              <a:buNone/>
              <a:defRPr/>
            </a:lvl5pPr>
            <a:lvl6pPr marL="2286000" marR="0" lvl="5" indent="0" algn="ctr" rtl="0">
              <a:spcBef>
                <a:spcPts val="400"/>
              </a:spcBef>
              <a:spcAft>
                <a:spcPts val="0"/>
              </a:spcAft>
              <a:buClr>
                <a:srgbClr val="888888"/>
              </a:buClr>
              <a:buSzPts val="1400"/>
              <a:buFont typeface="Calibri"/>
              <a:buNone/>
              <a:defRPr/>
            </a:lvl6pPr>
            <a:lvl7pPr marL="2743200" marR="0" lvl="6" indent="0" algn="ctr" rtl="0">
              <a:spcBef>
                <a:spcPts val="400"/>
              </a:spcBef>
              <a:spcAft>
                <a:spcPts val="0"/>
              </a:spcAft>
              <a:buClr>
                <a:srgbClr val="888888"/>
              </a:buClr>
              <a:buSzPts val="1400"/>
              <a:buFont typeface="Calibri"/>
              <a:buNone/>
              <a:defRPr/>
            </a:lvl7pPr>
            <a:lvl8pPr marL="3200400" marR="0" lvl="7" indent="0" algn="ctr" rtl="0">
              <a:spcBef>
                <a:spcPts val="400"/>
              </a:spcBef>
              <a:spcAft>
                <a:spcPts val="0"/>
              </a:spcAft>
              <a:buClr>
                <a:srgbClr val="888888"/>
              </a:buClr>
              <a:buSzPts val="1400"/>
              <a:buFont typeface="Calibri"/>
              <a:buNone/>
              <a:defRPr/>
            </a:lvl8pPr>
            <a:lvl9pPr marL="3657600" marR="0" lvl="8" indent="0" algn="ctr" rtl="0">
              <a:spcBef>
                <a:spcPts val="400"/>
              </a:spcBef>
              <a:spcAft>
                <a:spcPts val="0"/>
              </a:spcAft>
              <a:buClr>
                <a:srgbClr val="888888"/>
              </a:buClr>
              <a:buSzPts val="1400"/>
              <a:buFont typeface="Calibri"/>
              <a:buNone/>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a:lvl1pPr>
            <a:lvl2pPr marL="914400" lvl="1" indent="-317500" algn="l" rtl="0">
              <a:spcBef>
                <a:spcPts val="560"/>
              </a:spcBef>
              <a:spcAft>
                <a:spcPts val="0"/>
              </a:spcAft>
              <a:buClr>
                <a:schemeClr val="dk1"/>
              </a:buClr>
              <a:buSzPts val="1400"/>
              <a:buFont typeface="Calibri"/>
              <a:buChar char="–"/>
              <a:defRPr/>
            </a:lvl2pPr>
            <a:lvl3pPr marL="1371600" lvl="2" indent="-317500" algn="l" rtl="0">
              <a:spcBef>
                <a:spcPts val="480"/>
              </a:spcBef>
              <a:spcAft>
                <a:spcPts val="0"/>
              </a:spcAft>
              <a:buClr>
                <a:schemeClr val="dk1"/>
              </a:buClr>
              <a:buSzPts val="1400"/>
              <a:buFont typeface="Calibri"/>
              <a:buChar char="•"/>
              <a:defRPr/>
            </a:lvl3pPr>
            <a:lvl4pPr marL="1828800" lvl="3" indent="-317500" algn="l" rtl="0">
              <a:spcBef>
                <a:spcPts val="400"/>
              </a:spcBef>
              <a:spcAft>
                <a:spcPts val="0"/>
              </a:spcAft>
              <a:buClr>
                <a:schemeClr val="dk1"/>
              </a:buClr>
              <a:buSzPts val="1400"/>
              <a:buFont typeface="Calibri"/>
              <a:buChar char="–"/>
              <a:defRPr/>
            </a:lvl4pPr>
            <a:lvl5pPr marL="2286000" lvl="4" indent="-317500" algn="l" rtl="0">
              <a:spcBef>
                <a:spcPts val="400"/>
              </a:spcBef>
              <a:spcAft>
                <a:spcPts val="0"/>
              </a:spcAft>
              <a:buClr>
                <a:schemeClr val="dk1"/>
              </a:buClr>
              <a:buSzPts val="1400"/>
              <a:buFont typeface="Calibri"/>
              <a:buChar char="»"/>
              <a:defRPr/>
            </a:lvl5pPr>
            <a:lvl6pPr marL="2743200" lvl="5" indent="-317500" algn="l" rtl="0">
              <a:spcBef>
                <a:spcPts val="400"/>
              </a:spcBef>
              <a:spcAft>
                <a:spcPts val="0"/>
              </a:spcAft>
              <a:buClr>
                <a:schemeClr val="dk1"/>
              </a:buClr>
              <a:buSzPts val="1400"/>
              <a:buFont typeface="Calibri"/>
              <a:buChar char="•"/>
              <a:defRPr/>
            </a:lvl6pPr>
            <a:lvl7pPr marL="3200400" lvl="6" indent="-317500" algn="l" rtl="0">
              <a:spcBef>
                <a:spcPts val="400"/>
              </a:spcBef>
              <a:spcAft>
                <a:spcPts val="0"/>
              </a:spcAft>
              <a:buClr>
                <a:schemeClr val="dk1"/>
              </a:buClr>
              <a:buSzPts val="1400"/>
              <a:buFont typeface="Calibri"/>
              <a:buChar char="•"/>
              <a:defRPr/>
            </a:lvl7pPr>
            <a:lvl8pPr marL="3657600" lvl="7" indent="-317500" algn="l" rtl="0">
              <a:spcBef>
                <a:spcPts val="400"/>
              </a:spcBef>
              <a:spcAft>
                <a:spcPts val="0"/>
              </a:spcAft>
              <a:buClr>
                <a:schemeClr val="dk1"/>
              </a:buClr>
              <a:buSzPts val="1400"/>
              <a:buFont typeface="Calibri"/>
              <a:buChar char="•"/>
              <a:defRPr/>
            </a:lvl8pPr>
            <a:lvl9pPr marL="4114800" lvl="8" indent="-317500" algn="l" rtl="0">
              <a:spcBef>
                <a:spcPts val="400"/>
              </a:spcBef>
              <a:spcAft>
                <a:spcPts val="0"/>
              </a:spcAft>
              <a:buClr>
                <a:schemeClr val="dk1"/>
              </a:buClr>
              <a:buSzPts val="1400"/>
              <a:buFont typeface="Calibri"/>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a:lvl1pPr>
            <a:lvl2pPr marL="914400" lvl="1" indent="-317500" algn="l" rtl="0">
              <a:spcBef>
                <a:spcPts val="560"/>
              </a:spcBef>
              <a:spcAft>
                <a:spcPts val="0"/>
              </a:spcAft>
              <a:buClr>
                <a:schemeClr val="dk1"/>
              </a:buClr>
              <a:buSzPts val="1400"/>
              <a:buFont typeface="Calibri"/>
              <a:buChar char="–"/>
              <a:defRPr/>
            </a:lvl2pPr>
            <a:lvl3pPr marL="1371600" lvl="2" indent="-317500" algn="l" rtl="0">
              <a:spcBef>
                <a:spcPts val="480"/>
              </a:spcBef>
              <a:spcAft>
                <a:spcPts val="0"/>
              </a:spcAft>
              <a:buClr>
                <a:schemeClr val="dk1"/>
              </a:buClr>
              <a:buSzPts val="1400"/>
              <a:buFont typeface="Calibri"/>
              <a:buChar char="•"/>
              <a:defRPr/>
            </a:lvl3pPr>
            <a:lvl4pPr marL="1828800" lvl="3" indent="-317500" algn="l" rtl="0">
              <a:spcBef>
                <a:spcPts val="400"/>
              </a:spcBef>
              <a:spcAft>
                <a:spcPts val="0"/>
              </a:spcAft>
              <a:buClr>
                <a:schemeClr val="dk1"/>
              </a:buClr>
              <a:buSzPts val="1400"/>
              <a:buFont typeface="Calibri"/>
              <a:buChar char="–"/>
              <a:defRPr/>
            </a:lvl4pPr>
            <a:lvl5pPr marL="2286000" lvl="4" indent="-317500" algn="l" rtl="0">
              <a:spcBef>
                <a:spcPts val="400"/>
              </a:spcBef>
              <a:spcAft>
                <a:spcPts val="0"/>
              </a:spcAft>
              <a:buClr>
                <a:schemeClr val="dk1"/>
              </a:buClr>
              <a:buSzPts val="1400"/>
              <a:buFont typeface="Calibri"/>
              <a:buChar char="»"/>
              <a:defRPr/>
            </a:lvl5pPr>
            <a:lvl6pPr marL="2743200" lvl="5" indent="-317500" algn="l" rtl="0">
              <a:spcBef>
                <a:spcPts val="400"/>
              </a:spcBef>
              <a:spcAft>
                <a:spcPts val="0"/>
              </a:spcAft>
              <a:buClr>
                <a:schemeClr val="dk1"/>
              </a:buClr>
              <a:buSzPts val="1400"/>
              <a:buFont typeface="Calibri"/>
              <a:buChar char="•"/>
              <a:defRPr/>
            </a:lvl6pPr>
            <a:lvl7pPr marL="3200400" lvl="6" indent="-317500" algn="l" rtl="0">
              <a:spcBef>
                <a:spcPts val="400"/>
              </a:spcBef>
              <a:spcAft>
                <a:spcPts val="0"/>
              </a:spcAft>
              <a:buClr>
                <a:schemeClr val="dk1"/>
              </a:buClr>
              <a:buSzPts val="1400"/>
              <a:buFont typeface="Calibri"/>
              <a:buChar char="•"/>
              <a:defRPr/>
            </a:lvl7pPr>
            <a:lvl8pPr marL="3657600" lvl="7" indent="-317500" algn="l" rtl="0">
              <a:spcBef>
                <a:spcPts val="400"/>
              </a:spcBef>
              <a:spcAft>
                <a:spcPts val="0"/>
              </a:spcAft>
              <a:buClr>
                <a:schemeClr val="dk1"/>
              </a:buClr>
              <a:buSzPts val="1400"/>
              <a:buFont typeface="Calibri"/>
              <a:buChar char="•"/>
              <a:defRPr/>
            </a:lvl8pPr>
            <a:lvl9pPr marL="4114800" lvl="8" indent="-317500" algn="l" rtl="0">
              <a:spcBef>
                <a:spcPts val="400"/>
              </a:spcBef>
              <a:spcAft>
                <a:spcPts val="0"/>
              </a:spcAft>
              <a:buClr>
                <a:schemeClr val="dk1"/>
              </a:buClr>
              <a:buSzPts val="1400"/>
              <a:buFont typeface="Calibri"/>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a:lvl1pPr>
            <a:lvl2pPr marL="914400" lvl="1" indent="-317500" algn="l" rtl="0">
              <a:spcBef>
                <a:spcPts val="560"/>
              </a:spcBef>
              <a:spcAft>
                <a:spcPts val="0"/>
              </a:spcAft>
              <a:buClr>
                <a:schemeClr val="dk1"/>
              </a:buClr>
              <a:buSzPts val="1400"/>
              <a:buFont typeface="Calibri"/>
              <a:buChar char="–"/>
              <a:defRPr/>
            </a:lvl2pPr>
            <a:lvl3pPr marL="1371600" lvl="2" indent="-317500" algn="l" rtl="0">
              <a:spcBef>
                <a:spcPts val="480"/>
              </a:spcBef>
              <a:spcAft>
                <a:spcPts val="0"/>
              </a:spcAft>
              <a:buClr>
                <a:schemeClr val="dk1"/>
              </a:buClr>
              <a:buSzPts val="1400"/>
              <a:buFont typeface="Calibri"/>
              <a:buChar char="•"/>
              <a:defRPr/>
            </a:lvl3pPr>
            <a:lvl4pPr marL="1828800" lvl="3" indent="-317500" algn="l" rtl="0">
              <a:spcBef>
                <a:spcPts val="400"/>
              </a:spcBef>
              <a:spcAft>
                <a:spcPts val="0"/>
              </a:spcAft>
              <a:buClr>
                <a:schemeClr val="dk1"/>
              </a:buClr>
              <a:buSzPts val="1400"/>
              <a:buFont typeface="Calibri"/>
              <a:buChar char="–"/>
              <a:defRPr/>
            </a:lvl4pPr>
            <a:lvl5pPr marL="2286000" lvl="4" indent="-317500" algn="l" rtl="0">
              <a:spcBef>
                <a:spcPts val="400"/>
              </a:spcBef>
              <a:spcAft>
                <a:spcPts val="0"/>
              </a:spcAft>
              <a:buClr>
                <a:schemeClr val="dk1"/>
              </a:buClr>
              <a:buSzPts val="1400"/>
              <a:buFont typeface="Calibri"/>
              <a:buChar char="»"/>
              <a:defRPr/>
            </a:lvl5pPr>
            <a:lvl6pPr marL="2743200" lvl="5" indent="-317500" algn="l" rtl="0">
              <a:spcBef>
                <a:spcPts val="400"/>
              </a:spcBef>
              <a:spcAft>
                <a:spcPts val="0"/>
              </a:spcAft>
              <a:buClr>
                <a:schemeClr val="dk1"/>
              </a:buClr>
              <a:buSzPts val="1400"/>
              <a:buFont typeface="Calibri"/>
              <a:buChar char="•"/>
              <a:defRPr/>
            </a:lvl6pPr>
            <a:lvl7pPr marL="3200400" lvl="6" indent="-317500" algn="l" rtl="0">
              <a:spcBef>
                <a:spcPts val="400"/>
              </a:spcBef>
              <a:spcAft>
                <a:spcPts val="0"/>
              </a:spcAft>
              <a:buClr>
                <a:schemeClr val="dk1"/>
              </a:buClr>
              <a:buSzPts val="1400"/>
              <a:buFont typeface="Calibri"/>
              <a:buChar char="•"/>
              <a:defRPr/>
            </a:lvl7pPr>
            <a:lvl8pPr marL="3657600" lvl="7" indent="-317500" algn="l" rtl="0">
              <a:spcBef>
                <a:spcPts val="400"/>
              </a:spcBef>
              <a:spcAft>
                <a:spcPts val="0"/>
              </a:spcAft>
              <a:buClr>
                <a:schemeClr val="dk1"/>
              </a:buClr>
              <a:buSzPts val="1400"/>
              <a:buFont typeface="Calibri"/>
              <a:buChar char="•"/>
              <a:defRPr/>
            </a:lvl8pPr>
            <a:lvl9pPr marL="4114800" lvl="8" indent="-317500" algn="l" rtl="0">
              <a:spcBef>
                <a:spcPts val="400"/>
              </a:spcBef>
              <a:spcAft>
                <a:spcPts val="0"/>
              </a:spcAft>
              <a:buClr>
                <a:schemeClr val="dk1"/>
              </a:buClr>
              <a:buSzPts val="1400"/>
              <a:buFont typeface="Calibri"/>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a:lvl1pPr>
            <a:lvl2pPr marL="914400" lvl="1" indent="-228600" rtl="0">
              <a:spcBef>
                <a:spcPts val="560"/>
              </a:spcBef>
              <a:spcAft>
                <a:spcPts val="0"/>
              </a:spcAft>
              <a:buClr>
                <a:srgbClr val="888888"/>
              </a:buClr>
              <a:buSzPts val="1400"/>
              <a:buFont typeface="Calibri"/>
              <a:buNone/>
              <a:defRPr/>
            </a:lvl2pPr>
            <a:lvl3pPr marL="1371600" lvl="2" indent="-228600" rtl="0">
              <a:spcBef>
                <a:spcPts val="480"/>
              </a:spcBef>
              <a:spcAft>
                <a:spcPts val="0"/>
              </a:spcAft>
              <a:buClr>
                <a:srgbClr val="888888"/>
              </a:buClr>
              <a:buSzPts val="1400"/>
              <a:buFont typeface="Calibri"/>
              <a:buNone/>
              <a:defRPr/>
            </a:lvl3pPr>
            <a:lvl4pPr marL="1828800" lvl="3" indent="-228600" rtl="0">
              <a:spcBef>
                <a:spcPts val="400"/>
              </a:spcBef>
              <a:spcAft>
                <a:spcPts val="0"/>
              </a:spcAft>
              <a:buClr>
                <a:srgbClr val="888888"/>
              </a:buClr>
              <a:buSzPts val="1400"/>
              <a:buFont typeface="Calibri"/>
              <a:buNone/>
              <a:defRPr/>
            </a:lvl4pPr>
            <a:lvl5pPr marL="2286000" lvl="4" indent="-228600" rtl="0">
              <a:spcBef>
                <a:spcPts val="400"/>
              </a:spcBef>
              <a:spcAft>
                <a:spcPts val="0"/>
              </a:spcAft>
              <a:buClr>
                <a:srgbClr val="888888"/>
              </a:buClr>
              <a:buSzPts val="1400"/>
              <a:buFont typeface="Calibri"/>
              <a:buNone/>
              <a:defRPr/>
            </a:lvl5pPr>
            <a:lvl6pPr marL="2743200" lvl="5" indent="-228600" rtl="0">
              <a:spcBef>
                <a:spcPts val="400"/>
              </a:spcBef>
              <a:spcAft>
                <a:spcPts val="0"/>
              </a:spcAft>
              <a:buClr>
                <a:srgbClr val="888888"/>
              </a:buClr>
              <a:buSzPts val="1400"/>
              <a:buFont typeface="Calibri"/>
              <a:buNone/>
              <a:defRPr/>
            </a:lvl6pPr>
            <a:lvl7pPr marL="3200400" lvl="6" indent="-228600" rtl="0">
              <a:spcBef>
                <a:spcPts val="400"/>
              </a:spcBef>
              <a:spcAft>
                <a:spcPts val="0"/>
              </a:spcAft>
              <a:buClr>
                <a:srgbClr val="888888"/>
              </a:buClr>
              <a:buSzPts val="1400"/>
              <a:buFont typeface="Calibri"/>
              <a:buNone/>
              <a:defRPr/>
            </a:lvl7pPr>
            <a:lvl8pPr marL="3657600" lvl="7" indent="-228600" rtl="0">
              <a:spcBef>
                <a:spcPts val="400"/>
              </a:spcBef>
              <a:spcAft>
                <a:spcPts val="0"/>
              </a:spcAft>
              <a:buClr>
                <a:srgbClr val="888888"/>
              </a:buClr>
              <a:buSzPts val="1400"/>
              <a:buFont typeface="Calibri"/>
              <a:buNone/>
              <a:defRPr/>
            </a:lvl8pPr>
            <a:lvl9pPr marL="4114800" lvl="8" indent="-228600" rtl="0">
              <a:spcBef>
                <a:spcPts val="400"/>
              </a:spcBef>
              <a:spcAft>
                <a:spcPts val="0"/>
              </a:spcAft>
              <a:buClr>
                <a:srgbClr val="888888"/>
              </a:buClr>
              <a:buSzPts val="1400"/>
              <a:buFont typeface="Calibri"/>
              <a:buNone/>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a:lvl1pPr>
            <a:lvl2pPr marL="914400" marR="0" lvl="1" indent="-317500" algn="l" rtl="0">
              <a:spcBef>
                <a:spcPts val="560"/>
              </a:spcBef>
              <a:spcAft>
                <a:spcPts val="0"/>
              </a:spcAft>
              <a:buClr>
                <a:schemeClr val="dk1"/>
              </a:buClr>
              <a:buSzPts val="1400"/>
              <a:buFont typeface="Calibri"/>
              <a:buChar char="–"/>
              <a:defRPr/>
            </a:lvl2pPr>
            <a:lvl3pPr marL="1371600" marR="0" lvl="2" indent="-317500" algn="l" rtl="0">
              <a:spcBef>
                <a:spcPts val="480"/>
              </a:spcBef>
              <a:spcAft>
                <a:spcPts val="0"/>
              </a:spcAft>
              <a:buClr>
                <a:schemeClr val="dk1"/>
              </a:buClr>
              <a:buSzPts val="1400"/>
              <a:buFont typeface="Calibri"/>
              <a:buChar char="•"/>
              <a:defRPr/>
            </a:lvl3pPr>
            <a:lvl4pPr marL="1828800" marR="0" lvl="3" indent="-317500" algn="l" rtl="0">
              <a:spcBef>
                <a:spcPts val="400"/>
              </a:spcBef>
              <a:spcAft>
                <a:spcPts val="0"/>
              </a:spcAft>
              <a:buClr>
                <a:schemeClr val="dk1"/>
              </a:buClr>
              <a:buSzPts val="1400"/>
              <a:buFont typeface="Calibri"/>
              <a:buChar char="–"/>
              <a:defRPr/>
            </a:lvl4pPr>
            <a:lvl5pPr marL="2286000" marR="0" lvl="4" indent="-317500" algn="l" rtl="0">
              <a:spcBef>
                <a:spcPts val="400"/>
              </a:spcBef>
              <a:spcAft>
                <a:spcPts val="0"/>
              </a:spcAft>
              <a:buClr>
                <a:schemeClr val="dk1"/>
              </a:buClr>
              <a:buSzPts val="1400"/>
              <a:buFont typeface="Calibri"/>
              <a:buChar char="»"/>
              <a:defRPr/>
            </a:lvl5pPr>
            <a:lvl6pPr marL="2743200" marR="0" lvl="5" indent="-317500" algn="l" rtl="0">
              <a:spcBef>
                <a:spcPts val="400"/>
              </a:spcBef>
              <a:spcAft>
                <a:spcPts val="0"/>
              </a:spcAft>
              <a:buClr>
                <a:schemeClr val="dk1"/>
              </a:buClr>
              <a:buSzPts val="1400"/>
              <a:buFont typeface="Calibri"/>
              <a:buChar char="•"/>
              <a:defRPr/>
            </a:lvl6pPr>
            <a:lvl7pPr marL="3200400" marR="0" lvl="6" indent="-317500" algn="l" rtl="0">
              <a:spcBef>
                <a:spcPts val="400"/>
              </a:spcBef>
              <a:spcAft>
                <a:spcPts val="0"/>
              </a:spcAft>
              <a:buClr>
                <a:schemeClr val="dk1"/>
              </a:buClr>
              <a:buSzPts val="1400"/>
              <a:buFont typeface="Calibri"/>
              <a:buChar char="•"/>
              <a:defRPr/>
            </a:lvl7pPr>
            <a:lvl8pPr marL="3657600" marR="0" lvl="7" indent="-317500" algn="l" rtl="0">
              <a:spcBef>
                <a:spcPts val="400"/>
              </a:spcBef>
              <a:spcAft>
                <a:spcPts val="0"/>
              </a:spcAft>
              <a:buClr>
                <a:schemeClr val="dk1"/>
              </a:buClr>
              <a:buSzPts val="1400"/>
              <a:buFont typeface="Calibri"/>
              <a:buChar char="•"/>
              <a:defRPr/>
            </a:lvl8pPr>
            <a:lvl9pPr marL="4114800" marR="0" lvl="8" indent="-317500" algn="l" rtl="0">
              <a:spcBef>
                <a:spcPts val="400"/>
              </a:spcBef>
              <a:spcAft>
                <a:spcPts val="0"/>
              </a:spcAft>
              <a:buClr>
                <a:schemeClr val="dk1"/>
              </a:buClr>
              <a:buSzPts val="1400"/>
              <a:buFont typeface="Calibri"/>
              <a:buChar char="•"/>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Finite_difference_metho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17.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a:solidFill>
                  <a:schemeClr val="dk1"/>
                </a:solidFill>
                <a:latin typeface="Calibri"/>
                <a:ea typeface="Calibri"/>
                <a:cs typeface="Calibri"/>
                <a:sym typeface="Calibri"/>
              </a:rPr>
              <a:t>Overview of IBM and Numerical Considerations</a:t>
            </a:r>
            <a:endParaRPr sz="4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2"/>
          <p:cNvPicPr preferRelativeResize="0"/>
          <p:nvPr/>
        </p:nvPicPr>
        <p:blipFill rotWithShape="1">
          <a:blip r:embed="rId3">
            <a:alphaModFix/>
          </a:blip>
          <a:srcRect/>
          <a:stretch/>
        </p:blipFill>
        <p:spPr>
          <a:xfrm>
            <a:off x="2196703" y="1180951"/>
            <a:ext cx="3940225" cy="3950271"/>
          </a:xfrm>
          <a:prstGeom prst="rect">
            <a:avLst/>
          </a:prstGeom>
          <a:noFill/>
          <a:ln>
            <a:noFill/>
          </a:ln>
        </p:spPr>
      </p:pic>
      <p:pic>
        <p:nvPicPr>
          <p:cNvPr id="174" name="Google Shape;174;p22"/>
          <p:cNvPicPr preferRelativeResize="0"/>
          <p:nvPr/>
        </p:nvPicPr>
        <p:blipFill rotWithShape="1">
          <a:blip r:embed="rId4">
            <a:alphaModFix/>
          </a:blip>
          <a:srcRect/>
          <a:stretch/>
        </p:blipFill>
        <p:spPr>
          <a:xfrm>
            <a:off x="2009180" y="5102200"/>
            <a:ext cx="4330898" cy="650751"/>
          </a:xfrm>
          <a:prstGeom prst="rect">
            <a:avLst/>
          </a:prstGeom>
          <a:noFill/>
          <a:ln>
            <a:noFill/>
          </a:ln>
        </p:spPr>
      </p:pic>
      <p:sp>
        <p:nvSpPr>
          <p:cNvPr id="175" name="Google Shape;175;p22"/>
          <p:cNvSpPr txBox="1">
            <a:spLocks noGrp="1"/>
          </p:cNvSpPr>
          <p:nvPr>
            <p:ph type="title"/>
          </p:nvPr>
        </p:nvSpPr>
        <p:spPr>
          <a:xfrm>
            <a:off x="473273" y="8930"/>
            <a:ext cx="8322469" cy="1714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1445"/>
              </a:buClr>
              <a:buFont typeface="Questrial"/>
              <a:buNone/>
            </a:pPr>
            <a:r>
              <a:rPr lang="en-US" sz="2500" b="0" i="1" u="none" strike="noStrike" cap="none">
                <a:solidFill>
                  <a:srgbClr val="001445"/>
                </a:solidFill>
                <a:latin typeface="Questrial"/>
                <a:ea typeface="Questrial"/>
                <a:cs typeface="Questrial"/>
                <a:sym typeface="Questrial"/>
              </a:rPr>
              <a:t>Spread </a:t>
            </a:r>
            <a:r>
              <a:rPr lang="en-US" sz="2500" b="0" i="0" u="none" strike="noStrike" cap="none">
                <a:solidFill>
                  <a:srgbClr val="001445"/>
                </a:solidFill>
                <a:latin typeface="Questrial"/>
                <a:ea typeface="Questrial"/>
                <a:cs typeface="Questrial"/>
                <a:sym typeface="Questrial"/>
              </a:rPr>
              <a:t>the elastic force density from the curvilinear mesh onto the Cartesian grid</a:t>
            </a:r>
            <a:endParaRPr sz="2500" b="0" i="0" u="none" strike="noStrike" cap="none">
              <a:solidFill>
                <a:srgbClr val="001445"/>
              </a:solidFill>
              <a:latin typeface="Questrial"/>
              <a:ea typeface="Questrial"/>
              <a:cs typeface="Questrial"/>
              <a:sym typeface="Questrial"/>
            </a:endParaRPr>
          </a:p>
        </p:txBody>
      </p:sp>
      <p:pic>
        <p:nvPicPr>
          <p:cNvPr id="176" name="Google Shape;176;p22"/>
          <p:cNvPicPr preferRelativeResize="0"/>
          <p:nvPr/>
        </p:nvPicPr>
        <p:blipFill rotWithShape="1">
          <a:blip r:embed="rId5">
            <a:alphaModFix/>
          </a:blip>
          <a:srcRect/>
          <a:stretch/>
        </p:blipFill>
        <p:spPr>
          <a:xfrm>
            <a:off x="1893094" y="5938242"/>
            <a:ext cx="4546328" cy="652984"/>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3"/>
          <p:cNvPicPr preferRelativeResize="0"/>
          <p:nvPr/>
        </p:nvPicPr>
        <p:blipFill rotWithShape="1">
          <a:blip r:embed="rId3">
            <a:alphaModFix/>
          </a:blip>
          <a:srcRect/>
          <a:stretch/>
        </p:blipFill>
        <p:spPr>
          <a:xfrm>
            <a:off x="2485802" y="1400845"/>
            <a:ext cx="3685729" cy="3759398"/>
          </a:xfrm>
          <a:prstGeom prst="rect">
            <a:avLst/>
          </a:prstGeom>
          <a:noFill/>
          <a:ln>
            <a:noFill/>
          </a:ln>
        </p:spPr>
      </p:pic>
      <p:pic>
        <p:nvPicPr>
          <p:cNvPr id="182" name="Google Shape;182;p23"/>
          <p:cNvPicPr preferRelativeResize="0"/>
          <p:nvPr/>
        </p:nvPicPr>
        <p:blipFill rotWithShape="1">
          <a:blip r:embed="rId4">
            <a:alphaModFix/>
          </a:blip>
          <a:srcRect/>
          <a:stretch/>
        </p:blipFill>
        <p:spPr>
          <a:xfrm>
            <a:off x="1437680" y="5134571"/>
            <a:ext cx="5893594" cy="597173"/>
          </a:xfrm>
          <a:prstGeom prst="rect">
            <a:avLst/>
          </a:prstGeom>
          <a:noFill/>
          <a:ln>
            <a:noFill/>
          </a:ln>
        </p:spPr>
      </p:pic>
      <p:sp>
        <p:nvSpPr>
          <p:cNvPr id="183" name="Google Shape;183;p23"/>
          <p:cNvSpPr/>
          <p:nvPr/>
        </p:nvSpPr>
        <p:spPr>
          <a:xfrm>
            <a:off x="419695" y="500062"/>
            <a:ext cx="8724305" cy="83939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500" b="0" i="1" u="none" strike="noStrike" cap="none">
                <a:solidFill>
                  <a:srgbClr val="001445"/>
                </a:solidFill>
                <a:latin typeface="Questrial"/>
                <a:ea typeface="Questrial"/>
                <a:cs typeface="Questrial"/>
                <a:sym typeface="Questrial"/>
              </a:rPr>
              <a:t>Interpolate</a:t>
            </a:r>
            <a:r>
              <a:rPr lang="en-US" sz="2500" b="0" i="0" u="none" strike="noStrike" cap="none">
                <a:solidFill>
                  <a:srgbClr val="001445"/>
                </a:solidFill>
                <a:latin typeface="Questrial"/>
                <a:ea typeface="Questrial"/>
                <a:cs typeface="Questrial"/>
                <a:sym typeface="Questrial"/>
              </a:rPr>
              <a:t> the velocity field from the Cartesian grid onto the curvilinear mesh</a:t>
            </a:r>
            <a:endParaRPr/>
          </a:p>
        </p:txBody>
      </p:sp>
      <p:pic>
        <p:nvPicPr>
          <p:cNvPr id="184" name="Google Shape;184;p23"/>
          <p:cNvPicPr preferRelativeResize="0"/>
          <p:nvPr/>
        </p:nvPicPr>
        <p:blipFill rotWithShape="1">
          <a:blip r:embed="rId5">
            <a:alphaModFix/>
          </a:blip>
          <a:srcRect/>
          <a:stretch/>
        </p:blipFill>
        <p:spPr>
          <a:xfrm>
            <a:off x="2223492" y="5866805"/>
            <a:ext cx="4372199" cy="72330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4"/>
          <p:cNvPicPr preferRelativeResize="0"/>
          <p:nvPr/>
        </p:nvPicPr>
        <p:blipFill rotWithShape="1">
          <a:blip r:embed="rId3">
            <a:alphaModFix/>
          </a:blip>
          <a:srcRect/>
          <a:stretch/>
        </p:blipFill>
        <p:spPr>
          <a:xfrm>
            <a:off x="2338463" y="1349500"/>
            <a:ext cx="3953619" cy="3902273"/>
          </a:xfrm>
          <a:prstGeom prst="rect">
            <a:avLst/>
          </a:prstGeom>
          <a:noFill/>
          <a:ln>
            <a:noFill/>
          </a:ln>
        </p:spPr>
      </p:pic>
      <p:pic>
        <p:nvPicPr>
          <p:cNvPr id="190" name="Google Shape;190;p24"/>
          <p:cNvPicPr preferRelativeResize="0"/>
          <p:nvPr/>
        </p:nvPicPr>
        <p:blipFill rotWithShape="1">
          <a:blip r:embed="rId4">
            <a:alphaModFix/>
          </a:blip>
          <a:srcRect/>
          <a:stretch/>
        </p:blipFill>
        <p:spPr>
          <a:xfrm>
            <a:off x="1330523" y="5134571"/>
            <a:ext cx="5893594" cy="597173"/>
          </a:xfrm>
          <a:prstGeom prst="rect">
            <a:avLst/>
          </a:prstGeom>
          <a:noFill/>
          <a:ln>
            <a:noFill/>
          </a:ln>
        </p:spPr>
      </p:pic>
      <p:sp>
        <p:nvSpPr>
          <p:cNvPr id="191" name="Google Shape;191;p24"/>
          <p:cNvSpPr/>
          <p:nvPr/>
        </p:nvSpPr>
        <p:spPr>
          <a:xfrm>
            <a:off x="419695" y="500062"/>
            <a:ext cx="8724305" cy="83939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500" b="0" i="0" u="none" strike="noStrike" cap="none">
                <a:solidFill>
                  <a:srgbClr val="001445"/>
                </a:solidFill>
                <a:latin typeface="Questrial"/>
                <a:ea typeface="Questrial"/>
                <a:cs typeface="Questrial"/>
                <a:sym typeface="Questrial"/>
              </a:rPr>
              <a:t>Interpolate the velocity field from the Cartesian grid onto the curvilinear mesh</a:t>
            </a:r>
            <a:endParaRPr/>
          </a:p>
        </p:txBody>
      </p:sp>
      <p:pic>
        <p:nvPicPr>
          <p:cNvPr id="192" name="Google Shape;192;p24"/>
          <p:cNvPicPr preferRelativeResize="0"/>
          <p:nvPr/>
        </p:nvPicPr>
        <p:blipFill rotWithShape="1">
          <a:blip r:embed="rId5">
            <a:alphaModFix/>
          </a:blip>
          <a:srcRect/>
          <a:stretch/>
        </p:blipFill>
        <p:spPr>
          <a:xfrm>
            <a:off x="2223492" y="5866805"/>
            <a:ext cx="4372199" cy="72330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Numerical analysis – key ideas</a:t>
            </a:r>
            <a:endParaRPr sz="4400" b="0" i="0" u="none" strike="noStrike" cap="none">
              <a:solidFill>
                <a:schemeClr val="dk1"/>
              </a:solidFill>
              <a:latin typeface="Calibri"/>
              <a:ea typeface="Calibri"/>
              <a:cs typeface="Calibri"/>
              <a:sym typeface="Calibri"/>
            </a:endParaRPr>
          </a:p>
        </p:txBody>
      </p:sp>
      <p:sp>
        <p:nvSpPr>
          <p:cNvPr id="198" name="Google Shape;198;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Numerical analysis is not only the design of numerical methods, but also their analysis. Three central concepts in this analysis are:</a:t>
            </a:r>
            <a:endParaRPr/>
          </a:p>
          <a:p>
            <a:pPr marL="742950" marR="0" lvl="1" indent="-285750" algn="l" rtl="0">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convergence: whether the method approximates the solution,</a:t>
            </a:r>
            <a:endParaRPr/>
          </a:p>
          <a:p>
            <a:pPr marL="742950" marR="0" lvl="1" indent="-285750" algn="l" rtl="0">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order: how well it approximates the solution, and</a:t>
            </a:r>
            <a:endParaRPr/>
          </a:p>
          <a:p>
            <a:pPr marL="742950" marR="0" lvl="1" indent="-285750" algn="l" rtl="0">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stability: whether errors are damped out.</a:t>
            </a:r>
            <a:endParaRPr sz="2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Numerical instability</a:t>
            </a:r>
            <a:endParaRPr sz="4400" b="0" i="0" u="none" strike="noStrike" cap="none">
              <a:solidFill>
                <a:schemeClr val="dk1"/>
              </a:solidFill>
              <a:latin typeface="Calibri"/>
              <a:ea typeface="Calibri"/>
              <a:cs typeface="Calibri"/>
              <a:sym typeface="Calibri"/>
            </a:endParaRPr>
          </a:p>
        </p:txBody>
      </p:sp>
      <p:sp>
        <p:nvSpPr>
          <p:cNvPr id="204" name="Google Shape;204;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1" i="0" u="none" strike="noStrike" cap="none">
                <a:solidFill>
                  <a:schemeClr val="dk1"/>
                </a:solidFill>
                <a:latin typeface="Calibri"/>
                <a:ea typeface="Calibri"/>
                <a:cs typeface="Calibri"/>
                <a:sym typeface="Calibri"/>
              </a:rPr>
              <a:t>instability</a:t>
            </a:r>
            <a:r>
              <a:rPr lang="en-US" sz="3200" b="0" i="0" u="none" strike="noStrike" cap="none">
                <a:solidFill>
                  <a:schemeClr val="dk1"/>
                </a:solidFill>
                <a:latin typeface="Calibri"/>
                <a:ea typeface="Calibri"/>
                <a:cs typeface="Calibri"/>
                <a:sym typeface="Calibri"/>
              </a:rPr>
              <a:t>. Typically, algorithms would approach the right solution in the limit, if there were no round-off or truncation errors, but depending on the specific computational method, errors can be magnified, instead of damped, causing the error to grow exponentially.</a:t>
            </a: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Motivating example</a:t>
            </a:r>
            <a:endParaRPr sz="4400" b="0" i="0" u="none" strike="noStrike" cap="none">
              <a:solidFill>
                <a:schemeClr val="dk1"/>
              </a:solidFill>
              <a:latin typeface="Calibri"/>
              <a:ea typeface="Calibri"/>
              <a:cs typeface="Calibri"/>
              <a:sym typeface="Calibri"/>
            </a:endParaRPr>
          </a:p>
        </p:txBody>
      </p:sp>
      <p:pic>
        <p:nvPicPr>
          <p:cNvPr id="210" name="Google Shape;210;p27"/>
          <p:cNvPicPr preferRelativeResize="0"/>
          <p:nvPr/>
        </p:nvPicPr>
        <p:blipFill rotWithShape="1">
          <a:blip r:embed="rId3">
            <a:alphaModFix/>
          </a:blip>
          <a:srcRect/>
          <a:stretch/>
        </p:blipFill>
        <p:spPr>
          <a:xfrm>
            <a:off x="762000" y="1371600"/>
            <a:ext cx="7696200" cy="487846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Instability</a:t>
            </a:r>
            <a:endParaRPr sz="4400" b="0" i="0" u="none" strike="noStrike" cap="none">
              <a:solidFill>
                <a:schemeClr val="dk1"/>
              </a:solidFill>
              <a:latin typeface="Calibri"/>
              <a:ea typeface="Calibri"/>
              <a:cs typeface="Calibri"/>
              <a:sym typeface="Calibri"/>
            </a:endParaRPr>
          </a:p>
        </p:txBody>
      </p:sp>
      <p:pic>
        <p:nvPicPr>
          <p:cNvPr id="216" name="Google Shape;216;p28"/>
          <p:cNvPicPr preferRelativeResize="0"/>
          <p:nvPr/>
        </p:nvPicPr>
        <p:blipFill rotWithShape="1">
          <a:blip r:embed="rId3">
            <a:alphaModFix/>
          </a:blip>
          <a:srcRect/>
          <a:stretch/>
        </p:blipFill>
        <p:spPr>
          <a:xfrm>
            <a:off x="685800" y="1295400"/>
            <a:ext cx="7855666" cy="3048000"/>
          </a:xfrm>
          <a:prstGeom prst="rect">
            <a:avLst/>
          </a:prstGeom>
          <a:noFill/>
          <a:ln>
            <a:noFill/>
          </a:ln>
        </p:spPr>
      </p:pic>
      <p:sp>
        <p:nvSpPr>
          <p:cNvPr id="217" name="Google Shape;217;p28"/>
          <p:cNvSpPr txBox="1"/>
          <p:nvPr/>
        </p:nvSpPr>
        <p:spPr>
          <a:xfrm>
            <a:off x="749508" y="4495800"/>
            <a:ext cx="7620000" cy="2585323"/>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Download </a:t>
            </a:r>
            <a:r>
              <a:rPr lang="en-US" sz="1800" b="0" i="0" u="none" strike="noStrike" cap="none" dirty="0" err="1">
                <a:solidFill>
                  <a:schemeClr val="dk1"/>
                </a:solidFill>
                <a:latin typeface="Calibri"/>
                <a:ea typeface="Calibri"/>
                <a:cs typeface="Calibri"/>
                <a:sym typeface="Calibri"/>
              </a:rPr>
              <a:t>stiff_ode_example.m</a:t>
            </a:r>
            <a:r>
              <a:rPr lang="en-US" sz="1800" b="0" i="0" u="none" strike="noStrike" cap="none" dirty="0">
                <a:solidFill>
                  <a:schemeClr val="dk1"/>
                </a:solidFill>
                <a:latin typeface="Calibri"/>
                <a:ea typeface="Calibri"/>
                <a:cs typeface="Calibri"/>
                <a:sym typeface="Calibri"/>
              </a:rPr>
              <a:t> </a:t>
            </a:r>
            <a:r>
              <a:rPr lang="en-US" sz="1800" b="0" i="0" u="none" strike="noStrike" cap="none" dirty="0" smtClean="0">
                <a:solidFill>
                  <a:schemeClr val="dk1"/>
                </a:solidFill>
                <a:latin typeface="Calibri"/>
                <a:ea typeface="Calibri"/>
                <a:cs typeface="Calibri"/>
                <a:sym typeface="Calibri"/>
              </a:rPr>
              <a:t>on </a:t>
            </a:r>
            <a:r>
              <a:rPr lang="en-US" sz="1800" b="0" i="0" u="none" strike="noStrike" cap="none" dirty="0" err="1" smtClean="0">
                <a:solidFill>
                  <a:schemeClr val="dk1"/>
                </a:solidFill>
                <a:latin typeface="Calibri"/>
                <a:ea typeface="Calibri"/>
                <a:cs typeface="Calibri"/>
                <a:sym typeface="Calibri"/>
              </a:rPr>
              <a:t>github</a:t>
            </a:r>
            <a:r>
              <a:rPr lang="en-US" sz="1800" b="0" i="0" u="none" strike="noStrike" cap="none" dirty="0" smtClean="0">
                <a:solidFill>
                  <a:schemeClr val="dk1"/>
                </a:solidFill>
                <a:latin typeface="Calibri"/>
                <a:ea typeface="Calibri"/>
                <a:cs typeface="Calibri"/>
                <a:sym typeface="Calibri"/>
              </a:rPr>
              <a:t> in the MATLAB codes folder.</a:t>
            </a:r>
            <a:endParaRPr dirty="0"/>
          </a:p>
          <a:p>
            <a:pPr marL="285750" marR="0" lvl="0" indent="-285750" algn="l" rtl="0">
              <a:spcBef>
                <a:spcPts val="0"/>
              </a:spcBef>
              <a:spcAft>
                <a:spcPts val="0"/>
              </a:spcAft>
              <a:buClr>
                <a:schemeClr val="dk1"/>
              </a:buClr>
              <a:buSzPts val="1800"/>
              <a:buFont typeface="Calibri"/>
              <a:buChar char="•"/>
            </a:pPr>
            <a:r>
              <a:rPr lang="en-US" sz="1800" b="0" i="0" u="none" strike="noStrike" cap="none" dirty="0" err="1">
                <a:solidFill>
                  <a:schemeClr val="dk1"/>
                </a:solidFill>
                <a:latin typeface="Calibri"/>
                <a:ea typeface="Calibri"/>
                <a:cs typeface="Calibri"/>
                <a:sym typeface="Calibri"/>
              </a:rPr>
              <a:t>stiff_ode_example</a:t>
            </a:r>
            <a:r>
              <a:rPr lang="en-US" sz="1800" b="0" i="0" u="none" strike="noStrike" cap="none" dirty="0">
                <a:solidFill>
                  <a:schemeClr val="dk1"/>
                </a:solidFill>
                <a:latin typeface="Calibri"/>
                <a:ea typeface="Calibri"/>
                <a:cs typeface="Calibri"/>
                <a:sym typeface="Calibri"/>
              </a:rPr>
              <a:t>(</a:t>
            </a:r>
            <a:r>
              <a:rPr lang="en-US" sz="1800" b="0" i="0" u="none" strike="noStrike" cap="none" dirty="0" err="1">
                <a:solidFill>
                  <a:schemeClr val="dk1"/>
                </a:solidFill>
                <a:latin typeface="Calibri"/>
                <a:ea typeface="Calibri"/>
                <a:cs typeface="Calibri"/>
                <a:sym typeface="Calibri"/>
              </a:rPr>
              <a:t>dt</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tfinal</a:t>
            </a:r>
            <a:r>
              <a:rPr lang="en-US" sz="1800" b="0" i="0" u="none" strike="noStrike" cap="none" dirty="0">
                <a:solidFill>
                  <a:schemeClr val="dk1"/>
                </a:solidFill>
                <a:latin typeface="Calibri"/>
                <a:ea typeface="Calibri"/>
                <a:cs typeface="Calibri"/>
                <a:sym typeface="Calibri"/>
              </a:rPr>
              <a:t>)</a:t>
            </a:r>
            <a:endParaRPr dirty="0"/>
          </a:p>
          <a:p>
            <a:pPr marL="742950" marR="0" lvl="1" indent="-285750" algn="l" rtl="0">
              <a:spcBef>
                <a:spcPts val="0"/>
              </a:spcBef>
              <a:spcAft>
                <a:spcPts val="0"/>
              </a:spcAft>
              <a:buClr>
                <a:schemeClr val="dk1"/>
              </a:buClr>
              <a:buSzPts val="1800"/>
              <a:buFont typeface="Calibri"/>
              <a:buChar char="•"/>
            </a:pPr>
            <a:r>
              <a:rPr lang="en-US" sz="1800" b="0" i="0" u="none" strike="noStrike" cap="none" dirty="0" err="1">
                <a:solidFill>
                  <a:schemeClr val="dk1"/>
                </a:solidFill>
                <a:latin typeface="Calibri"/>
                <a:ea typeface="Calibri"/>
                <a:cs typeface="Calibri"/>
                <a:sym typeface="Calibri"/>
              </a:rPr>
              <a:t>dt</a:t>
            </a:r>
            <a:r>
              <a:rPr lang="en-US" sz="1800" b="0" i="0" u="none" strike="noStrike" cap="none" dirty="0">
                <a:solidFill>
                  <a:schemeClr val="dk1"/>
                </a:solidFill>
                <a:latin typeface="Calibri"/>
                <a:ea typeface="Calibri"/>
                <a:cs typeface="Calibri"/>
                <a:sym typeface="Calibri"/>
              </a:rPr>
              <a:t> is the time step size and </a:t>
            </a:r>
            <a:r>
              <a:rPr lang="en-US" sz="1800" b="0" i="0" u="none" strike="noStrike" cap="none" dirty="0" err="1">
                <a:solidFill>
                  <a:schemeClr val="dk1"/>
                </a:solidFill>
                <a:latin typeface="Calibri"/>
                <a:ea typeface="Calibri"/>
                <a:cs typeface="Calibri"/>
                <a:sym typeface="Calibri"/>
              </a:rPr>
              <a:t>tfinal</a:t>
            </a:r>
            <a:r>
              <a:rPr lang="en-US" sz="1800" b="0" i="0" u="none" strike="noStrike" cap="none" dirty="0">
                <a:solidFill>
                  <a:schemeClr val="dk1"/>
                </a:solidFill>
                <a:latin typeface="Calibri"/>
                <a:ea typeface="Calibri"/>
                <a:cs typeface="Calibri"/>
                <a:sym typeface="Calibri"/>
              </a:rPr>
              <a:t> is the final time.</a:t>
            </a:r>
            <a:endParaRPr dirty="0"/>
          </a:p>
          <a:p>
            <a:pPr marL="285750" marR="0" lvl="0" indent="-285750" algn="l" rtl="0">
              <a:spcBef>
                <a:spcPts val="0"/>
              </a:spcBef>
              <a:spcAft>
                <a:spcPts val="0"/>
              </a:spcAft>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Try the following parameter values to observe the instability:</a:t>
            </a:r>
            <a:endParaRPr dirty="0"/>
          </a:p>
          <a:p>
            <a:pPr marL="742950" marR="0" lvl="1" indent="-285750" algn="l" rtl="0">
              <a:spcBef>
                <a:spcPts val="0"/>
              </a:spcBef>
              <a:spcAft>
                <a:spcPts val="0"/>
              </a:spcAft>
              <a:buClr>
                <a:schemeClr val="dk1"/>
              </a:buClr>
              <a:buSzPts val="1800"/>
              <a:buFont typeface="Calibri"/>
              <a:buChar char="•"/>
            </a:pPr>
            <a:r>
              <a:rPr lang="en-US" sz="1800" b="0" i="0" u="none" strike="noStrike" cap="none" dirty="0" err="1">
                <a:solidFill>
                  <a:schemeClr val="dk1"/>
                </a:solidFill>
                <a:latin typeface="Calibri"/>
                <a:ea typeface="Calibri"/>
                <a:cs typeface="Calibri"/>
                <a:sym typeface="Calibri"/>
              </a:rPr>
              <a:t>stiff_ode_example</a:t>
            </a:r>
            <a:r>
              <a:rPr lang="en-US" sz="1800" b="0" i="0" u="none" strike="noStrike" cap="none" dirty="0">
                <a:solidFill>
                  <a:schemeClr val="dk1"/>
                </a:solidFill>
                <a:latin typeface="Calibri"/>
                <a:ea typeface="Calibri"/>
                <a:cs typeface="Calibri"/>
                <a:sym typeface="Calibri"/>
              </a:rPr>
              <a:t>(0.2, 1)</a:t>
            </a:r>
            <a:endParaRPr sz="18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Calibri"/>
              <a:buChar char="•"/>
            </a:pPr>
            <a:r>
              <a:rPr lang="en-US" sz="1800" b="0" i="0" u="none" strike="noStrike" cap="none" dirty="0" err="1">
                <a:solidFill>
                  <a:schemeClr val="dk1"/>
                </a:solidFill>
                <a:latin typeface="Calibri"/>
                <a:ea typeface="Calibri"/>
                <a:cs typeface="Calibri"/>
                <a:sym typeface="Calibri"/>
              </a:rPr>
              <a:t>stiff_ode_example</a:t>
            </a:r>
            <a:r>
              <a:rPr lang="en-US" sz="1800" b="0" i="0" u="none" strike="noStrike" cap="none" dirty="0">
                <a:solidFill>
                  <a:schemeClr val="dk1"/>
                </a:solidFill>
                <a:latin typeface="Calibri"/>
                <a:ea typeface="Calibri"/>
                <a:cs typeface="Calibri"/>
                <a:sym typeface="Calibri"/>
              </a:rPr>
              <a:t>(0.1, 1)</a:t>
            </a:r>
            <a:endParaRPr sz="18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Calibri"/>
              <a:buChar char="•"/>
            </a:pPr>
            <a:r>
              <a:rPr lang="en-US" sz="1800" b="0" i="0" u="none" strike="noStrike" cap="none" dirty="0" err="1">
                <a:solidFill>
                  <a:schemeClr val="dk1"/>
                </a:solidFill>
                <a:latin typeface="Calibri"/>
                <a:ea typeface="Calibri"/>
                <a:cs typeface="Calibri"/>
                <a:sym typeface="Calibri"/>
              </a:rPr>
              <a:t>stiff_ode_example</a:t>
            </a:r>
            <a:r>
              <a:rPr lang="en-US" sz="1800" b="0" i="0" u="none" strike="noStrike" cap="none" dirty="0">
                <a:solidFill>
                  <a:schemeClr val="dk1"/>
                </a:solidFill>
                <a:latin typeface="Calibri"/>
                <a:ea typeface="Calibri"/>
                <a:cs typeface="Calibri"/>
                <a:sym typeface="Calibri"/>
              </a:rPr>
              <a:t>(0.01, 1)</a:t>
            </a:r>
            <a:endParaRPr sz="1800" b="0" i="0" u="none" strike="noStrike" cap="none" dirty="0">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IBAMR instabilities</a:t>
            </a:r>
            <a:endParaRPr sz="4400" b="0" i="0" u="none" strike="noStrike" cap="none">
              <a:solidFill>
                <a:schemeClr val="dk1"/>
              </a:solidFill>
              <a:latin typeface="Calibri"/>
              <a:ea typeface="Calibri"/>
              <a:cs typeface="Calibri"/>
              <a:sym typeface="Calibri"/>
            </a:endParaRPr>
          </a:p>
        </p:txBody>
      </p:sp>
      <p:sp>
        <p:nvSpPr>
          <p:cNvPr id="223" name="Google Shape;223;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Instabilities typically occur when the time step is too big.</a:t>
            </a:r>
            <a:endParaRPr/>
          </a:p>
          <a:p>
            <a:pPr marL="342900" marR="0" lvl="0" indent="-342900" algn="l" rtl="0">
              <a:lnSpc>
                <a:spcPct val="90000"/>
              </a:lnSpc>
              <a:spcBef>
                <a:spcPts val="64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The time step necessary for stability is inversely proportional to the force applied to the fluid.</a:t>
            </a:r>
            <a:endParaRPr/>
          </a:p>
          <a:p>
            <a:pPr marL="742950" marR="0" lvl="1" indent="-285750"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The forcing term is typically what causes the instability (not the CFL condition).</a:t>
            </a:r>
            <a:endParaRPr/>
          </a:p>
          <a:p>
            <a:pPr marL="342900" marR="0" lvl="0" indent="-342900" algn="l" rtl="0">
              <a:lnSpc>
                <a:spcPct val="90000"/>
              </a:lnSpc>
              <a:spcBef>
                <a:spcPts val="64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Strategy: Avoid large forces by minimizing accelerations and very stiff springs.</a:t>
            </a: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a:solidFill>
                  <a:schemeClr val="dk1"/>
                </a:solidFill>
              </a:rPr>
              <a:t>Courant–Friedrichs–Lewy condition</a:t>
            </a:r>
            <a:endParaRPr sz="3200" b="1">
              <a:solidFill>
                <a:schemeClr val="dk1"/>
              </a:solidFill>
            </a:endParaRPr>
          </a:p>
          <a:p>
            <a:pPr marL="0" lvl="0" indent="0" algn="ctr" rtl="0">
              <a:spcBef>
                <a:spcPts val="0"/>
              </a:spcBef>
              <a:spcAft>
                <a:spcPts val="0"/>
              </a:spcAft>
              <a:buClr>
                <a:schemeClr val="dk1"/>
              </a:buClr>
              <a:buSzPts val="1100"/>
              <a:buFont typeface="Arial"/>
              <a:buNone/>
            </a:pPr>
            <a:r>
              <a:rPr lang="en-US" sz="3200">
                <a:solidFill>
                  <a:schemeClr val="dk1"/>
                </a:solidFill>
              </a:rPr>
              <a:t> (CFL condition)</a:t>
            </a:r>
            <a:endParaRPr sz="3200">
              <a:solidFill>
                <a:schemeClr val="dk1"/>
              </a:solidFill>
            </a:endParaRPr>
          </a:p>
          <a:p>
            <a:pPr marL="0" lvl="0" indent="0" algn="ctr" rtl="0">
              <a:spcBef>
                <a:spcPts val="0"/>
              </a:spcBef>
              <a:spcAft>
                <a:spcPts val="0"/>
              </a:spcAft>
              <a:buNone/>
            </a:pPr>
            <a:endParaRPr sz="3200"/>
          </a:p>
        </p:txBody>
      </p:sp>
      <p:sp>
        <p:nvSpPr>
          <p:cNvPr id="229" name="Google Shape;229;p30"/>
          <p:cNvSpPr txBox="1">
            <a:spLocks noGrp="1"/>
          </p:cNvSpPr>
          <p:nvPr>
            <p:ph type="body" idx="1"/>
          </p:nvPr>
        </p:nvSpPr>
        <p:spPr>
          <a:xfrm>
            <a:off x="457200" y="1371600"/>
            <a:ext cx="8229600" cy="4526100"/>
          </a:xfrm>
          <a:prstGeom prst="rect">
            <a:avLst/>
          </a:prstGeom>
        </p:spPr>
        <p:txBody>
          <a:bodyPr spcFirstLastPara="1" wrap="square" lIns="91425" tIns="91425" rIns="91425" bIns="91425" anchor="t" anchorCtr="0">
            <a:noAutofit/>
          </a:bodyPr>
          <a:lstStyle/>
          <a:p>
            <a:pPr marL="457200" lvl="0" indent="-381000" algn="l" rtl="0">
              <a:spcBef>
                <a:spcPts val="640"/>
              </a:spcBef>
              <a:spcAft>
                <a:spcPts val="0"/>
              </a:spcAft>
              <a:buSzPts val="2400"/>
              <a:buChar char="•"/>
            </a:pPr>
            <a:r>
              <a:rPr lang="en-US" sz="2400">
                <a:solidFill>
                  <a:schemeClr val="dk1"/>
                </a:solidFill>
              </a:rPr>
              <a:t>The </a:t>
            </a:r>
            <a:r>
              <a:rPr lang="en-US" sz="2400" b="1">
                <a:solidFill>
                  <a:schemeClr val="dk1"/>
                </a:solidFill>
              </a:rPr>
              <a:t>Courant–Friedrichs–Lewy condition</a:t>
            </a:r>
            <a:r>
              <a:rPr lang="en-US" sz="2400">
                <a:solidFill>
                  <a:schemeClr val="dk1"/>
                </a:solidFill>
              </a:rPr>
              <a:t> (CFL condition) is a necessary condition for stability while solving certain partial differential equations (usually hyperbolic PDEs) numerically by the method of finite differences.</a:t>
            </a:r>
            <a:endParaRPr sz="2400"/>
          </a:p>
          <a:p>
            <a:pPr marL="0" lvl="0" indent="0" algn="l" rtl="0">
              <a:spcBef>
                <a:spcPts val="640"/>
              </a:spcBef>
              <a:spcAft>
                <a:spcPts val="0"/>
              </a:spcAft>
              <a:buNone/>
            </a:pPr>
            <a:endParaRPr sz="2400"/>
          </a:p>
          <a:p>
            <a:pPr marL="457200" lvl="0" indent="-381000" algn="l" rtl="0">
              <a:spcBef>
                <a:spcPts val="640"/>
              </a:spcBef>
              <a:spcAft>
                <a:spcPts val="0"/>
              </a:spcAft>
              <a:buSzPts val="2400"/>
              <a:buChar char="•"/>
            </a:pPr>
            <a:r>
              <a:rPr lang="en-US" sz="2400"/>
              <a:t>The general CFL condition for the n-dimensional case is the following one:</a:t>
            </a:r>
            <a:endParaRPr sz="2400"/>
          </a:p>
          <a:p>
            <a:pPr marL="0" lvl="0" indent="0" algn="l" rtl="0">
              <a:spcBef>
                <a:spcPts val="640"/>
              </a:spcBef>
              <a:spcAft>
                <a:spcPts val="0"/>
              </a:spcAft>
              <a:buNone/>
            </a:pPr>
            <a:endParaRPr sz="2400"/>
          </a:p>
          <a:p>
            <a:pPr marL="0" lvl="0" indent="0" algn="l" rtl="0">
              <a:spcBef>
                <a:spcPts val="640"/>
              </a:spcBef>
              <a:spcAft>
                <a:spcPts val="0"/>
              </a:spcAft>
              <a:buNone/>
            </a:pPr>
            <a:endParaRPr sz="2400"/>
          </a:p>
          <a:p>
            <a:pPr marL="457200" lvl="0" indent="-381000" algn="l" rtl="0">
              <a:spcBef>
                <a:spcPts val="640"/>
              </a:spcBef>
              <a:spcAft>
                <a:spcPts val="0"/>
              </a:spcAft>
              <a:buSzPts val="2400"/>
              <a:buChar char="•"/>
            </a:pPr>
            <a:r>
              <a:rPr lang="en-US" sz="2400"/>
              <a:t>Typically Cmax = 1.</a:t>
            </a:r>
            <a:endParaRPr sz="2400"/>
          </a:p>
          <a:p>
            <a:pPr marL="457200" lvl="0" indent="-381000" algn="l" rtl="0">
              <a:spcBef>
                <a:spcPts val="0"/>
              </a:spcBef>
              <a:spcAft>
                <a:spcPts val="0"/>
              </a:spcAft>
              <a:buSzPts val="2400"/>
              <a:buChar char="•"/>
            </a:pPr>
            <a:r>
              <a:rPr lang="en-US" sz="2400"/>
              <a:t>In IBAMR, we rarely have to worry about this.</a:t>
            </a:r>
            <a:endParaRPr sz="2400"/>
          </a:p>
          <a:p>
            <a:pPr marL="342900" lvl="0" indent="-139700" algn="l" rtl="0">
              <a:spcBef>
                <a:spcPts val="640"/>
              </a:spcBef>
              <a:spcAft>
                <a:spcPts val="0"/>
              </a:spcAft>
              <a:buClr>
                <a:schemeClr val="dk1"/>
              </a:buClr>
              <a:buSzPts val="1100"/>
              <a:buFont typeface="Arial"/>
              <a:buNone/>
            </a:pPr>
            <a:endParaRPr>
              <a:uFill>
                <a:noFill/>
              </a:uFill>
              <a:hlinkClick r:id="rId3"/>
            </a:endParaRPr>
          </a:p>
          <a:p>
            <a:pPr marL="342900" lvl="0" indent="-139700" algn="l" rtl="0">
              <a:spcBef>
                <a:spcPts val="640"/>
              </a:spcBef>
              <a:spcAft>
                <a:spcPts val="0"/>
              </a:spcAft>
              <a:buNone/>
            </a:pPr>
            <a:endParaRPr/>
          </a:p>
        </p:txBody>
      </p:sp>
      <p:pic>
        <p:nvPicPr>
          <p:cNvPr id="230" name="Google Shape;230;p30" descr="Screen Shot 2014-05-19 at 2.25.09 PM.png"/>
          <p:cNvPicPr preferRelativeResize="0"/>
          <p:nvPr/>
        </p:nvPicPr>
        <p:blipFill>
          <a:blip r:embed="rId4">
            <a:alphaModFix/>
          </a:blip>
          <a:stretch>
            <a:fillRect/>
          </a:stretch>
        </p:blipFill>
        <p:spPr>
          <a:xfrm>
            <a:off x="2822413" y="4685925"/>
            <a:ext cx="3019425" cy="74295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Convergence</a:t>
            </a:r>
            <a:endParaRPr sz="4400" b="0" i="0" u="none" strike="noStrike" cap="none">
              <a:solidFill>
                <a:schemeClr val="dk1"/>
              </a:solidFill>
              <a:latin typeface="Calibri"/>
              <a:ea typeface="Calibri"/>
              <a:cs typeface="Calibri"/>
              <a:sym typeface="Calibri"/>
            </a:endParaRPr>
          </a:p>
        </p:txBody>
      </p:sp>
      <p:sp>
        <p:nvSpPr>
          <p:cNvPr id="236" name="Google Shape;236;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A numerical method is said to be </a:t>
            </a:r>
            <a:r>
              <a:rPr lang="en-US" sz="3200" b="0" i="1" u="none" strike="noStrike" cap="none">
                <a:solidFill>
                  <a:schemeClr val="dk1"/>
                </a:solidFill>
                <a:latin typeface="Calibri"/>
                <a:ea typeface="Calibri"/>
                <a:cs typeface="Calibri"/>
                <a:sym typeface="Calibri"/>
              </a:rPr>
              <a:t>convergent</a:t>
            </a:r>
            <a:r>
              <a:rPr lang="en-US" sz="3200" b="0" i="0" u="none" strike="noStrike" cap="none">
                <a:solidFill>
                  <a:schemeClr val="dk1"/>
                </a:solidFill>
                <a:latin typeface="Calibri"/>
                <a:ea typeface="Calibri"/>
                <a:cs typeface="Calibri"/>
                <a:sym typeface="Calibri"/>
              </a:rPr>
              <a:t> if the numerical solution approaches the exact solution as the step size </a:t>
            </a:r>
            <a:r>
              <a:rPr lang="en-US" sz="3200" b="0" i="1" u="none" strike="noStrike" cap="none">
                <a:solidFill>
                  <a:schemeClr val="dk1"/>
                </a:solidFill>
                <a:latin typeface="Calibri"/>
                <a:ea typeface="Calibri"/>
                <a:cs typeface="Calibri"/>
                <a:sym typeface="Calibri"/>
              </a:rPr>
              <a:t>h</a:t>
            </a:r>
            <a:r>
              <a:rPr lang="en-US" sz="3200" b="0" i="0" u="none" strike="noStrike" cap="none">
                <a:solidFill>
                  <a:schemeClr val="dk1"/>
                </a:solidFill>
                <a:latin typeface="Calibri"/>
                <a:ea typeface="Calibri"/>
                <a:cs typeface="Calibri"/>
                <a:sym typeface="Calibri"/>
              </a:rPr>
              <a:t> goes to 0. </a:t>
            </a: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In the immersed boundary method you typically need to worry about convergence in space.</a:t>
            </a:r>
            <a:endParaRPr/>
          </a:p>
          <a:p>
            <a:pPr marL="342900" marR="0" lvl="0" indent="-342900" algn="l" rtl="0">
              <a:spcBef>
                <a:spcPts val="64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Is the flow around the boundary well resolved? Are shed vortices well resolved?</a:t>
            </a: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381000" y="3810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n-US" sz="3600" b="1" i="0" u="none" strike="noStrike" cap="none">
                <a:solidFill>
                  <a:schemeClr val="dk1"/>
                </a:solidFill>
                <a:latin typeface="Calibri"/>
                <a:ea typeface="Calibri"/>
                <a:cs typeface="Calibri"/>
                <a:sym typeface="Calibri"/>
              </a:rPr>
              <a:t>Fluid-Structure Interaction</a:t>
            </a:r>
            <a:endParaRPr b="1"/>
          </a:p>
        </p:txBody>
      </p:sp>
      <p:sp>
        <p:nvSpPr>
          <p:cNvPr id="96" name="Google Shape;96;p14"/>
          <p:cNvSpPr txBox="1"/>
          <p:nvPr/>
        </p:nvSpPr>
        <p:spPr>
          <a:xfrm>
            <a:off x="914400" y="1600200"/>
            <a:ext cx="4114800" cy="4270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0" i="0" u="none" strike="noStrike" cap="none" dirty="0">
                <a:solidFill>
                  <a:schemeClr val="dk1"/>
                </a:solidFill>
                <a:latin typeface="Arial"/>
                <a:ea typeface="Arial"/>
                <a:cs typeface="Arial"/>
                <a:sym typeface="Arial"/>
              </a:rPr>
              <a:t>High Reynolds numbers</a:t>
            </a:r>
            <a:endParaRPr dirty="0"/>
          </a:p>
        </p:txBody>
      </p:sp>
      <p:sp>
        <p:nvSpPr>
          <p:cNvPr id="97" name="Google Shape;97;p14"/>
          <p:cNvSpPr txBox="1"/>
          <p:nvPr/>
        </p:nvSpPr>
        <p:spPr>
          <a:xfrm>
            <a:off x="4876800" y="1600200"/>
            <a:ext cx="3352800" cy="4270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0" i="0" u="none" strike="noStrike" cap="none">
                <a:solidFill>
                  <a:schemeClr val="dk1"/>
                </a:solidFill>
                <a:latin typeface="Arial"/>
                <a:ea typeface="Arial"/>
                <a:cs typeface="Arial"/>
                <a:sym typeface="Arial"/>
              </a:rPr>
              <a:t>Low Reynolds numbers</a:t>
            </a:r>
            <a:endParaRPr/>
          </a:p>
        </p:txBody>
      </p:sp>
      <p:pic>
        <p:nvPicPr>
          <p:cNvPr id="98" name="Google Shape;98;p14"/>
          <p:cNvPicPr preferRelativeResize="0"/>
          <p:nvPr/>
        </p:nvPicPr>
        <p:blipFill rotWithShape="1">
          <a:blip r:embed="rId3">
            <a:alphaModFix/>
          </a:blip>
          <a:srcRect/>
          <a:stretch/>
        </p:blipFill>
        <p:spPr>
          <a:xfrm>
            <a:off x="5334000" y="4343400"/>
            <a:ext cx="2057400" cy="1771650"/>
          </a:xfrm>
          <a:prstGeom prst="rect">
            <a:avLst/>
          </a:prstGeom>
          <a:noFill/>
          <a:ln>
            <a:noFill/>
          </a:ln>
        </p:spPr>
      </p:pic>
      <p:pic>
        <p:nvPicPr>
          <p:cNvPr id="99" name="Google Shape;99;p14"/>
          <p:cNvPicPr preferRelativeResize="0"/>
          <p:nvPr/>
        </p:nvPicPr>
        <p:blipFill rotWithShape="1">
          <a:blip r:embed="rId4">
            <a:alphaModFix/>
          </a:blip>
          <a:srcRect/>
          <a:stretch/>
        </p:blipFill>
        <p:spPr>
          <a:xfrm>
            <a:off x="762000" y="4083050"/>
            <a:ext cx="3429000" cy="1982788"/>
          </a:xfrm>
          <a:prstGeom prst="rect">
            <a:avLst/>
          </a:prstGeom>
          <a:noFill/>
          <a:ln>
            <a:noFill/>
          </a:ln>
        </p:spPr>
      </p:pic>
      <p:pic>
        <p:nvPicPr>
          <p:cNvPr id="100" name="Google Shape;100;p14"/>
          <p:cNvPicPr preferRelativeResize="0"/>
          <p:nvPr/>
        </p:nvPicPr>
        <p:blipFill rotWithShape="1">
          <a:blip r:embed="rId5">
            <a:alphaModFix/>
          </a:blip>
          <a:srcRect/>
          <a:stretch/>
        </p:blipFill>
        <p:spPr>
          <a:xfrm>
            <a:off x="5029200" y="2057400"/>
            <a:ext cx="2819400" cy="1943100"/>
          </a:xfrm>
          <a:prstGeom prst="rect">
            <a:avLst/>
          </a:prstGeom>
          <a:noFill/>
          <a:ln>
            <a:noFill/>
          </a:ln>
        </p:spPr>
      </p:pic>
      <p:sp>
        <p:nvSpPr>
          <p:cNvPr id="101" name="Google Shape;101;p14"/>
          <p:cNvSpPr txBox="1"/>
          <p:nvPr/>
        </p:nvSpPr>
        <p:spPr>
          <a:xfrm>
            <a:off x="1066800" y="3733800"/>
            <a:ext cx="396240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800080"/>
                </a:solidFill>
                <a:latin typeface="Arial"/>
                <a:ea typeface="Arial"/>
                <a:cs typeface="Arial"/>
                <a:sym typeface="Arial"/>
              </a:rPr>
              <a:t>Whale heart: chambered pump</a:t>
            </a:r>
            <a:endParaRPr/>
          </a:p>
        </p:txBody>
      </p:sp>
      <p:sp>
        <p:nvSpPr>
          <p:cNvPr id="102" name="Google Shape;102;p14"/>
          <p:cNvSpPr txBox="1"/>
          <p:nvPr/>
        </p:nvSpPr>
        <p:spPr>
          <a:xfrm>
            <a:off x="838200" y="6096000"/>
            <a:ext cx="342900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800080"/>
                </a:solidFill>
                <a:latin typeface="Arial"/>
                <a:ea typeface="Arial"/>
                <a:cs typeface="Arial"/>
                <a:sym typeface="Arial"/>
              </a:rPr>
              <a:t>Cayman stingray: flapping locomotion</a:t>
            </a:r>
            <a:endParaRPr/>
          </a:p>
        </p:txBody>
      </p:sp>
      <p:sp>
        <p:nvSpPr>
          <p:cNvPr id="103" name="Google Shape;103;p14"/>
          <p:cNvSpPr txBox="1"/>
          <p:nvPr/>
        </p:nvSpPr>
        <p:spPr>
          <a:xfrm>
            <a:off x="4876800" y="3962400"/>
            <a:ext cx="381000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800080"/>
                </a:solidFill>
                <a:latin typeface="Arial"/>
                <a:ea typeface="Arial"/>
                <a:cs typeface="Arial"/>
                <a:sym typeface="Arial"/>
              </a:rPr>
              <a:t>Cilia in the respiratory tract: micropumps</a:t>
            </a:r>
            <a:endParaRPr/>
          </a:p>
        </p:txBody>
      </p:sp>
      <p:sp>
        <p:nvSpPr>
          <p:cNvPr id="104" name="Google Shape;104;p14"/>
          <p:cNvSpPr txBox="1"/>
          <p:nvPr/>
        </p:nvSpPr>
        <p:spPr>
          <a:xfrm>
            <a:off x="5334000" y="6096000"/>
            <a:ext cx="251460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1" u="none" strike="noStrike" cap="none">
                <a:solidFill>
                  <a:srgbClr val="800080"/>
                </a:solidFill>
                <a:latin typeface="Arial"/>
                <a:ea typeface="Arial"/>
                <a:cs typeface="Arial"/>
                <a:sym typeface="Arial"/>
              </a:rPr>
              <a:t>E. coli</a:t>
            </a:r>
            <a:r>
              <a:rPr lang="en-US" sz="1200" b="1" i="0" u="none" strike="noStrike" cap="none">
                <a:solidFill>
                  <a:srgbClr val="800080"/>
                </a:solidFill>
                <a:latin typeface="Arial"/>
                <a:ea typeface="Arial"/>
                <a:cs typeface="Arial"/>
                <a:sym typeface="Arial"/>
              </a:rPr>
              <a:t>: flagellar locomotion</a:t>
            </a:r>
            <a:endParaRPr/>
          </a:p>
        </p:txBody>
      </p:sp>
      <p:pic>
        <p:nvPicPr>
          <p:cNvPr id="105" name="Google Shape;105;p14"/>
          <p:cNvPicPr preferRelativeResize="0"/>
          <p:nvPr/>
        </p:nvPicPr>
        <p:blipFill rotWithShape="1">
          <a:blip r:embed="rId6">
            <a:alphaModFix/>
          </a:blip>
          <a:srcRect/>
          <a:stretch/>
        </p:blipFill>
        <p:spPr>
          <a:xfrm>
            <a:off x="1219200" y="2057400"/>
            <a:ext cx="2362200" cy="16875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1"/>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1"/>
                                        <p:tgtEl>
                                          <p:spTgt spid="99"/>
                                        </p:tgtEl>
                                      </p:cBhvr>
                                    </p:animEffect>
                                  </p:childTnLst>
                                </p:cTn>
                              </p:par>
                              <p:par>
                                <p:cTn id="14" presetID="10" presetClass="entr" presetSubtype="0" fill="hold" nodeType="withEffect">
                                  <p:stCondLst>
                                    <p:cond delay="0"/>
                                  </p:stCondLst>
                                  <p:childTnLst>
                                    <p:set>
                                      <p:cBhvr>
                                        <p:cTn id="15" dur="1" fill="hold">
                                          <p:stCondLst>
                                            <p:cond delay="0"/>
                                          </p:stCondLst>
                                        </p:cTn>
                                        <p:tgtEl>
                                          <p:spTgt spid="102"/>
                                        </p:tgtEl>
                                        <p:attrNameLst>
                                          <p:attrName>style.visibility</p:attrName>
                                        </p:attrNameLst>
                                      </p:cBhvr>
                                      <p:to>
                                        <p:strVal val="visible"/>
                                      </p:to>
                                    </p:set>
                                    <p:animEffect transition="in" filter="fade">
                                      <p:cBhvr>
                                        <p:cTn id="16" dur="1"/>
                                        <p:tgtEl>
                                          <p:spTgt spid="102"/>
                                        </p:tgtEl>
                                      </p:cBhvr>
                                    </p:animEffect>
                                  </p:childTnLst>
                                </p:cTn>
                              </p:par>
                              <p:par>
                                <p:cTn id="17" presetID="10" presetClass="entr" presetSubtype="0" fill="hold" nodeType="with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1"/>
                                        <p:tgtEl>
                                          <p:spTgt spid="100"/>
                                        </p:tgtEl>
                                      </p:cBhvr>
                                    </p:animEffect>
                                  </p:childTnLst>
                                </p:cTn>
                              </p:par>
                              <p:par>
                                <p:cTn id="20" presetID="10" presetClass="entr" presetSubtype="0" fill="hold" nodeType="with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fade">
                                      <p:cBhvr>
                                        <p:cTn id="22" dur="1"/>
                                        <p:tgtEl>
                                          <p:spTgt spid="103"/>
                                        </p:tgtEl>
                                      </p:cBhvr>
                                    </p:animEffect>
                                  </p:childTnLst>
                                </p:cTn>
                              </p:par>
                              <p:par>
                                <p:cTn id="23" presetID="10"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fade">
                                      <p:cBhvr>
                                        <p:cTn id="25" dur="1"/>
                                        <p:tgtEl>
                                          <p:spTgt spid="98"/>
                                        </p:tgtEl>
                                      </p:cBhvr>
                                    </p:animEffect>
                                  </p:childTnLst>
                                </p:cTn>
                              </p:par>
                              <p:par>
                                <p:cTn id="26" presetID="10"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1"/>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Heat equation</a:t>
            </a:r>
            <a:endParaRPr sz="4400" b="0" i="0" u="none" strike="noStrike" cap="none">
              <a:solidFill>
                <a:schemeClr val="dk1"/>
              </a:solidFill>
              <a:latin typeface="Calibri"/>
              <a:ea typeface="Calibri"/>
              <a:cs typeface="Calibri"/>
              <a:sym typeface="Calibri"/>
            </a:endParaRPr>
          </a:p>
        </p:txBody>
      </p:sp>
      <p:sp>
        <p:nvSpPr>
          <p:cNvPr id="243" name="Google Shape;243;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0" i="0" u="none" strike="noStrike" cap="none" dirty="0">
                <a:solidFill>
                  <a:schemeClr val="dk1"/>
                </a:solidFill>
                <a:latin typeface="Calibri"/>
                <a:ea typeface="Calibri"/>
                <a:cs typeface="Calibri"/>
                <a:sym typeface="Calibri"/>
              </a:rPr>
              <a:t>To look at an example that incorporates issues of instability and convergence in space and time, we will simulate the heat equation.</a:t>
            </a:r>
            <a:endParaRPr dirty="0"/>
          </a:p>
          <a:p>
            <a:pPr marL="742950" marR="0" lvl="1" indent="-285750" algn="l" rtl="0">
              <a:spcBef>
                <a:spcPts val="560"/>
              </a:spcBef>
              <a:spcAft>
                <a:spcPts val="0"/>
              </a:spcAft>
              <a:buClr>
                <a:schemeClr val="dk1"/>
              </a:buClr>
              <a:buSzPts val="2800"/>
              <a:buFont typeface="Calibri"/>
              <a:buChar char="–"/>
            </a:pPr>
            <a:r>
              <a:rPr lang="en-US" sz="2800" b="0" i="0" u="none" strike="noStrike" cap="none" dirty="0">
                <a:solidFill>
                  <a:schemeClr val="dk1"/>
                </a:solidFill>
                <a:latin typeface="Calibri"/>
                <a:ea typeface="Calibri"/>
                <a:cs typeface="Calibri"/>
                <a:sym typeface="Calibri"/>
              </a:rPr>
              <a:t>Download </a:t>
            </a:r>
            <a:r>
              <a:rPr lang="en-US" sz="2800" b="0" i="0" u="none" strike="noStrike" cap="none" dirty="0" err="1" smtClean="0">
                <a:solidFill>
                  <a:schemeClr val="dk1"/>
                </a:solidFill>
                <a:latin typeface="Calibri"/>
                <a:ea typeface="Calibri"/>
                <a:cs typeface="Calibri"/>
                <a:sym typeface="Calibri"/>
              </a:rPr>
              <a:t>heat_equation.m</a:t>
            </a:r>
            <a:r>
              <a:rPr lang="en-US" sz="2800" b="0" i="0" u="none" strike="noStrike" cap="none" dirty="0" smtClean="0">
                <a:solidFill>
                  <a:schemeClr val="dk1"/>
                </a:solidFill>
                <a:latin typeface="Calibri"/>
                <a:ea typeface="Calibri"/>
                <a:cs typeface="Calibri"/>
                <a:sym typeface="Calibri"/>
              </a:rPr>
              <a:t> on </a:t>
            </a:r>
            <a:r>
              <a:rPr lang="en-US" sz="2800" b="0" i="0" u="none" strike="noStrike" cap="none" dirty="0" err="1" smtClean="0">
                <a:solidFill>
                  <a:schemeClr val="dk1"/>
                </a:solidFill>
                <a:latin typeface="Calibri"/>
                <a:ea typeface="Calibri"/>
                <a:cs typeface="Calibri"/>
                <a:sym typeface="Calibri"/>
              </a:rPr>
              <a:t>github</a:t>
            </a:r>
            <a:r>
              <a:rPr lang="en-US" sz="2800" b="0" i="0" u="none" strike="noStrike" cap="none" dirty="0" smtClean="0">
                <a:solidFill>
                  <a:schemeClr val="dk1"/>
                </a:solidFill>
                <a:latin typeface="Calibri"/>
                <a:ea typeface="Calibri"/>
                <a:cs typeface="Calibri"/>
                <a:sym typeface="Calibri"/>
              </a:rPr>
              <a:t>.</a:t>
            </a:r>
            <a:endParaRPr sz="2800" b="0" i="0" u="none" strike="noStrike" cap="none" dirty="0">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Calibri"/>
              <a:buChar char="•"/>
            </a:pPr>
            <a:r>
              <a:rPr lang="en-US" sz="3200" b="0" i="0" u="none" strike="noStrike" cap="none" dirty="0">
                <a:solidFill>
                  <a:schemeClr val="dk1"/>
                </a:solidFill>
                <a:latin typeface="Calibri"/>
                <a:ea typeface="Calibri"/>
                <a:cs typeface="Calibri"/>
                <a:sym typeface="Calibri"/>
              </a:rPr>
              <a:t>Let u(</a:t>
            </a:r>
            <a:r>
              <a:rPr lang="en-US" sz="3200" b="0" i="0" u="none" strike="noStrike" cap="none" dirty="0" err="1">
                <a:solidFill>
                  <a:schemeClr val="dk1"/>
                </a:solidFill>
                <a:latin typeface="Calibri"/>
                <a:ea typeface="Calibri"/>
                <a:cs typeface="Calibri"/>
                <a:sym typeface="Calibri"/>
              </a:rPr>
              <a:t>x,t</a:t>
            </a:r>
            <a:r>
              <a:rPr lang="en-US" sz="3200" b="0" i="0" u="none" strike="noStrike" cap="none" dirty="0">
                <a:solidFill>
                  <a:schemeClr val="dk1"/>
                </a:solidFill>
                <a:latin typeface="Calibri"/>
                <a:ea typeface="Calibri"/>
                <a:cs typeface="Calibri"/>
                <a:sym typeface="Calibri"/>
              </a:rPr>
              <a:t>) give the temperature at time t and position x along a 1D bar.</a:t>
            </a:r>
            <a:endParaRPr sz="3200" b="0" i="0" u="none" strike="noStrike" cap="none" dirty="0">
              <a:solidFill>
                <a:schemeClr val="dk1"/>
              </a:solidFill>
              <a:latin typeface="Calibri"/>
              <a:ea typeface="Calibri"/>
              <a:cs typeface="Calibri"/>
              <a:sym typeface="Calibri"/>
            </a:endParaRPr>
          </a:p>
        </p:txBody>
      </p:sp>
      <p:sp>
        <p:nvSpPr>
          <p:cNvPr id="244" name="Google Shape;244;p32"/>
          <p:cNvSpPr txBox="1"/>
          <p:nvPr/>
        </p:nvSpPr>
        <p:spPr>
          <a:xfrm>
            <a:off x="3583966" y="4791081"/>
            <a:ext cx="1876476" cy="52322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latin typeface="Calibri"/>
                <a:ea typeface="Calibri"/>
                <a:cs typeface="Calibri"/>
                <a:sym typeface="Calibri"/>
              </a:rPr>
              <a:t> </a:t>
            </a:r>
            <a:endParaRPr/>
          </a:p>
        </p:txBody>
      </p:sp>
      <p:sp>
        <p:nvSpPr>
          <p:cNvPr id="245" name="Google Shape;245;p32"/>
          <p:cNvSpPr txBox="1"/>
          <p:nvPr/>
        </p:nvSpPr>
        <p:spPr>
          <a:xfrm>
            <a:off x="3392183" y="5367671"/>
            <a:ext cx="2068259" cy="95692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latin typeface="Calibri"/>
                <a:ea typeface="Calibri"/>
                <a:cs typeface="Calibri"/>
                <a:sym typeface="Calibri"/>
              </a:rPr>
              <a:t> </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Heat equation</a:t>
            </a:r>
            <a:endParaRPr sz="4400" b="0" i="0" u="none" strike="noStrike" cap="none">
              <a:solidFill>
                <a:schemeClr val="dk1"/>
              </a:solidFill>
              <a:latin typeface="Calibri"/>
              <a:ea typeface="Calibri"/>
              <a:cs typeface="Calibri"/>
              <a:sym typeface="Calibri"/>
            </a:endParaRPr>
          </a:p>
        </p:txBody>
      </p:sp>
      <p:sp>
        <p:nvSpPr>
          <p:cNvPr id="251" name="Google Shape;251;p33"/>
          <p:cNvSpPr txBox="1">
            <a:spLocks noGrp="1"/>
          </p:cNvSpPr>
          <p:nvPr>
            <p:ph type="body" idx="1"/>
          </p:nvPr>
        </p:nvSpPr>
        <p:spPr>
          <a:xfrm>
            <a:off x="457200" y="1508925"/>
            <a:ext cx="8382000" cy="1752600"/>
          </a:xfrm>
          <a:prstGeom prst="rect">
            <a:avLst/>
          </a:prstGeom>
          <a:noFill/>
          <a:ln>
            <a:noFill/>
          </a:ln>
        </p:spPr>
        <p:txBody>
          <a:bodyPr spcFirstLastPara="1" wrap="square" lIns="91425" tIns="45700" rIns="91425" bIns="45700" anchor="t" anchorCtr="0">
            <a:noAutofit/>
          </a:bodyPr>
          <a:lstStyle/>
          <a:p>
            <a:pPr marL="342900" marR="0" lvl="0" indent="-307975" algn="l" rtl="0">
              <a:lnSpc>
                <a:spcPct val="8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This script implement a finite difference scheme for the heat equation with D = 1. </a:t>
            </a:r>
            <a:endParaRPr sz="2400"/>
          </a:p>
          <a:p>
            <a:pPr marL="342900" marR="0" lvl="0" indent="-307975" algn="l" rtl="0">
              <a:lnSpc>
                <a:spcPct val="80000"/>
              </a:lnSpc>
              <a:spcBef>
                <a:spcPts val="59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Both analytical and numerical solutions are plotted at a single time (t = 0.1).</a:t>
            </a:r>
            <a:endParaRPr sz="2400"/>
          </a:p>
        </p:txBody>
      </p:sp>
      <p:pic>
        <p:nvPicPr>
          <p:cNvPr id="252" name="Google Shape;252;p33"/>
          <p:cNvPicPr preferRelativeResize="0"/>
          <p:nvPr/>
        </p:nvPicPr>
        <p:blipFill rotWithShape="1">
          <a:blip r:embed="rId3">
            <a:alphaModFix/>
          </a:blip>
          <a:srcRect/>
          <a:stretch/>
        </p:blipFill>
        <p:spPr>
          <a:xfrm>
            <a:off x="4343400" y="3352799"/>
            <a:ext cx="4365179" cy="3371851"/>
          </a:xfrm>
          <a:prstGeom prst="rect">
            <a:avLst/>
          </a:prstGeom>
          <a:noFill/>
          <a:ln>
            <a:noFill/>
          </a:ln>
        </p:spPr>
      </p:pic>
      <p:sp>
        <p:nvSpPr>
          <p:cNvPr id="253" name="Google Shape;253;p33"/>
          <p:cNvSpPr txBox="1"/>
          <p:nvPr/>
        </p:nvSpPr>
        <p:spPr>
          <a:xfrm>
            <a:off x="457200" y="3261524"/>
            <a:ext cx="3657600" cy="33720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rgbClr val="000000"/>
              </a:buClr>
              <a:buSzPts val="2400"/>
              <a:buFont typeface="Calibri"/>
              <a:buChar char="•"/>
            </a:pPr>
            <a:r>
              <a:rPr lang="en-US" sz="2400" b="0" i="0" u="none" strike="noStrike" cap="none">
                <a:solidFill>
                  <a:srgbClr val="000000"/>
                </a:solidFill>
                <a:latin typeface="Calibri"/>
                <a:ea typeface="Calibri"/>
                <a:cs typeface="Calibri"/>
                <a:sym typeface="Calibri"/>
              </a:rPr>
              <a:t>Intuitively, this is like modeling the heat distribution on a bar with hot spots. </a:t>
            </a:r>
            <a:endParaRPr sz="2400"/>
          </a:p>
          <a:p>
            <a:pPr marL="342900" marR="0" lvl="0" indent="-304800" algn="l" rtl="0">
              <a:spcBef>
                <a:spcPts val="600"/>
              </a:spcBef>
              <a:spcAft>
                <a:spcPts val="0"/>
              </a:spcAft>
              <a:buClr>
                <a:srgbClr val="000000"/>
              </a:buClr>
              <a:buSzPts val="2400"/>
              <a:buFont typeface="Calibri"/>
              <a:buChar char="•"/>
            </a:pPr>
            <a:r>
              <a:rPr lang="en-US" sz="2400" b="0" i="0" u="none" strike="noStrike" cap="none">
                <a:solidFill>
                  <a:srgbClr val="000000"/>
                </a:solidFill>
                <a:latin typeface="Calibri"/>
                <a:ea typeface="Calibri"/>
                <a:cs typeface="Calibri"/>
                <a:sym typeface="Calibri"/>
              </a:rPr>
              <a:t>Over time the heat diffuses.</a:t>
            </a:r>
            <a:endParaRPr sz="2400"/>
          </a:p>
          <a:p>
            <a:pPr marL="0" marR="0" lvl="0"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Heat equation</a:t>
            </a:r>
            <a:endParaRPr sz="4400" b="0" i="0" u="none" strike="noStrike" cap="none">
              <a:solidFill>
                <a:schemeClr val="dk1"/>
              </a:solidFill>
              <a:latin typeface="Calibri"/>
              <a:ea typeface="Calibri"/>
              <a:cs typeface="Calibri"/>
              <a:sym typeface="Calibri"/>
            </a:endParaRPr>
          </a:p>
        </p:txBody>
      </p:sp>
      <p:pic>
        <p:nvPicPr>
          <p:cNvPr id="259" name="Google Shape;259;p34"/>
          <p:cNvPicPr preferRelativeResize="0"/>
          <p:nvPr/>
        </p:nvPicPr>
        <p:blipFill rotWithShape="1">
          <a:blip r:embed="rId3">
            <a:alphaModFix/>
          </a:blip>
          <a:srcRect/>
          <a:stretch/>
        </p:blipFill>
        <p:spPr>
          <a:xfrm>
            <a:off x="152400" y="1219200"/>
            <a:ext cx="4622800" cy="3467100"/>
          </a:xfrm>
          <a:prstGeom prst="rect">
            <a:avLst/>
          </a:prstGeom>
          <a:noFill/>
          <a:ln>
            <a:noFill/>
          </a:ln>
        </p:spPr>
      </p:pic>
      <p:pic>
        <p:nvPicPr>
          <p:cNvPr id="260" name="Google Shape;260;p34"/>
          <p:cNvPicPr preferRelativeResize="0"/>
          <p:nvPr/>
        </p:nvPicPr>
        <p:blipFill rotWithShape="1">
          <a:blip r:embed="rId4">
            <a:alphaModFix/>
          </a:blip>
          <a:srcRect/>
          <a:stretch/>
        </p:blipFill>
        <p:spPr>
          <a:xfrm>
            <a:off x="4419599" y="1293614"/>
            <a:ext cx="4523581" cy="3392686"/>
          </a:xfrm>
          <a:prstGeom prst="rect">
            <a:avLst/>
          </a:prstGeom>
          <a:noFill/>
          <a:ln>
            <a:noFill/>
          </a:ln>
        </p:spPr>
      </p:pic>
      <p:sp>
        <p:nvSpPr>
          <p:cNvPr id="261" name="Google Shape;261;p34"/>
          <p:cNvSpPr txBox="1"/>
          <p:nvPr/>
        </p:nvSpPr>
        <p:spPr>
          <a:xfrm>
            <a:off x="533401" y="4876800"/>
            <a:ext cx="8305800" cy="1754326"/>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Type heat_equation(n,T) in the MATLAB command window where n = the number of spatial steps and T = the number of time steps.</a:t>
            </a:r>
            <a:endParaRPr/>
          </a:p>
          <a:p>
            <a:pPr marL="285750" marR="0" lvl="0"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Try the following parameters to show convergence in space:</a:t>
            </a:r>
            <a:endParaRPr/>
          </a:p>
          <a:p>
            <a:pPr marL="742950" marR="0" lvl="1"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Set T = 100.</a:t>
            </a:r>
            <a:endParaRPr/>
          </a:p>
          <a:p>
            <a:pPr marL="742950" marR="0" lvl="1"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Try n = 3, 5, 10, 20.</a:t>
            </a:r>
            <a:endParaRPr sz="1800" b="0" i="0" u="none" strike="noStrike" cap="none">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Heat equation</a:t>
            </a:r>
            <a:endParaRPr sz="4400" b="0" i="0" u="none" strike="noStrike" cap="none">
              <a:solidFill>
                <a:schemeClr val="dk1"/>
              </a:solidFill>
              <a:latin typeface="Calibri"/>
              <a:ea typeface="Calibri"/>
              <a:cs typeface="Calibri"/>
              <a:sym typeface="Calibri"/>
            </a:endParaRPr>
          </a:p>
        </p:txBody>
      </p:sp>
      <p:pic>
        <p:nvPicPr>
          <p:cNvPr id="267" name="Google Shape;267;p35"/>
          <p:cNvPicPr preferRelativeResize="0"/>
          <p:nvPr/>
        </p:nvPicPr>
        <p:blipFill rotWithShape="1">
          <a:blip r:embed="rId3">
            <a:alphaModFix/>
          </a:blip>
          <a:srcRect/>
          <a:stretch/>
        </p:blipFill>
        <p:spPr>
          <a:xfrm>
            <a:off x="217357" y="1524000"/>
            <a:ext cx="4379913" cy="3284934"/>
          </a:xfrm>
          <a:prstGeom prst="rect">
            <a:avLst/>
          </a:prstGeom>
          <a:noFill/>
          <a:ln>
            <a:noFill/>
          </a:ln>
        </p:spPr>
      </p:pic>
      <p:pic>
        <p:nvPicPr>
          <p:cNvPr id="268" name="Google Shape;268;p35"/>
          <p:cNvPicPr preferRelativeResize="0"/>
          <p:nvPr/>
        </p:nvPicPr>
        <p:blipFill rotWithShape="1">
          <a:blip r:embed="rId4">
            <a:alphaModFix/>
          </a:blip>
          <a:srcRect/>
          <a:stretch/>
        </p:blipFill>
        <p:spPr>
          <a:xfrm>
            <a:off x="4419600" y="1502764"/>
            <a:ext cx="4557712" cy="3418284"/>
          </a:xfrm>
          <a:prstGeom prst="rect">
            <a:avLst/>
          </a:prstGeom>
          <a:noFill/>
          <a:ln>
            <a:noFill/>
          </a:ln>
        </p:spPr>
      </p:pic>
      <p:sp>
        <p:nvSpPr>
          <p:cNvPr id="269" name="Google Shape;269;p35"/>
          <p:cNvSpPr txBox="1"/>
          <p:nvPr/>
        </p:nvSpPr>
        <p:spPr>
          <a:xfrm>
            <a:off x="558670" y="5029200"/>
            <a:ext cx="8077200" cy="1477328"/>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Now we will consider instability due to too large of a time step, as well as convergence in time.</a:t>
            </a:r>
            <a:endParaRPr/>
          </a:p>
          <a:p>
            <a:pPr marL="742950" marR="0" lvl="1"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Set n = 10.</a:t>
            </a:r>
            <a:endParaRPr/>
          </a:p>
          <a:p>
            <a:pPr marL="742950" marR="0" lvl="1"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Try T = 2, 4, 8, 16, 32, 64</a:t>
            </a:r>
            <a:endParaRPr/>
          </a:p>
          <a:p>
            <a:pPr marL="285750" marR="0" lvl="0"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Since the simulation runs until time = 0.1, dt = 0.1/T.</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457200" y="1222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Rate of convergence</a:t>
            </a:r>
            <a:endParaRPr sz="4400" b="0" i="0" u="none" strike="noStrike" cap="none">
              <a:solidFill>
                <a:schemeClr val="dk1"/>
              </a:solidFill>
              <a:latin typeface="Calibri"/>
              <a:ea typeface="Calibri"/>
              <a:cs typeface="Calibri"/>
              <a:sym typeface="Calibri"/>
            </a:endParaRPr>
          </a:p>
        </p:txBody>
      </p:sp>
      <p:sp>
        <p:nvSpPr>
          <p:cNvPr id="275" name="Google Shape;275;p36"/>
          <p:cNvSpPr txBox="1">
            <a:spLocks noGrp="1"/>
          </p:cNvSpPr>
          <p:nvPr>
            <p:ph type="body" idx="1"/>
          </p:nvPr>
        </p:nvSpPr>
        <p:spPr>
          <a:xfrm>
            <a:off x="457200" y="1265250"/>
            <a:ext cx="8229600" cy="45261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In numerical analysis, the speed at which a convergent sequence approaches its limit is called the rate of convergence. </a:t>
            </a:r>
            <a:endParaRPr/>
          </a:p>
          <a:p>
            <a:pPr marL="342900" marR="0" lvl="0" indent="-342900" algn="l" rtl="0">
              <a:spcBef>
                <a:spcPts val="59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Suppose that the sequence {</a:t>
            </a:r>
            <a:r>
              <a:rPr lang="en-US" sz="2950" b="0" i="1" u="none" strike="noStrike" cap="none">
                <a:solidFill>
                  <a:schemeClr val="dk1"/>
                </a:solidFill>
                <a:latin typeface="Calibri"/>
                <a:ea typeface="Calibri"/>
                <a:cs typeface="Calibri"/>
                <a:sym typeface="Calibri"/>
              </a:rPr>
              <a:t>x</a:t>
            </a:r>
            <a:r>
              <a:rPr lang="en-US" sz="2950" b="0" i="1" u="none" strike="noStrike" cap="none" baseline="-25000">
                <a:solidFill>
                  <a:schemeClr val="dk1"/>
                </a:solidFill>
                <a:latin typeface="Calibri"/>
                <a:ea typeface="Calibri"/>
                <a:cs typeface="Calibri"/>
                <a:sym typeface="Calibri"/>
              </a:rPr>
              <a:t>k</a:t>
            </a:r>
            <a:r>
              <a:rPr lang="en-US" sz="2950" b="0" i="0" u="none" strike="noStrike" cap="none">
                <a:solidFill>
                  <a:schemeClr val="dk1"/>
                </a:solidFill>
                <a:latin typeface="Calibri"/>
                <a:ea typeface="Calibri"/>
                <a:cs typeface="Calibri"/>
                <a:sym typeface="Calibri"/>
              </a:rPr>
              <a:t>} converges to the number L.</a:t>
            </a:r>
            <a:endParaRPr/>
          </a:p>
          <a:p>
            <a:pPr marL="342900" marR="0" lvl="0" indent="-342900" algn="l" rtl="0">
              <a:spcBef>
                <a:spcPts val="59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We say that this sequence </a:t>
            </a:r>
            <a:r>
              <a:rPr lang="en-US" sz="2950" b="1" i="0" u="none" strike="noStrike" cap="none">
                <a:solidFill>
                  <a:schemeClr val="dk1"/>
                </a:solidFill>
                <a:latin typeface="Calibri"/>
                <a:ea typeface="Calibri"/>
                <a:cs typeface="Calibri"/>
                <a:sym typeface="Calibri"/>
              </a:rPr>
              <a:t>converges linearly</a:t>
            </a:r>
            <a:r>
              <a:rPr lang="en-US" sz="2950" b="0" i="0" u="none" strike="noStrike" cap="none">
                <a:solidFill>
                  <a:schemeClr val="dk1"/>
                </a:solidFill>
                <a:latin typeface="Calibri"/>
                <a:ea typeface="Calibri"/>
                <a:cs typeface="Calibri"/>
                <a:sym typeface="Calibri"/>
              </a:rPr>
              <a:t> to L, if there exists a number μ ∈ (0, 1) such that</a:t>
            </a:r>
            <a:endParaRPr sz="2950" b="0" i="0" u="none" strike="noStrike" cap="none">
              <a:solidFill>
                <a:schemeClr val="dk1"/>
              </a:solidFill>
              <a:latin typeface="Calibri"/>
              <a:ea typeface="Calibri"/>
              <a:cs typeface="Calibri"/>
              <a:sym typeface="Calibri"/>
            </a:endParaRPr>
          </a:p>
          <a:p>
            <a:pPr marL="0" marR="0" lvl="0" indent="0" algn="l" rtl="0">
              <a:spcBef>
                <a:spcPts val="590"/>
              </a:spcBef>
              <a:spcAft>
                <a:spcPts val="0"/>
              </a:spcAft>
              <a:buNone/>
            </a:pPr>
            <a:endParaRPr sz="2950">
              <a:solidFill>
                <a:schemeClr val="dk1"/>
              </a:solidFill>
              <a:latin typeface="Calibri"/>
              <a:ea typeface="Calibri"/>
              <a:cs typeface="Calibri"/>
              <a:sym typeface="Calibri"/>
            </a:endParaRPr>
          </a:p>
          <a:p>
            <a:pPr marL="0" marR="0" lvl="0" indent="0" algn="l" rtl="0">
              <a:spcBef>
                <a:spcPts val="590"/>
              </a:spcBef>
              <a:spcAft>
                <a:spcPts val="0"/>
              </a:spcAft>
              <a:buNone/>
            </a:pPr>
            <a:endParaRPr sz="2950">
              <a:solidFill>
                <a:schemeClr val="dk1"/>
              </a:solidFill>
              <a:latin typeface="Calibri"/>
              <a:ea typeface="Calibri"/>
              <a:cs typeface="Calibri"/>
              <a:sym typeface="Calibri"/>
            </a:endParaRPr>
          </a:p>
          <a:p>
            <a:pPr marL="342900" marR="0" lvl="0" indent="-342900" algn="l" rtl="0">
              <a:spcBef>
                <a:spcPts val="59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The number μ is called the </a:t>
            </a:r>
            <a:r>
              <a:rPr lang="en-US" sz="2950" b="0" i="1" u="none" strike="noStrike" cap="none">
                <a:solidFill>
                  <a:schemeClr val="dk1"/>
                </a:solidFill>
                <a:latin typeface="Calibri"/>
                <a:ea typeface="Calibri"/>
                <a:cs typeface="Calibri"/>
                <a:sym typeface="Calibri"/>
              </a:rPr>
              <a:t>rate of convergence</a:t>
            </a:r>
            <a:r>
              <a:rPr lang="en-US" sz="2950" b="0" i="0" u="none" strike="noStrike" cap="none">
                <a:solidFill>
                  <a:schemeClr val="dk1"/>
                </a:solidFill>
                <a:latin typeface="Calibri"/>
                <a:ea typeface="Calibri"/>
                <a:cs typeface="Calibri"/>
                <a:sym typeface="Calibri"/>
              </a:rPr>
              <a:t>.</a:t>
            </a:r>
            <a:endParaRPr/>
          </a:p>
          <a:p>
            <a:pPr marL="342900" marR="0" lvl="0" indent="-154940" algn="l" rtl="0">
              <a:spcBef>
                <a:spcPts val="592"/>
              </a:spcBef>
              <a:spcAft>
                <a:spcPts val="0"/>
              </a:spcAft>
              <a:buClr>
                <a:schemeClr val="dk1"/>
              </a:buClr>
              <a:buSzPts val="2960"/>
              <a:buFont typeface="Calibri"/>
              <a:buNone/>
            </a:pPr>
            <a:endParaRPr sz="2950" b="0" i="0" u="none" strike="noStrike" cap="none">
              <a:solidFill>
                <a:schemeClr val="dk1"/>
              </a:solidFill>
              <a:latin typeface="Calibri"/>
              <a:ea typeface="Calibri"/>
              <a:cs typeface="Calibri"/>
              <a:sym typeface="Calibri"/>
            </a:endParaRPr>
          </a:p>
        </p:txBody>
      </p:sp>
      <p:pic>
        <p:nvPicPr>
          <p:cNvPr id="276" name="Google Shape;276;p36"/>
          <p:cNvPicPr preferRelativeResize="0"/>
          <p:nvPr/>
        </p:nvPicPr>
        <p:blipFill>
          <a:blip r:embed="rId3">
            <a:alphaModFix/>
          </a:blip>
          <a:stretch>
            <a:fillRect/>
          </a:stretch>
        </p:blipFill>
        <p:spPr>
          <a:xfrm>
            <a:off x="2769250" y="4572150"/>
            <a:ext cx="3335055" cy="11430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a:t>Order of convergence</a:t>
            </a:r>
            <a:endParaRPr sz="3200" b="1"/>
          </a:p>
        </p:txBody>
      </p:sp>
      <p:pic>
        <p:nvPicPr>
          <p:cNvPr id="282" name="Google Shape;282;p37" descr=" \lim_{k\to \infty} \frac{|x_{k+1}-L|}{|x_k-L|^q} = \mu \,\big|\; \mu &gt; 0."/>
          <p:cNvPicPr preferRelativeResize="0"/>
          <p:nvPr/>
        </p:nvPicPr>
        <p:blipFill>
          <a:blip r:embed="rId3">
            <a:alphaModFix/>
          </a:blip>
          <a:stretch>
            <a:fillRect/>
          </a:stretch>
        </p:blipFill>
        <p:spPr>
          <a:xfrm>
            <a:off x="2370788" y="3062525"/>
            <a:ext cx="4402425" cy="884250"/>
          </a:xfrm>
          <a:prstGeom prst="rect">
            <a:avLst/>
          </a:prstGeom>
          <a:noFill/>
          <a:ln>
            <a:noFill/>
          </a:ln>
        </p:spPr>
      </p:pic>
      <p:sp>
        <p:nvSpPr>
          <p:cNvPr id="283" name="Google Shape;283;p37"/>
          <p:cNvSpPr txBox="1"/>
          <p:nvPr/>
        </p:nvSpPr>
        <p:spPr>
          <a:xfrm>
            <a:off x="856050" y="2346150"/>
            <a:ext cx="74319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600"/>
              <a:t>The sequence </a:t>
            </a:r>
            <a:r>
              <a:rPr lang="en-US" sz="2600" b="1"/>
              <a:t>converges with order </a:t>
            </a:r>
            <a:r>
              <a:rPr lang="en-US" sz="2600" b="1" i="1"/>
              <a:t>q</a:t>
            </a:r>
            <a:r>
              <a:rPr lang="en-US" sz="2600" b="1"/>
              <a:t> to L</a:t>
            </a:r>
            <a:r>
              <a:rPr lang="en-US" sz="2600"/>
              <a:t> for </a:t>
            </a:r>
            <a:r>
              <a:rPr lang="en-US" sz="2600" i="1"/>
              <a:t>q</a:t>
            </a:r>
            <a:r>
              <a:rPr lang="en-US" sz="2600"/>
              <a:t>&gt;1 if</a:t>
            </a:r>
            <a:endParaRPr sz="2600"/>
          </a:p>
          <a:p>
            <a:pPr marL="0" lvl="0" indent="0" algn="l" rtl="0">
              <a:spcBef>
                <a:spcPts val="0"/>
              </a:spcBef>
              <a:spcAft>
                <a:spcPts val="0"/>
              </a:spcAft>
              <a:buNone/>
            </a:pPr>
            <a:endParaRPr sz="2600"/>
          </a:p>
          <a:p>
            <a:pPr marL="0" lvl="0" indent="0" algn="l" rtl="0">
              <a:spcBef>
                <a:spcPts val="0"/>
              </a:spcBef>
              <a:spcAft>
                <a:spcPts val="0"/>
              </a:spcAft>
              <a:buNone/>
            </a:pPr>
            <a:endParaRPr sz="2600"/>
          </a:p>
          <a:p>
            <a:pPr marL="0" lvl="0" indent="0" algn="l" rtl="0">
              <a:spcBef>
                <a:spcPts val="0"/>
              </a:spcBef>
              <a:spcAft>
                <a:spcPts val="0"/>
              </a:spcAft>
              <a:buNone/>
            </a:pPr>
            <a:endParaRPr sz="2600"/>
          </a:p>
          <a:p>
            <a:pPr marL="0" lvl="0" indent="0" algn="l" rtl="0">
              <a:spcBef>
                <a:spcPts val="0"/>
              </a:spcBef>
              <a:spcAft>
                <a:spcPts val="0"/>
              </a:spcAft>
              <a:buNone/>
            </a:pPr>
            <a:endParaRPr sz="2600"/>
          </a:p>
          <a:p>
            <a:pPr marL="0" lvl="0" indent="0" algn="l" rtl="0">
              <a:spcBef>
                <a:spcPts val="0"/>
              </a:spcBef>
              <a:spcAft>
                <a:spcPts val="0"/>
              </a:spcAft>
              <a:buNone/>
            </a:pPr>
            <a:r>
              <a:rPr lang="en-US" sz="2600"/>
              <a:t>In particular, if it convergences with order</a:t>
            </a:r>
            <a:endParaRPr sz="2600"/>
          </a:p>
          <a:p>
            <a:pPr marL="457200" lvl="0" indent="-393700" algn="l" rtl="0">
              <a:lnSpc>
                <a:spcPct val="115000"/>
              </a:lnSpc>
              <a:spcBef>
                <a:spcPts val="0"/>
              </a:spcBef>
              <a:spcAft>
                <a:spcPts val="0"/>
              </a:spcAft>
              <a:buSzPts val="2600"/>
              <a:buChar char="●"/>
            </a:pPr>
            <a:r>
              <a:rPr lang="en-US" sz="2600" i="1"/>
              <a:t>q</a:t>
            </a:r>
            <a:r>
              <a:rPr lang="en-US" sz="2600"/>
              <a:t> = 2, it is called </a:t>
            </a:r>
            <a:r>
              <a:rPr lang="en-US" sz="2600" b="1"/>
              <a:t>quadratic convergence</a:t>
            </a:r>
            <a:r>
              <a:rPr lang="en-US" sz="2600"/>
              <a:t>,</a:t>
            </a:r>
            <a:endParaRPr sz="2600"/>
          </a:p>
          <a:p>
            <a:pPr marL="457200" lvl="0" indent="-393700" algn="l" rtl="0">
              <a:lnSpc>
                <a:spcPct val="115000"/>
              </a:lnSpc>
              <a:spcBef>
                <a:spcPts val="0"/>
              </a:spcBef>
              <a:spcAft>
                <a:spcPts val="0"/>
              </a:spcAft>
              <a:buSzPts val="2600"/>
              <a:buChar char="●"/>
            </a:pPr>
            <a:r>
              <a:rPr lang="en-US" sz="2600" i="1"/>
              <a:t>q</a:t>
            </a:r>
            <a:r>
              <a:rPr lang="en-US" sz="2600"/>
              <a:t> = 3, it is called </a:t>
            </a:r>
            <a:r>
              <a:rPr lang="en-US" sz="2600" b="1"/>
              <a:t>cubic convergence</a:t>
            </a:r>
            <a:endParaRPr sz="2600" b="1"/>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a:spLocks noGrp="1"/>
          </p:cNvSpPr>
          <p:nvPr>
            <p:ph type="title"/>
          </p:nvPr>
        </p:nvSpPr>
        <p:spPr>
          <a:xfrm>
            <a:off x="457200" y="144009"/>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dirty="0">
                <a:solidFill>
                  <a:schemeClr val="dk1"/>
                </a:solidFill>
                <a:latin typeface="Calibri"/>
                <a:ea typeface="Calibri"/>
                <a:cs typeface="Calibri"/>
                <a:sym typeface="Calibri"/>
              </a:rPr>
              <a:t>Immersed boundary method</a:t>
            </a:r>
            <a:endParaRPr sz="4400" b="0" i="0" u="none" strike="noStrike" cap="none" dirty="0">
              <a:solidFill>
                <a:schemeClr val="dk1"/>
              </a:solidFill>
              <a:latin typeface="Calibri"/>
              <a:ea typeface="Calibri"/>
              <a:cs typeface="Calibri"/>
              <a:sym typeface="Calibri"/>
            </a:endParaRPr>
          </a:p>
        </p:txBody>
      </p:sp>
      <p:sp>
        <p:nvSpPr>
          <p:cNvPr id="289" name="Google Shape;289;p38"/>
          <p:cNvSpPr txBox="1">
            <a:spLocks noGrp="1"/>
          </p:cNvSpPr>
          <p:nvPr>
            <p:ph type="body" idx="1"/>
          </p:nvPr>
        </p:nvSpPr>
        <p:spPr>
          <a:xfrm>
            <a:off x="457200" y="1166326"/>
            <a:ext cx="8229600" cy="45261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2800" dirty="0" smtClean="0">
                <a:solidFill>
                  <a:schemeClr val="dk1"/>
                </a:solidFill>
                <a:latin typeface="Calibri"/>
                <a:ea typeface="Calibri"/>
                <a:cs typeface="Calibri"/>
                <a:sym typeface="Calibri"/>
              </a:rPr>
              <a:t>Old idea was that </a:t>
            </a:r>
            <a:r>
              <a:rPr lang="en-US" sz="2800" dirty="0">
                <a:solidFill>
                  <a:schemeClr val="dk1"/>
                </a:solidFill>
                <a:latin typeface="Calibri"/>
                <a:ea typeface="Calibri"/>
                <a:cs typeface="Calibri"/>
                <a:sym typeface="Calibri"/>
              </a:rPr>
              <a:t>you want 2 boundary points for every fluid grid point</a:t>
            </a:r>
            <a:r>
              <a:rPr lang="en-US" sz="2800" dirty="0" smtClean="0">
                <a:solidFill>
                  <a:schemeClr val="dk1"/>
                </a:solidFill>
                <a:latin typeface="Calibri"/>
                <a:ea typeface="Calibri"/>
                <a:cs typeface="Calibri"/>
                <a:sym typeface="Calibri"/>
              </a:rPr>
              <a:t>.</a:t>
            </a:r>
          </a:p>
          <a:p>
            <a:pPr marL="800100" lvl="1" indent="-342900">
              <a:spcBef>
                <a:spcPts val="0"/>
              </a:spcBef>
              <a:buSzPts val="3200"/>
              <a:buFont typeface="Calibri"/>
              <a:buChar char="•"/>
            </a:pPr>
            <a:r>
              <a:rPr lang="en-US" sz="2800" dirty="0" smtClean="0">
                <a:solidFill>
                  <a:schemeClr val="dk1"/>
                </a:solidFill>
                <a:latin typeface="Calibri"/>
                <a:ea typeface="Calibri"/>
                <a:cs typeface="Calibri"/>
                <a:sym typeface="Calibri"/>
              </a:rPr>
              <a:t>This may not be the best choice now.</a:t>
            </a:r>
          </a:p>
          <a:p>
            <a:pPr marL="800100" lvl="1" indent="-342900">
              <a:spcBef>
                <a:spcPts val="0"/>
              </a:spcBef>
              <a:buSzPts val="3200"/>
              <a:buFont typeface="Calibri"/>
              <a:buChar char="•"/>
            </a:pPr>
            <a:r>
              <a:rPr lang="en-US" sz="2800" dirty="0" smtClean="0">
                <a:solidFill>
                  <a:schemeClr val="dk1"/>
                </a:solidFill>
                <a:latin typeface="Calibri"/>
                <a:ea typeface="Calibri"/>
                <a:cs typeface="Calibri"/>
                <a:sym typeface="Calibri"/>
              </a:rPr>
              <a:t>IBFE use a 1:1 ratio.</a:t>
            </a:r>
            <a:endParaRPr sz="2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3200"/>
              <a:buFont typeface="Calibri"/>
              <a:buChar char="•"/>
            </a:pPr>
            <a:r>
              <a:rPr lang="en-US" sz="2800" b="0" i="0" u="none" strike="noStrike" cap="none" dirty="0">
                <a:solidFill>
                  <a:schemeClr val="dk1"/>
                </a:solidFill>
                <a:latin typeface="Calibri"/>
                <a:ea typeface="Calibri"/>
                <a:cs typeface="Calibri"/>
                <a:sym typeface="Calibri"/>
              </a:rPr>
              <a:t>Second order in space if smooth boundaries.</a:t>
            </a:r>
            <a:endParaRPr sz="1200" dirty="0"/>
          </a:p>
          <a:p>
            <a:pPr marL="342900" marR="0" lvl="0" indent="-342900" algn="l" rtl="0">
              <a:spcBef>
                <a:spcPts val="640"/>
              </a:spcBef>
              <a:spcAft>
                <a:spcPts val="0"/>
              </a:spcAft>
              <a:buClr>
                <a:schemeClr val="dk1"/>
              </a:buClr>
              <a:buSzPts val="3200"/>
              <a:buFont typeface="Calibri"/>
              <a:buChar char="•"/>
            </a:pPr>
            <a:r>
              <a:rPr lang="en-US" sz="2800" b="0" i="0" u="none" strike="noStrike" cap="none" dirty="0">
                <a:solidFill>
                  <a:schemeClr val="dk1"/>
                </a:solidFill>
                <a:latin typeface="Calibri"/>
                <a:ea typeface="Calibri"/>
                <a:cs typeface="Calibri"/>
                <a:sym typeface="Calibri"/>
              </a:rPr>
              <a:t>First order in space if edges.</a:t>
            </a:r>
            <a:endParaRPr sz="1200" dirty="0"/>
          </a:p>
          <a:p>
            <a:pPr marL="742950" marR="0" lvl="1" indent="-285750" algn="l" rtl="0">
              <a:spcBef>
                <a:spcPts val="560"/>
              </a:spcBef>
              <a:spcAft>
                <a:spcPts val="0"/>
              </a:spcAft>
              <a:buClr>
                <a:schemeClr val="dk1"/>
              </a:buClr>
              <a:buSzPts val="2800"/>
              <a:buFont typeface="Calibri"/>
              <a:buChar char="–"/>
            </a:pPr>
            <a:r>
              <a:rPr lang="en-US" sz="2400" b="0" i="0" u="none" strike="noStrike" cap="none" dirty="0">
                <a:solidFill>
                  <a:schemeClr val="dk1"/>
                </a:solidFill>
                <a:latin typeface="Calibri"/>
                <a:ea typeface="Calibri"/>
                <a:cs typeface="Calibri"/>
                <a:sym typeface="Calibri"/>
              </a:rPr>
              <a:t>Typically use 512x512 grids for fluid domain.</a:t>
            </a:r>
            <a:endParaRPr sz="1200" dirty="0"/>
          </a:p>
          <a:p>
            <a:pPr marL="342900" marR="0" lvl="0" indent="-342900" algn="l" rtl="0">
              <a:spcBef>
                <a:spcPts val="640"/>
              </a:spcBef>
              <a:spcAft>
                <a:spcPts val="0"/>
              </a:spcAft>
              <a:buClr>
                <a:schemeClr val="dk1"/>
              </a:buClr>
              <a:buSzPts val="3200"/>
              <a:buFont typeface="Calibri"/>
              <a:buChar char="•"/>
            </a:pPr>
            <a:r>
              <a:rPr lang="en-US" sz="2800" b="0" i="0" u="none" strike="noStrike" cap="none" dirty="0">
                <a:solidFill>
                  <a:schemeClr val="dk1"/>
                </a:solidFill>
                <a:latin typeface="Calibri"/>
                <a:ea typeface="Calibri"/>
                <a:cs typeface="Calibri"/>
                <a:sym typeface="Calibri"/>
              </a:rPr>
              <a:t>Time step either first or second order, depending on version.</a:t>
            </a:r>
            <a:endParaRPr sz="1200" dirty="0"/>
          </a:p>
          <a:p>
            <a:pPr marL="742950" marR="0" lvl="1" indent="-285750" algn="l" rtl="0">
              <a:spcBef>
                <a:spcPts val="560"/>
              </a:spcBef>
              <a:spcAft>
                <a:spcPts val="0"/>
              </a:spcAft>
              <a:buClr>
                <a:schemeClr val="dk1"/>
              </a:buClr>
              <a:buSzPts val="2800"/>
              <a:buFont typeface="Calibri"/>
              <a:buChar char="–"/>
            </a:pPr>
            <a:r>
              <a:rPr lang="en-US" sz="2400" b="0" i="0" u="none" strike="noStrike" cap="none" dirty="0">
                <a:solidFill>
                  <a:schemeClr val="dk1"/>
                </a:solidFill>
                <a:latin typeface="Calibri"/>
                <a:ea typeface="Calibri"/>
                <a:cs typeface="Calibri"/>
                <a:sym typeface="Calibri"/>
              </a:rPr>
              <a:t>Typically use </a:t>
            </a:r>
            <a:r>
              <a:rPr lang="en-US" sz="2400" b="0" i="0" u="none" strike="noStrike" cap="none" dirty="0" err="1">
                <a:solidFill>
                  <a:schemeClr val="dk1"/>
                </a:solidFill>
                <a:latin typeface="Calibri"/>
                <a:ea typeface="Calibri"/>
                <a:cs typeface="Calibri"/>
                <a:sym typeface="Calibri"/>
              </a:rPr>
              <a:t>dt</a:t>
            </a:r>
            <a:r>
              <a:rPr lang="en-US" sz="2400" b="0" i="0" u="none" strike="noStrike" cap="none" dirty="0">
                <a:solidFill>
                  <a:schemeClr val="dk1"/>
                </a:solidFill>
                <a:latin typeface="Calibri"/>
                <a:ea typeface="Calibri"/>
                <a:cs typeface="Calibri"/>
                <a:sym typeface="Calibri"/>
              </a:rPr>
              <a:t> = 10^-5 or 10^-6, when characteristic time is t = 1.</a:t>
            </a:r>
            <a:endParaRPr sz="1200" dirty="0"/>
          </a:p>
          <a:p>
            <a:pPr marL="742950" marR="0" lvl="1" indent="-285750" algn="l" rtl="0">
              <a:spcBef>
                <a:spcPts val="560"/>
              </a:spcBef>
              <a:spcAft>
                <a:spcPts val="0"/>
              </a:spcAft>
              <a:buClr>
                <a:schemeClr val="dk1"/>
              </a:buClr>
              <a:buSzPts val="2800"/>
              <a:buFont typeface="Calibri"/>
              <a:buChar char="–"/>
            </a:pPr>
            <a:r>
              <a:rPr lang="en-US" sz="2400" b="0" i="0" u="none" strike="noStrike" cap="none" dirty="0">
                <a:solidFill>
                  <a:schemeClr val="dk1"/>
                </a:solidFill>
                <a:latin typeface="Calibri"/>
                <a:ea typeface="Calibri"/>
                <a:cs typeface="Calibri"/>
                <a:sym typeface="Calibri"/>
              </a:rPr>
              <a:t>For example, one wing stroke every 1 unit in time.</a:t>
            </a:r>
            <a:endParaRPr sz="1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IBAMR – How it speeds things up</a:t>
            </a:r>
            <a:endParaRPr sz="4400" b="0" i="0" u="none" strike="noStrike" cap="none">
              <a:solidFill>
                <a:schemeClr val="dk1"/>
              </a:solidFill>
              <a:latin typeface="Calibri"/>
              <a:ea typeface="Calibri"/>
              <a:cs typeface="Calibri"/>
              <a:sym typeface="Calibri"/>
            </a:endParaRPr>
          </a:p>
        </p:txBody>
      </p:sp>
      <p:sp>
        <p:nvSpPr>
          <p:cNvPr id="295" name="Google Shape;295;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IBAMR is a parallelized and adaptive version of the immersed boundary method.</a:t>
            </a:r>
            <a:endParaRPr/>
          </a:p>
          <a:p>
            <a:pPr marL="742950" marR="0" lvl="1" indent="-285750" algn="l" rtl="0">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This is a major coding challenge!</a:t>
            </a:r>
            <a:endParaRPr/>
          </a:p>
          <a:p>
            <a:pPr marL="342900" marR="0" lvl="0" indent="-342900" algn="l" rtl="0">
              <a:spcBef>
                <a:spcPts val="64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The spatial grid of the fluid is locally refined near the boundaries and regions of high vorticity.</a:t>
            </a:r>
            <a:endParaRPr/>
          </a:p>
          <a:p>
            <a:pPr marL="342900" marR="0" lvl="0" indent="-139700" algn="l" rtl="0">
              <a:spcBef>
                <a:spcPts val="640"/>
              </a:spcBef>
              <a:spcAft>
                <a:spcPts val="0"/>
              </a:spcAft>
              <a:buClr>
                <a:schemeClr val="dk1"/>
              </a:buClr>
              <a:buSzPts val="3200"/>
              <a:buFont typeface="Calibri"/>
              <a:buNone/>
            </a:pP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2060"/>
              </a:buClr>
              <a:buFont typeface="Calibri"/>
              <a:buNone/>
            </a:pPr>
            <a:r>
              <a:rPr lang="en-US" sz="3200" b="1" i="0" u="none" strike="noStrike" cap="none">
                <a:solidFill>
                  <a:srgbClr val="002060"/>
                </a:solidFill>
                <a:latin typeface="Calibri"/>
                <a:ea typeface="Calibri"/>
                <a:cs typeface="Calibri"/>
                <a:sym typeface="Calibri"/>
              </a:rPr>
              <a:t>The basic immersed boundary approach to fluid-structure interaction</a:t>
            </a:r>
            <a:endParaRPr sz="3200" b="1" i="0" u="none" strike="noStrike" cap="none">
              <a:solidFill>
                <a:srgbClr val="002060"/>
              </a:solidFill>
              <a:latin typeface="Calibri"/>
              <a:ea typeface="Calibri"/>
              <a:cs typeface="Calibri"/>
              <a:sym typeface="Calibri"/>
            </a:endParaRPr>
          </a:p>
        </p:txBody>
      </p:sp>
      <p:sp>
        <p:nvSpPr>
          <p:cNvPr id="301" name="Google Shape;301;p40"/>
          <p:cNvSpPr txBox="1">
            <a:spLocks noGrp="1"/>
          </p:cNvSpPr>
          <p:nvPr>
            <p:ph type="body" idx="1"/>
          </p:nvPr>
        </p:nvSpPr>
        <p:spPr>
          <a:xfrm>
            <a:off x="5410200" y="2133600"/>
            <a:ext cx="3505200" cy="3581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Discretize the Eulerian equations on a Cartesian grid</a:t>
            </a:r>
            <a:endParaRPr/>
          </a:p>
          <a:p>
            <a:pPr marL="742950" marR="0" lvl="1" indent="-285750" algn="l" rtl="0">
              <a:lnSpc>
                <a:spcPct val="80000"/>
              </a:lnSpc>
              <a:spcBef>
                <a:spcPts val="350"/>
              </a:spcBef>
              <a:spcAft>
                <a:spcPts val="0"/>
              </a:spcAft>
              <a:buClr>
                <a:schemeClr val="dk1"/>
              </a:buClr>
              <a:buSzPts val="1750"/>
              <a:buFont typeface="Calibri"/>
              <a:buChar char="–"/>
            </a:pPr>
            <a:r>
              <a:rPr lang="en-US" sz="1750" b="0" i="0" u="none" strike="noStrike" cap="none">
                <a:solidFill>
                  <a:schemeClr val="dk1"/>
                </a:solidFill>
                <a:latin typeface="Calibri"/>
                <a:ea typeface="Calibri"/>
                <a:cs typeface="Calibri"/>
                <a:sym typeface="Calibri"/>
              </a:rPr>
              <a:t>Refine the Cartesian grid near the boundary</a:t>
            </a:r>
            <a:endParaRPr sz="175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Discretize the Lagrangian equations on a moving curvilinear mesh</a:t>
            </a:r>
            <a:endParaRPr/>
          </a:p>
          <a:p>
            <a:pPr marL="742950" marR="0" lvl="1" indent="-285750" algn="l" rtl="0">
              <a:lnSpc>
                <a:spcPct val="80000"/>
              </a:lnSpc>
              <a:spcBef>
                <a:spcPts val="350"/>
              </a:spcBef>
              <a:spcAft>
                <a:spcPts val="0"/>
              </a:spcAft>
              <a:buClr>
                <a:schemeClr val="dk1"/>
              </a:buClr>
              <a:buSzPts val="1750"/>
              <a:buFont typeface="Calibri"/>
              <a:buChar char="–"/>
            </a:pPr>
            <a:r>
              <a:rPr lang="en-US" sz="1750" b="0" i="0" u="none" strike="noStrike" cap="none">
                <a:solidFill>
                  <a:schemeClr val="dk1"/>
                </a:solidFill>
                <a:latin typeface="Calibri"/>
                <a:ea typeface="Calibri"/>
                <a:cs typeface="Calibri"/>
                <a:sym typeface="Calibri"/>
              </a:rPr>
              <a:t>Curvilinear mesh always at same refinement level</a:t>
            </a:r>
            <a:endParaRPr sz="175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Fluid-structure coupling via regularized delta functions</a:t>
            </a:r>
            <a:endParaRPr/>
          </a:p>
        </p:txBody>
      </p:sp>
      <p:pic>
        <p:nvPicPr>
          <p:cNvPr id="302" name="Google Shape;302;p40"/>
          <p:cNvPicPr preferRelativeResize="0"/>
          <p:nvPr/>
        </p:nvPicPr>
        <p:blipFill rotWithShape="1">
          <a:blip r:embed="rId3">
            <a:alphaModFix/>
          </a:blip>
          <a:srcRect/>
          <a:stretch/>
        </p:blipFill>
        <p:spPr>
          <a:xfrm>
            <a:off x="457200" y="1600200"/>
            <a:ext cx="4890900" cy="4848300"/>
          </a:xfrm>
          <a:prstGeom prst="rect">
            <a:avLst/>
          </a:prstGeom>
          <a:noFill/>
          <a:ln>
            <a:noFill/>
          </a:ln>
        </p:spPr>
      </p:pic>
      <p:sp>
        <p:nvSpPr>
          <p:cNvPr id="303" name="Google Shape;303;p40"/>
          <p:cNvSpPr/>
          <p:nvPr/>
        </p:nvSpPr>
        <p:spPr>
          <a:xfrm>
            <a:off x="457200" y="6488668"/>
            <a:ext cx="8382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Boyce Griffith, http://mbi.osu.edu/2009/ctwmaterials/griffith.pdf</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2060"/>
              </a:buClr>
              <a:buFont typeface="Calibri"/>
              <a:buNone/>
            </a:pPr>
            <a:r>
              <a:rPr lang="en-US" sz="4400" b="1" i="0" u="none" strike="noStrike" cap="none">
                <a:solidFill>
                  <a:srgbClr val="002060"/>
                </a:solidFill>
                <a:latin typeface="Calibri"/>
                <a:ea typeface="Calibri"/>
                <a:cs typeface="Calibri"/>
                <a:sym typeface="Calibri"/>
              </a:rPr>
              <a:t>Adaptive mesh refinement (AMR)</a:t>
            </a:r>
            <a:endParaRPr sz="4400" b="1" i="0" u="none" strike="noStrike" cap="none">
              <a:solidFill>
                <a:srgbClr val="002060"/>
              </a:solidFill>
              <a:latin typeface="Calibri"/>
              <a:ea typeface="Calibri"/>
              <a:cs typeface="Calibri"/>
              <a:sym typeface="Calibri"/>
            </a:endParaRPr>
          </a:p>
        </p:txBody>
      </p:sp>
      <p:sp>
        <p:nvSpPr>
          <p:cNvPr id="309" name="Google Shape;309;p41"/>
          <p:cNvSpPr txBox="1">
            <a:spLocks noGrp="1"/>
          </p:cNvSpPr>
          <p:nvPr>
            <p:ph type="body" idx="1"/>
          </p:nvPr>
        </p:nvSpPr>
        <p:spPr>
          <a:xfrm>
            <a:off x="4814125" y="1690113"/>
            <a:ext cx="4191000" cy="4526100"/>
          </a:xfrm>
          <a:prstGeom prst="rect">
            <a:avLst/>
          </a:prstGeom>
          <a:blipFill rotWithShape="1">
            <a:blip r:embed="rId3">
              <a:alphaModFix/>
            </a:blip>
            <a:stretch>
              <a:fillRect l="-1162" t="-1885"/>
            </a:stretch>
          </a:blip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0" i="0" u="none" strike="noStrike" cap="none">
                <a:latin typeface="Calibri"/>
                <a:ea typeface="Calibri"/>
                <a:cs typeface="Calibri"/>
                <a:sym typeface="Calibri"/>
              </a:rPr>
              <a:t> </a:t>
            </a:r>
            <a:endParaRPr/>
          </a:p>
        </p:txBody>
      </p:sp>
      <p:pic>
        <p:nvPicPr>
          <p:cNvPr id="310" name="Google Shape;310;p41"/>
          <p:cNvPicPr preferRelativeResize="0"/>
          <p:nvPr/>
        </p:nvPicPr>
        <p:blipFill rotWithShape="1">
          <a:blip r:embed="rId4">
            <a:alphaModFix/>
          </a:blip>
          <a:srcRect/>
          <a:stretch/>
        </p:blipFill>
        <p:spPr>
          <a:xfrm>
            <a:off x="265575" y="1417650"/>
            <a:ext cx="4458900" cy="4486200"/>
          </a:xfrm>
          <a:prstGeom prst="rect">
            <a:avLst/>
          </a:prstGeom>
          <a:noFill/>
          <a:ln>
            <a:noFill/>
          </a:ln>
        </p:spPr>
      </p:pic>
      <p:sp>
        <p:nvSpPr>
          <p:cNvPr id="311" name="Google Shape;311;p41"/>
          <p:cNvSpPr/>
          <p:nvPr/>
        </p:nvSpPr>
        <p:spPr>
          <a:xfrm>
            <a:off x="457200" y="6488668"/>
            <a:ext cx="8382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Boyce Griffith, http://mbi.osu.edu/2009/ctwmaterials/griffith.pdf</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Modeling the fluid: Navier-Stokes equations</a:t>
            </a:r>
            <a:endParaRPr sz="3950" b="0" i="0" u="none" strike="noStrike" cap="none">
              <a:solidFill>
                <a:schemeClr val="dk1"/>
              </a:solidFill>
              <a:latin typeface="Calibri"/>
              <a:ea typeface="Calibri"/>
              <a:cs typeface="Calibri"/>
              <a:sym typeface="Calibri"/>
            </a:endParaRPr>
          </a:p>
        </p:txBody>
      </p:sp>
      <p:sp>
        <p:nvSpPr>
          <p:cNvPr id="111" name="Google Shape;111;p15"/>
          <p:cNvSpPr txBox="1">
            <a:spLocks noGrp="1"/>
          </p:cNvSpPr>
          <p:nvPr>
            <p:ph type="body" idx="1"/>
          </p:nvPr>
        </p:nvSpPr>
        <p:spPr>
          <a:xfrm>
            <a:off x="457200" y="3810000"/>
            <a:ext cx="8229600" cy="23161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This is essentially F = ma for a parcel of fluid.</a:t>
            </a:r>
            <a:endParaRPr/>
          </a:p>
          <a:p>
            <a:pPr marL="342900" marR="0" lvl="0" indent="-342900" algn="l" rtl="0">
              <a:lnSpc>
                <a:spcPct val="90000"/>
              </a:lnSpc>
              <a:spcBef>
                <a:spcPts val="54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Let v(x,t) give the velocity at position x and time t.</a:t>
            </a:r>
            <a:endParaRPr/>
          </a:p>
          <a:p>
            <a:pPr marL="342900" marR="0" lvl="0" indent="-342900" algn="l" rtl="0">
              <a:lnSpc>
                <a:spcPct val="90000"/>
              </a:lnSpc>
              <a:spcBef>
                <a:spcPts val="54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Let p(x,t) be the pressure at position x and time t.</a:t>
            </a:r>
            <a:endParaRPr/>
          </a:p>
          <a:p>
            <a:pPr marL="342900" marR="0" lvl="0" indent="-342900" algn="l" rtl="0">
              <a:lnSpc>
                <a:spcPct val="90000"/>
              </a:lnSpc>
              <a:spcBef>
                <a:spcPts val="54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ρ is the density of the fluid, and μ is the viscosity of the fluid.</a:t>
            </a:r>
            <a:endParaRPr sz="2700" b="0" i="0" u="none" strike="noStrike" cap="none">
              <a:solidFill>
                <a:schemeClr val="dk1"/>
              </a:solidFill>
              <a:latin typeface="Calibri"/>
              <a:ea typeface="Calibri"/>
              <a:cs typeface="Calibri"/>
              <a:sym typeface="Calibri"/>
            </a:endParaRPr>
          </a:p>
        </p:txBody>
      </p:sp>
      <p:pic>
        <p:nvPicPr>
          <p:cNvPr id="112" name="Google Shape;112;p15"/>
          <p:cNvPicPr preferRelativeResize="0"/>
          <p:nvPr/>
        </p:nvPicPr>
        <p:blipFill rotWithShape="1">
          <a:blip r:embed="rId3">
            <a:alphaModFix/>
          </a:blip>
          <a:srcRect/>
          <a:stretch/>
        </p:blipFill>
        <p:spPr>
          <a:xfrm>
            <a:off x="1600200" y="1843534"/>
            <a:ext cx="5715000" cy="1509266"/>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42"/>
          <p:cNvPicPr preferRelativeResize="0"/>
          <p:nvPr/>
        </p:nvPicPr>
        <p:blipFill rotWithShape="1">
          <a:blip r:embed="rId3">
            <a:alphaModFix/>
          </a:blip>
          <a:srcRect/>
          <a:stretch/>
        </p:blipFill>
        <p:spPr>
          <a:xfrm>
            <a:off x="1371600" y="1162050"/>
            <a:ext cx="6197700" cy="5696100"/>
          </a:xfrm>
          <a:prstGeom prst="rect">
            <a:avLst/>
          </a:prstGeom>
          <a:noFill/>
          <a:ln>
            <a:noFill/>
          </a:ln>
        </p:spPr>
      </p:pic>
      <p:sp>
        <p:nvSpPr>
          <p:cNvPr id="317" name="Google Shape;317;p42"/>
          <p:cNvSpPr txBox="1">
            <a:spLocks noGrp="1"/>
          </p:cNvSpPr>
          <p:nvPr>
            <p:ph type="title"/>
          </p:nvPr>
        </p:nvSpPr>
        <p:spPr>
          <a:xfrm>
            <a:off x="457200" y="1524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2060"/>
              </a:buClr>
              <a:buFont typeface="Calibri"/>
              <a:buNone/>
            </a:pPr>
            <a:r>
              <a:rPr lang="en-US" sz="3950" b="1" i="0" u="none" strike="noStrike" cap="none">
                <a:solidFill>
                  <a:srgbClr val="002060"/>
                </a:solidFill>
                <a:latin typeface="Calibri"/>
                <a:ea typeface="Calibri"/>
                <a:cs typeface="Calibri"/>
                <a:sym typeface="Calibri"/>
              </a:rPr>
              <a:t>IBAMR for the rubber band problem</a:t>
            </a:r>
            <a:endParaRPr sz="3950" b="1" i="0" u="none" strike="noStrike" cap="none">
              <a:solidFill>
                <a:srgbClr val="002060"/>
              </a:solidFill>
              <a:latin typeface="Calibri"/>
              <a:ea typeface="Calibri"/>
              <a:cs typeface="Calibri"/>
              <a:sym typeface="Calibri"/>
            </a:endParaRPr>
          </a:p>
        </p:txBody>
      </p:sp>
      <p:sp>
        <p:nvSpPr>
          <p:cNvPr id="318" name="Google Shape;318;p42"/>
          <p:cNvSpPr/>
          <p:nvPr/>
        </p:nvSpPr>
        <p:spPr>
          <a:xfrm>
            <a:off x="1143000" y="6495420"/>
            <a:ext cx="8382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Boyce Griffith, http://mbi.osu.edu/2009/ctwmaterials/griffith.pdf</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381000" y="22098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Appendix</a:t>
            </a:r>
            <a:endParaRPr sz="4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44"/>
          <p:cNvPicPr preferRelativeResize="0"/>
          <p:nvPr/>
        </p:nvPicPr>
        <p:blipFill rotWithShape="1">
          <a:blip r:embed="rId3">
            <a:alphaModFix/>
          </a:blip>
          <a:srcRect/>
          <a:stretch/>
        </p:blipFill>
        <p:spPr>
          <a:xfrm>
            <a:off x="508993" y="2514823"/>
            <a:ext cx="7941841" cy="321469"/>
          </a:xfrm>
          <a:prstGeom prst="rect">
            <a:avLst/>
          </a:prstGeom>
          <a:noFill/>
          <a:ln>
            <a:noFill/>
          </a:ln>
        </p:spPr>
      </p:pic>
      <p:pic>
        <p:nvPicPr>
          <p:cNvPr id="329" name="Google Shape;329;p44"/>
          <p:cNvPicPr preferRelativeResize="0"/>
          <p:nvPr/>
        </p:nvPicPr>
        <p:blipFill rotWithShape="1">
          <a:blip r:embed="rId4">
            <a:alphaModFix/>
          </a:blip>
          <a:srcRect/>
          <a:stretch/>
        </p:blipFill>
        <p:spPr>
          <a:xfrm>
            <a:off x="517922" y="3071813"/>
            <a:ext cx="1678781" cy="281285"/>
          </a:xfrm>
          <a:prstGeom prst="rect">
            <a:avLst/>
          </a:prstGeom>
          <a:noFill/>
          <a:ln>
            <a:noFill/>
          </a:ln>
        </p:spPr>
      </p:pic>
      <p:sp>
        <p:nvSpPr>
          <p:cNvPr id="330" name="Google Shape;330;p44"/>
          <p:cNvSpPr/>
          <p:nvPr/>
        </p:nvSpPr>
        <p:spPr>
          <a:xfrm>
            <a:off x="419695" y="1611629"/>
            <a:ext cx="7582980" cy="553998"/>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The IB formulation of the equations of motion for an elastic incompressible</a:t>
            </a:r>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structure immersed in a viscous, incompressible fluid is:</a:t>
            </a:r>
            <a:endParaRPr/>
          </a:p>
        </p:txBody>
      </p:sp>
      <p:sp>
        <p:nvSpPr>
          <p:cNvPr id="331" name="Google Shape;331;p44"/>
          <p:cNvSpPr txBox="1">
            <a:spLocks noGrp="1"/>
          </p:cNvSpPr>
          <p:nvPr>
            <p:ph type="title"/>
          </p:nvPr>
        </p:nvSpPr>
        <p:spPr>
          <a:xfrm>
            <a:off x="892969" y="62508"/>
            <a:ext cx="7366992" cy="1714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1445"/>
              </a:buClr>
              <a:buFont typeface="Questrial"/>
              <a:buNone/>
            </a:pPr>
            <a:r>
              <a:rPr lang="en-US" sz="3500" b="0" i="0" u="none" strike="noStrike" cap="none">
                <a:solidFill>
                  <a:srgbClr val="001445"/>
                </a:solidFill>
                <a:latin typeface="Questrial"/>
                <a:ea typeface="Questrial"/>
                <a:cs typeface="Questrial"/>
                <a:sym typeface="Questrial"/>
              </a:rPr>
              <a:t>Mathematical formulation</a:t>
            </a:r>
            <a:endParaRPr sz="3500" b="0" i="0" u="none" strike="noStrike" cap="none">
              <a:solidFill>
                <a:srgbClr val="001445"/>
              </a:solidFill>
              <a:latin typeface="Questrial"/>
              <a:ea typeface="Questrial"/>
              <a:cs typeface="Questrial"/>
              <a:sym typeface="Questrial"/>
            </a:endParaRPr>
          </a:p>
        </p:txBody>
      </p:sp>
      <p:sp>
        <p:nvSpPr>
          <p:cNvPr id="332" name="Google Shape;332;p44"/>
          <p:cNvSpPr/>
          <p:nvPr/>
        </p:nvSpPr>
        <p:spPr>
          <a:xfrm>
            <a:off x="383977" y="5057552"/>
            <a:ext cx="8545711" cy="1160859"/>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where </a:t>
            </a:r>
            <a:r>
              <a:rPr lang="en-US" sz="1800" b="1" i="0" u="none" strike="noStrike" cap="none">
                <a:solidFill>
                  <a:schemeClr val="dk1"/>
                </a:solidFill>
                <a:latin typeface="Helvetica Neue"/>
                <a:ea typeface="Helvetica Neue"/>
                <a:cs typeface="Helvetica Neue"/>
                <a:sym typeface="Helvetica Neue"/>
              </a:rPr>
              <a:t>x </a:t>
            </a: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x, y</a:t>
            </a:r>
            <a:r>
              <a:rPr lang="en-US" sz="1800" b="0" i="0" u="none" strike="noStrike" cap="none">
                <a:solidFill>
                  <a:schemeClr val="dk1"/>
                </a:solidFill>
                <a:latin typeface="Helvetica Neue"/>
                <a:ea typeface="Helvetica Neue"/>
                <a:cs typeface="Helvetica Neue"/>
                <a:sym typeface="Helvetica Neue"/>
              </a:rPr>
              <a:t>) are fixed Cartesian (physical) coordinates, </a:t>
            </a:r>
            <a:r>
              <a:rPr lang="en-US" sz="1800" b="0" i="1" u="none" strike="noStrike" cap="none">
                <a:solidFill>
                  <a:schemeClr val="dk1"/>
                </a:solidFill>
                <a:latin typeface="Helvetica Neue"/>
                <a:ea typeface="Helvetica Neue"/>
                <a:cs typeface="Helvetica Neue"/>
                <a:sym typeface="Helvetica Neue"/>
              </a:rPr>
              <a:t>q</a:t>
            </a:r>
            <a:r>
              <a:rPr lang="en-US" sz="1800" b="0" i="0" u="none" strike="noStrike" cap="none">
                <a:solidFill>
                  <a:schemeClr val="dk1"/>
                </a:solidFill>
                <a:latin typeface="Helvetica Neue"/>
                <a:ea typeface="Helvetica Neue"/>
                <a:cs typeface="Helvetica Neue"/>
                <a:sym typeface="Helvetica Neue"/>
              </a:rPr>
              <a:t> is the Lagrangian (material) coordinate attached to the structure, </a:t>
            </a:r>
            <a:r>
              <a:rPr lang="en-US" sz="1800" b="1" i="0" u="none" strike="noStrike" cap="none">
                <a:solidFill>
                  <a:schemeClr val="dk1"/>
                </a:solidFill>
                <a:latin typeface="Helvetica Neue"/>
                <a:ea typeface="Helvetica Neue"/>
                <a:cs typeface="Helvetica Neue"/>
                <a:sym typeface="Helvetica Neue"/>
              </a:rPr>
              <a:t>X</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q, t</a:t>
            </a:r>
            <a:r>
              <a:rPr lang="en-US" sz="1800" b="0" i="0" u="none" strike="noStrike" cap="none">
                <a:solidFill>
                  <a:schemeClr val="dk1"/>
                </a:solidFill>
                <a:latin typeface="Helvetica Neue"/>
                <a:ea typeface="Helvetica Neue"/>
                <a:cs typeface="Helvetica Neue"/>
                <a:sym typeface="Helvetica Neue"/>
              </a:rPr>
              <a:t>) is the physical position of material point </a:t>
            </a:r>
            <a:r>
              <a:rPr lang="en-US" sz="1800" b="0" i="1" u="none" strike="noStrike" cap="none">
                <a:solidFill>
                  <a:schemeClr val="dk1"/>
                </a:solidFill>
                <a:latin typeface="Helvetica Neue"/>
                <a:ea typeface="Helvetica Neue"/>
                <a:cs typeface="Helvetica Neue"/>
                <a:sym typeface="Helvetica Neue"/>
              </a:rPr>
              <a:t>q</a:t>
            </a:r>
            <a:r>
              <a:rPr lang="en-US" sz="1800" b="0" i="0" u="none" strike="noStrike" cap="none">
                <a:solidFill>
                  <a:schemeClr val="dk1"/>
                </a:solidFill>
                <a:latin typeface="Helvetica Neue"/>
                <a:ea typeface="Helvetica Neue"/>
                <a:cs typeface="Helvetica Neue"/>
                <a:sym typeface="Helvetica Neue"/>
              </a:rPr>
              <a:t> at time </a:t>
            </a:r>
            <a:r>
              <a:rPr lang="en-US" sz="1800" b="0" i="1" u="none" strike="noStrike" cap="none">
                <a:solidFill>
                  <a:schemeClr val="dk1"/>
                </a:solidFill>
                <a:latin typeface="Helvetica Neue"/>
                <a:ea typeface="Helvetica Neue"/>
                <a:cs typeface="Helvetica Neue"/>
                <a:sym typeface="Helvetica Neue"/>
              </a:rPr>
              <a:t>t</a:t>
            </a: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u </a:t>
            </a:r>
            <a:r>
              <a:rPr lang="en-US" sz="1800" b="0" i="0" u="none" strike="noStrike" cap="none">
                <a:solidFill>
                  <a:schemeClr val="dk1"/>
                </a:solidFill>
                <a:latin typeface="Helvetica Neue"/>
                <a:ea typeface="Helvetica Neue"/>
                <a:cs typeface="Helvetica Neue"/>
                <a:sym typeface="Helvetica Neue"/>
              </a:rPr>
              <a:t>is the Eulerian velocity field, and </a:t>
            </a:r>
            <a:r>
              <a:rPr lang="en-US" sz="1800" b="1" i="0" u="none" strike="noStrike" cap="none">
                <a:solidFill>
                  <a:schemeClr val="dk1"/>
                </a:solidFill>
                <a:latin typeface="Helvetica Neue"/>
                <a:ea typeface="Helvetica Neue"/>
                <a:cs typeface="Helvetica Neue"/>
                <a:sym typeface="Helvetica Neue"/>
              </a:rPr>
              <a:t>F </a:t>
            </a:r>
            <a:r>
              <a:rPr lang="en-US" sz="1800" b="0" i="0" u="none" strike="noStrike" cap="none">
                <a:solidFill>
                  <a:schemeClr val="dk1"/>
                </a:solidFill>
                <a:latin typeface="Helvetica Neue"/>
                <a:ea typeface="Helvetica Neue"/>
                <a:cs typeface="Helvetica Neue"/>
                <a:sym typeface="Helvetica Neue"/>
              </a:rPr>
              <a:t>is the Lagrangian elastic force density generated by deformations to the structure.</a:t>
            </a:r>
            <a:endParaRPr/>
          </a:p>
        </p:txBody>
      </p:sp>
      <p:pic>
        <p:nvPicPr>
          <p:cNvPr id="333" name="Google Shape;333;p44"/>
          <p:cNvPicPr preferRelativeResize="0"/>
          <p:nvPr/>
        </p:nvPicPr>
        <p:blipFill rotWithShape="1">
          <a:blip r:embed="rId5">
            <a:alphaModFix/>
          </a:blip>
          <a:srcRect/>
          <a:stretch/>
        </p:blipFill>
        <p:spPr>
          <a:xfrm>
            <a:off x="482204" y="4214813"/>
            <a:ext cx="5547568" cy="562570"/>
          </a:xfrm>
          <a:prstGeom prst="rect">
            <a:avLst/>
          </a:prstGeom>
          <a:noFill/>
          <a:ln>
            <a:noFill/>
          </a:ln>
        </p:spPr>
      </p:pic>
      <p:pic>
        <p:nvPicPr>
          <p:cNvPr id="334" name="Google Shape;334;p44"/>
          <p:cNvPicPr preferRelativeResize="0"/>
          <p:nvPr/>
        </p:nvPicPr>
        <p:blipFill rotWithShape="1">
          <a:blip r:embed="rId6">
            <a:alphaModFix/>
          </a:blip>
          <a:srcRect/>
          <a:stretch/>
        </p:blipFill>
        <p:spPr>
          <a:xfrm>
            <a:off x="500063" y="3598664"/>
            <a:ext cx="4060775" cy="607219"/>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5"/>
          <p:cNvSpPr/>
          <p:nvPr/>
        </p:nvSpPr>
        <p:spPr>
          <a:xfrm>
            <a:off x="482204" y="1644179"/>
            <a:ext cx="7857009" cy="254496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Given the configuration of the elastic structure </a:t>
            </a:r>
            <a:r>
              <a:rPr lang="en-US" sz="1800" b="1" i="0" u="none" strike="noStrike" cap="none">
                <a:solidFill>
                  <a:schemeClr val="dk1"/>
                </a:solidFill>
                <a:latin typeface="Helvetica Neue"/>
                <a:ea typeface="Helvetica Neue"/>
                <a:cs typeface="Helvetica Neue"/>
                <a:sym typeface="Helvetica Neue"/>
              </a:rPr>
              <a:t>X</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q, t</a:t>
            </a:r>
            <a:r>
              <a:rPr lang="en-US" sz="1800" b="0" i="0" u="none" strike="noStrike" cap="none">
                <a:solidFill>
                  <a:schemeClr val="dk1"/>
                </a:solidFill>
                <a:latin typeface="Helvetica Neue"/>
                <a:ea typeface="Helvetica Neue"/>
                <a:cs typeface="Helvetica Neue"/>
                <a:sym typeface="Helvetica Neue"/>
              </a:rPr>
              <a:t>) and the corresponding</a:t>
            </a:r>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curvilinear elastic force density </a:t>
            </a:r>
            <a:r>
              <a:rPr lang="en-US" sz="1800" b="1" i="0" u="none" strike="noStrike" cap="none">
                <a:solidFill>
                  <a:schemeClr val="dk1"/>
                </a:solidFill>
                <a:latin typeface="Helvetica Neue"/>
                <a:ea typeface="Helvetica Neue"/>
                <a:cs typeface="Helvetica Neue"/>
                <a:sym typeface="Helvetica Neue"/>
              </a:rPr>
              <a:t>F</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q, t</a:t>
            </a:r>
            <a:r>
              <a:rPr lang="en-US" sz="1800" b="0" i="0" u="none" strike="noStrike" cap="none">
                <a:solidFill>
                  <a:schemeClr val="dk1"/>
                </a:solidFill>
                <a:latin typeface="Helvetica Neue"/>
                <a:ea typeface="Helvetica Neue"/>
                <a:cs typeface="Helvetica Neue"/>
                <a:sym typeface="Helvetica Neue"/>
              </a:rPr>
              <a:t>), the equivalent Eulerian elastic force</a:t>
            </a:r>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density </a:t>
            </a:r>
            <a:r>
              <a:rPr lang="en-US" sz="1800" b="1" i="0" u="none" strike="noStrike" cap="none">
                <a:solidFill>
                  <a:schemeClr val="dk1"/>
                </a:solidFill>
                <a:latin typeface="Helvetica Neue"/>
                <a:ea typeface="Helvetica Neue"/>
                <a:cs typeface="Helvetica Neue"/>
                <a:sym typeface="Helvetica Neue"/>
              </a:rPr>
              <a:t>f</a:t>
            </a:r>
            <a:r>
              <a:rPr lang="en-US" sz="1800" b="0" i="0" u="none" strike="noStrike" cap="none">
                <a:solidFill>
                  <a:schemeClr val="dk1"/>
                </a:solidFill>
                <a:latin typeface="Helvetica Neue"/>
                <a:ea typeface="Helvetica Neue"/>
                <a:cs typeface="Helvetica Neue"/>
                <a:sym typeface="Helvetica Neue"/>
              </a:rPr>
              <a:t>(</a:t>
            </a:r>
            <a:r>
              <a:rPr lang="en-US" sz="1800" b="1" i="0" u="none" strike="noStrike" cap="none">
                <a:solidFill>
                  <a:schemeClr val="dk1"/>
                </a:solidFill>
                <a:latin typeface="Helvetica Neue"/>
                <a:ea typeface="Helvetica Neue"/>
                <a:cs typeface="Helvetica Neue"/>
                <a:sym typeface="Helvetica Neue"/>
              </a:rPr>
              <a:t>x</a:t>
            </a:r>
            <a:r>
              <a:rPr lang="en-US" sz="1800" b="0" i="1" u="none" strike="noStrike" cap="none">
                <a:solidFill>
                  <a:schemeClr val="dk1"/>
                </a:solidFill>
                <a:latin typeface="Helvetica Neue"/>
                <a:ea typeface="Helvetica Neue"/>
                <a:cs typeface="Helvetica Neue"/>
                <a:sym typeface="Helvetica Neue"/>
              </a:rPr>
              <a:t>, t</a:t>
            </a:r>
            <a:r>
              <a:rPr lang="en-US" sz="1800" b="0" i="0" u="none" strike="noStrike" cap="none">
                <a:solidFill>
                  <a:schemeClr val="dk1"/>
                </a:solidFill>
                <a:latin typeface="Helvetica Neue"/>
                <a:ea typeface="Helvetica Neue"/>
                <a:cs typeface="Helvetica Neue"/>
                <a:sym typeface="Helvetica Neue"/>
              </a:rPr>
              <a:t>) is computed via:</a:t>
            </a:r>
            <a:endParaRPr/>
          </a:p>
          <a:p>
            <a:pPr marL="0" marR="0" lvl="0" indent="0" algn="l" rtl="0">
              <a:spcBef>
                <a:spcPts val="0"/>
              </a:spcBef>
              <a:spcAft>
                <a:spcPts val="0"/>
              </a:spcAft>
              <a:buNone/>
            </a:pPr>
            <a:endParaRPr sz="1800" b="0" i="1"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1"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1"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1"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where Ω denotes the curvilinear coordinate space and </a:t>
            </a:r>
            <a:r>
              <a:rPr lang="en-US" sz="1800" b="0" i="1" u="none" strike="noStrike" cap="none">
                <a:solidFill>
                  <a:schemeClr val="dk1"/>
                </a:solidFill>
                <a:latin typeface="Helvetica Neue"/>
                <a:ea typeface="Helvetica Neue"/>
                <a:cs typeface="Helvetica Neue"/>
                <a:sym typeface="Helvetica Neue"/>
              </a:rPr>
              <a:t>δ</a:t>
            </a:r>
            <a:r>
              <a:rPr lang="en-US" sz="1800" b="0" i="0" u="none" strike="noStrike" cap="none">
                <a:solidFill>
                  <a:schemeClr val="dk1"/>
                </a:solidFill>
                <a:latin typeface="Helvetica Neue"/>
                <a:ea typeface="Helvetica Neue"/>
                <a:cs typeface="Helvetica Neue"/>
                <a:sym typeface="Helvetica Neue"/>
              </a:rPr>
              <a:t>(</a:t>
            </a:r>
            <a:r>
              <a:rPr lang="en-US" sz="1800" b="1" i="0" u="none" strike="noStrike" cap="none">
                <a:solidFill>
                  <a:schemeClr val="dk1"/>
                </a:solidFill>
                <a:latin typeface="Helvetica Neue"/>
                <a:ea typeface="Helvetica Neue"/>
                <a:cs typeface="Helvetica Neue"/>
                <a:sym typeface="Helvetica Neue"/>
              </a:rPr>
              <a:t>x</a:t>
            </a:r>
            <a:r>
              <a:rPr lang="en-US" sz="1800" b="0" i="0" u="none" strike="noStrike" cap="none">
                <a:solidFill>
                  <a:schemeClr val="dk1"/>
                </a:solidFill>
                <a:latin typeface="Helvetica Neue"/>
                <a:ea typeface="Helvetica Neue"/>
                <a:cs typeface="Helvetica Neue"/>
                <a:sym typeface="Helvetica Neue"/>
              </a:rPr>
              <a:t>) = </a:t>
            </a:r>
            <a:r>
              <a:rPr lang="en-US" sz="1800" b="0" i="1" u="none" strike="noStrike" cap="none">
                <a:solidFill>
                  <a:schemeClr val="dk1"/>
                </a:solidFill>
                <a:latin typeface="Helvetica Neue"/>
                <a:ea typeface="Helvetica Neue"/>
                <a:cs typeface="Helvetica Neue"/>
                <a:sym typeface="Helvetica Neue"/>
              </a:rPr>
              <a:t>δ</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x</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δ</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y</a:t>
            </a:r>
            <a:r>
              <a:rPr lang="en-US" sz="1800" b="0" i="0" u="none" strike="noStrike" cap="none">
                <a:solidFill>
                  <a:schemeClr val="dk1"/>
                </a:solidFill>
                <a:latin typeface="Helvetica Neue"/>
                <a:ea typeface="Helvetica Neue"/>
                <a:cs typeface="Helvetica Neue"/>
                <a:sym typeface="Helvetica Neue"/>
              </a:rPr>
              <a:t>) is</a:t>
            </a:r>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the </a:t>
            </a:r>
            <a:r>
              <a:rPr lang="en-US" sz="1800" b="0" i="1" u="none" strike="noStrike" cap="none">
                <a:solidFill>
                  <a:schemeClr val="dk1"/>
                </a:solidFill>
                <a:latin typeface="Helvetica Neue"/>
                <a:ea typeface="Helvetica Neue"/>
                <a:cs typeface="Helvetica Neue"/>
                <a:sym typeface="Helvetica Neue"/>
              </a:rPr>
              <a:t>two-dimensional Dirac delta function</a:t>
            </a:r>
            <a:r>
              <a:rPr lang="en-US" sz="1800" b="0" i="0" u="none" strike="noStrike" cap="none">
                <a:solidFill>
                  <a:schemeClr val="dk1"/>
                </a:solidFill>
                <a:latin typeface="Helvetica Neue"/>
                <a:ea typeface="Helvetica Neue"/>
                <a:cs typeface="Helvetica Neue"/>
                <a:sym typeface="Helvetica Neue"/>
              </a:rPr>
              <a:t>.</a:t>
            </a:r>
            <a:endParaRPr/>
          </a:p>
        </p:txBody>
      </p:sp>
      <p:sp>
        <p:nvSpPr>
          <p:cNvPr id="340" name="Google Shape;340;p45"/>
          <p:cNvSpPr/>
          <p:nvPr/>
        </p:nvSpPr>
        <p:spPr>
          <a:xfrm>
            <a:off x="455414" y="4531817"/>
            <a:ext cx="8840391" cy="330398"/>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What does this mean? Integrate both sides over an arbitrary region   .</a:t>
            </a:r>
            <a:endParaRPr/>
          </a:p>
        </p:txBody>
      </p:sp>
      <p:sp>
        <p:nvSpPr>
          <p:cNvPr id="341" name="Google Shape;341;p45"/>
          <p:cNvSpPr txBox="1">
            <a:spLocks noGrp="1"/>
          </p:cNvSpPr>
          <p:nvPr>
            <p:ph type="title"/>
          </p:nvPr>
        </p:nvSpPr>
        <p:spPr>
          <a:xfrm>
            <a:off x="848320" y="62508"/>
            <a:ext cx="7366992" cy="1714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1445"/>
              </a:buClr>
              <a:buFont typeface="Questrial"/>
              <a:buNone/>
            </a:pPr>
            <a:r>
              <a:rPr lang="en-US" sz="3500" b="0" i="0" u="none" strike="noStrike" cap="none">
                <a:solidFill>
                  <a:srgbClr val="001445"/>
                </a:solidFill>
                <a:latin typeface="Questrial"/>
                <a:ea typeface="Questrial"/>
                <a:cs typeface="Questrial"/>
                <a:sym typeface="Questrial"/>
              </a:rPr>
              <a:t>Lagrangian-Eulerian Interaction</a:t>
            </a:r>
            <a:endParaRPr sz="3500" b="0" i="0" u="none" strike="noStrike" cap="none">
              <a:solidFill>
                <a:srgbClr val="001445"/>
              </a:solidFill>
              <a:latin typeface="Questrial"/>
              <a:ea typeface="Questrial"/>
              <a:cs typeface="Questrial"/>
              <a:sym typeface="Questrial"/>
            </a:endParaRPr>
          </a:p>
        </p:txBody>
      </p:sp>
      <p:sp>
        <p:nvSpPr>
          <p:cNvPr id="342" name="Google Shape;342;p45"/>
          <p:cNvSpPr/>
          <p:nvPr/>
        </p:nvSpPr>
        <p:spPr>
          <a:xfrm>
            <a:off x="2893219" y="5224537"/>
            <a:ext cx="3052118" cy="23083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500" b="0" i="0" u="none" strike="noStrike" cap="none">
                <a:solidFill>
                  <a:schemeClr val="dk1"/>
                </a:solidFill>
                <a:latin typeface="Helvetica Neue"/>
                <a:ea typeface="Helvetica Neue"/>
                <a:cs typeface="Helvetica Neue"/>
                <a:sym typeface="Helvetica Neue"/>
              </a:rPr>
              <a:t> 1 or 0 depending on whether or not</a:t>
            </a:r>
            <a:endParaRPr/>
          </a:p>
        </p:txBody>
      </p:sp>
      <p:pic>
        <p:nvPicPr>
          <p:cNvPr id="343" name="Google Shape;343;p45"/>
          <p:cNvPicPr preferRelativeResize="0"/>
          <p:nvPr/>
        </p:nvPicPr>
        <p:blipFill rotWithShape="1">
          <a:blip r:embed="rId3">
            <a:alphaModFix/>
          </a:blip>
          <a:srcRect/>
          <a:stretch/>
        </p:blipFill>
        <p:spPr>
          <a:xfrm>
            <a:off x="1866305" y="2749228"/>
            <a:ext cx="4134445" cy="635124"/>
          </a:xfrm>
          <a:prstGeom prst="rect">
            <a:avLst/>
          </a:prstGeom>
          <a:noFill/>
          <a:ln>
            <a:noFill/>
          </a:ln>
        </p:spPr>
      </p:pic>
      <p:pic>
        <p:nvPicPr>
          <p:cNvPr id="344" name="Google Shape;344;p45"/>
          <p:cNvPicPr preferRelativeResize="0"/>
          <p:nvPr/>
        </p:nvPicPr>
        <p:blipFill rotWithShape="1">
          <a:blip r:embed="rId4">
            <a:alphaModFix/>
          </a:blip>
          <a:srcRect/>
          <a:stretch/>
        </p:blipFill>
        <p:spPr>
          <a:xfrm>
            <a:off x="7429500" y="4580929"/>
            <a:ext cx="179710" cy="214313"/>
          </a:xfrm>
          <a:prstGeom prst="rect">
            <a:avLst/>
          </a:prstGeom>
          <a:noFill/>
          <a:ln>
            <a:noFill/>
          </a:ln>
        </p:spPr>
      </p:pic>
      <p:pic>
        <p:nvPicPr>
          <p:cNvPr id="345" name="Google Shape;345;p45"/>
          <p:cNvPicPr preferRelativeResize="0"/>
          <p:nvPr/>
        </p:nvPicPr>
        <p:blipFill rotWithShape="1">
          <a:blip r:embed="rId5">
            <a:alphaModFix/>
          </a:blip>
          <a:srcRect/>
          <a:stretch/>
        </p:blipFill>
        <p:spPr>
          <a:xfrm>
            <a:off x="589360" y="5063133"/>
            <a:ext cx="2319486" cy="571500"/>
          </a:xfrm>
          <a:prstGeom prst="rect">
            <a:avLst/>
          </a:prstGeom>
          <a:noFill/>
          <a:ln>
            <a:noFill/>
          </a:ln>
        </p:spPr>
      </p:pic>
      <p:pic>
        <p:nvPicPr>
          <p:cNvPr id="346" name="Google Shape;346;p45"/>
          <p:cNvPicPr preferRelativeResize="0"/>
          <p:nvPr/>
        </p:nvPicPr>
        <p:blipFill rotWithShape="1">
          <a:blip r:embed="rId6">
            <a:alphaModFix/>
          </a:blip>
          <a:srcRect/>
          <a:stretch/>
        </p:blipFill>
        <p:spPr>
          <a:xfrm>
            <a:off x="535782" y="5776392"/>
            <a:ext cx="5458271" cy="598289"/>
          </a:xfrm>
          <a:prstGeom prst="rect">
            <a:avLst/>
          </a:prstGeom>
          <a:noFill/>
          <a:ln>
            <a:noFill/>
          </a:ln>
        </p:spPr>
      </p:pic>
      <p:pic>
        <p:nvPicPr>
          <p:cNvPr id="347" name="Google Shape;347;p45"/>
          <p:cNvPicPr preferRelativeResize="0"/>
          <p:nvPr/>
        </p:nvPicPr>
        <p:blipFill rotWithShape="1">
          <a:blip r:embed="rId7">
            <a:alphaModFix/>
          </a:blip>
          <a:srcRect/>
          <a:stretch/>
        </p:blipFill>
        <p:spPr>
          <a:xfrm>
            <a:off x="6090047" y="5231681"/>
            <a:ext cx="1151930" cy="25114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6"/>
          <p:cNvSpPr/>
          <p:nvPr/>
        </p:nvSpPr>
        <p:spPr>
          <a:xfrm>
            <a:off x="714375" y="1898675"/>
            <a:ext cx="7427268" cy="4116586"/>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We define the regularized two-dimensional delta function as the product</a:t>
            </a:r>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of one-dimensional regularized delta functions:</a:t>
            </a:r>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What properties should </a:t>
            </a:r>
            <a:r>
              <a:rPr lang="en-US" sz="1800" b="0" i="1" u="none" strike="noStrike" cap="none">
                <a:solidFill>
                  <a:schemeClr val="dk1"/>
                </a:solidFill>
                <a:latin typeface="Helvetica Neue"/>
                <a:ea typeface="Helvetica Neue"/>
                <a:cs typeface="Helvetica Neue"/>
                <a:sym typeface="Helvetica Neue"/>
              </a:rPr>
              <a:t>φ</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r</a:t>
            </a:r>
            <a:r>
              <a:rPr lang="en-US" sz="1800" b="0" i="0" u="none" strike="noStrike" cap="none">
                <a:solidFill>
                  <a:schemeClr val="dk1"/>
                </a:solidFill>
                <a:latin typeface="Helvetica Neue"/>
                <a:ea typeface="Helvetica Neue"/>
                <a:cs typeface="Helvetica Neue"/>
                <a:sym typeface="Helvetica Neue"/>
              </a:rPr>
              <a:t>) posses?</a:t>
            </a:r>
            <a:endParaRPr/>
          </a:p>
          <a:p>
            <a:pPr marL="0" marR="0" lvl="0" indent="0" algn="l" rtl="0">
              <a:spcBef>
                <a:spcPts val="0"/>
              </a:spcBef>
              <a:spcAft>
                <a:spcPts val="0"/>
              </a:spcAft>
              <a:buNone/>
            </a:pPr>
            <a:r>
              <a:rPr lang="en-US" sz="1700" b="0" i="1"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Continuous</a:t>
            </a:r>
            <a:endParaRPr/>
          </a:p>
          <a:p>
            <a:pPr marL="0" marR="0" lvl="0" indent="0" algn="l" rtl="0">
              <a:spcBef>
                <a:spcPts val="0"/>
              </a:spcBef>
              <a:spcAft>
                <a:spcPts val="0"/>
              </a:spcAft>
              <a:buNone/>
            </a:pPr>
            <a:r>
              <a:rPr lang="en-US" sz="1700" b="0" i="1"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Bounded support</a:t>
            </a:r>
            <a:endParaRPr/>
          </a:p>
          <a:p>
            <a:pPr marL="0" marR="0" lvl="0" indent="0" algn="l" rtl="0">
              <a:spcBef>
                <a:spcPts val="0"/>
              </a:spcBef>
              <a:spcAft>
                <a:spcPts val="0"/>
              </a:spcAft>
              <a:buNone/>
            </a:pPr>
            <a:r>
              <a:rPr lang="en-US" sz="1700" b="0" i="1"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Discrete moment conditions</a:t>
            </a:r>
            <a:endParaRPr/>
          </a:p>
          <a:p>
            <a:pPr marL="0" marR="0" lvl="1" indent="0" algn="l" rtl="0">
              <a:spcBef>
                <a:spcPts val="0"/>
              </a:spcBef>
              <a:spcAft>
                <a:spcPts val="0"/>
              </a:spcAft>
              <a:buNone/>
            </a:pPr>
            <a:r>
              <a:rPr lang="en-US" sz="1400" b="0" i="1" u="none" strike="noStrike" cap="none">
                <a:solidFill>
                  <a:schemeClr val="dk1"/>
                </a:solidFill>
                <a:latin typeface="Helvetica Neue"/>
                <a:ea typeface="Helvetica Neue"/>
                <a:cs typeface="Helvetica Neue"/>
                <a:sym typeface="Helvetica Neue"/>
              </a:rPr>
              <a:t>• </a:t>
            </a:r>
            <a:r>
              <a:rPr lang="en-US" sz="1500" b="0" i="0" u="none" strike="noStrike" cap="none">
                <a:solidFill>
                  <a:schemeClr val="dk1"/>
                </a:solidFill>
                <a:latin typeface="Helvetica Neue"/>
                <a:ea typeface="Helvetica Neue"/>
                <a:cs typeface="Helvetica Neue"/>
                <a:sym typeface="Helvetica Neue"/>
              </a:rPr>
              <a:t>Conservation of momentum/total force</a:t>
            </a:r>
            <a:endParaRPr/>
          </a:p>
          <a:p>
            <a:pPr marL="0" marR="0" lvl="1" indent="0" algn="l" rtl="0">
              <a:spcBef>
                <a:spcPts val="0"/>
              </a:spcBef>
              <a:spcAft>
                <a:spcPts val="0"/>
              </a:spcAft>
              <a:buNone/>
            </a:pPr>
            <a:r>
              <a:rPr lang="en-US" sz="1400" b="0" i="1" u="none" strike="noStrike" cap="none">
                <a:solidFill>
                  <a:schemeClr val="dk1"/>
                </a:solidFill>
                <a:latin typeface="Helvetica Neue"/>
                <a:ea typeface="Helvetica Neue"/>
                <a:cs typeface="Helvetica Neue"/>
                <a:sym typeface="Helvetica Neue"/>
              </a:rPr>
              <a:t>• </a:t>
            </a:r>
            <a:r>
              <a:rPr lang="en-US" sz="1500" b="0" i="0" u="none" strike="noStrike" cap="none">
                <a:solidFill>
                  <a:schemeClr val="dk1"/>
                </a:solidFill>
                <a:latin typeface="Helvetica Neue"/>
                <a:ea typeface="Helvetica Neue"/>
                <a:cs typeface="Helvetica Neue"/>
                <a:sym typeface="Helvetica Neue"/>
              </a:rPr>
              <a:t>Conservation of angular momentum/torque</a:t>
            </a:r>
            <a:endParaRPr/>
          </a:p>
          <a:p>
            <a:pPr marL="0" marR="0" lvl="0" indent="0" algn="l" rtl="0">
              <a:spcBef>
                <a:spcPts val="0"/>
              </a:spcBef>
              <a:spcAft>
                <a:spcPts val="0"/>
              </a:spcAft>
              <a:buNone/>
            </a:pPr>
            <a:r>
              <a:rPr lang="en-US" sz="1700" b="0" i="1"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Constraints to approximate grid independence</a:t>
            </a:r>
            <a:endParaRPr/>
          </a:p>
        </p:txBody>
      </p:sp>
      <p:sp>
        <p:nvSpPr>
          <p:cNvPr id="353" name="Google Shape;353;p46"/>
          <p:cNvSpPr/>
          <p:nvPr/>
        </p:nvSpPr>
        <p:spPr>
          <a:xfrm>
            <a:off x="580430" y="415231"/>
            <a:ext cx="8233172" cy="101798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3100" b="0" i="0" u="none" strike="noStrike" cap="none">
                <a:solidFill>
                  <a:srgbClr val="001445"/>
                </a:solidFill>
                <a:latin typeface="Questrial"/>
                <a:ea typeface="Questrial"/>
                <a:cs typeface="Questrial"/>
                <a:sym typeface="Questrial"/>
              </a:rPr>
              <a:t>Smoothed approximations to the Dirac delta function</a:t>
            </a:r>
            <a:endParaRPr/>
          </a:p>
        </p:txBody>
      </p:sp>
      <p:pic>
        <p:nvPicPr>
          <p:cNvPr id="354" name="Google Shape;354;p46"/>
          <p:cNvPicPr preferRelativeResize="0"/>
          <p:nvPr/>
        </p:nvPicPr>
        <p:blipFill rotWithShape="1">
          <a:blip r:embed="rId3">
            <a:alphaModFix/>
          </a:blip>
          <a:srcRect/>
          <a:stretch/>
        </p:blipFill>
        <p:spPr>
          <a:xfrm>
            <a:off x="3125391" y="2705695"/>
            <a:ext cx="2905497" cy="367234"/>
          </a:xfrm>
          <a:prstGeom prst="rect">
            <a:avLst/>
          </a:prstGeom>
          <a:noFill/>
          <a:ln>
            <a:noFill/>
          </a:ln>
        </p:spPr>
      </p:pic>
      <p:pic>
        <p:nvPicPr>
          <p:cNvPr id="355" name="Google Shape;355;p46"/>
          <p:cNvPicPr preferRelativeResize="0"/>
          <p:nvPr/>
        </p:nvPicPr>
        <p:blipFill rotWithShape="1">
          <a:blip r:embed="rId4">
            <a:alphaModFix/>
          </a:blip>
          <a:srcRect/>
          <a:stretch/>
        </p:blipFill>
        <p:spPr>
          <a:xfrm>
            <a:off x="3545086" y="3192364"/>
            <a:ext cx="2071688" cy="655216"/>
          </a:xfrm>
          <a:prstGeom prst="rect">
            <a:avLst/>
          </a:prstGeom>
          <a:noFill/>
          <a:ln>
            <a:noFill/>
          </a:ln>
        </p:spPr>
      </p:pic>
      <p:pic>
        <p:nvPicPr>
          <p:cNvPr id="356" name="Google Shape;356;p46"/>
          <p:cNvPicPr preferRelativeResize="0"/>
          <p:nvPr/>
        </p:nvPicPr>
        <p:blipFill rotWithShape="1">
          <a:blip r:embed="rId5">
            <a:alphaModFix/>
          </a:blip>
          <a:srcRect/>
          <a:stretch/>
        </p:blipFill>
        <p:spPr>
          <a:xfrm>
            <a:off x="5956102" y="3522762"/>
            <a:ext cx="3161109" cy="30048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n-US" sz="3250" b="0" i="0" u="none" strike="noStrike" cap="none">
                <a:solidFill>
                  <a:schemeClr val="dk1"/>
                </a:solidFill>
                <a:latin typeface="Calibri"/>
                <a:ea typeface="Calibri"/>
                <a:cs typeface="Calibri"/>
                <a:sym typeface="Calibri"/>
              </a:rPr>
              <a:t>Describing the fluid: Non-dimensional Navier-Stokes equations</a:t>
            </a:r>
            <a:endParaRPr/>
          </a:p>
        </p:txBody>
      </p:sp>
      <p:sp>
        <p:nvSpPr>
          <p:cNvPr id="119" name="Google Shape;119;p16"/>
          <p:cNvSpPr txBox="1"/>
          <p:nvPr/>
        </p:nvSpPr>
        <p:spPr>
          <a:xfrm>
            <a:off x="533400" y="3657600"/>
            <a:ext cx="8147050" cy="822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The Navier-Stokes equation can be put into dimensionless </a:t>
            </a:r>
            <a:endParaRPr/>
          </a:p>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form using the following definitions:</a:t>
            </a:r>
            <a:endParaRPr/>
          </a:p>
        </p:txBody>
      </p:sp>
      <p:pic>
        <p:nvPicPr>
          <p:cNvPr id="120" name="Google Shape;120;p16"/>
          <p:cNvPicPr preferRelativeResize="0"/>
          <p:nvPr/>
        </p:nvPicPr>
        <p:blipFill rotWithShape="1">
          <a:blip r:embed="rId3">
            <a:alphaModFix/>
          </a:blip>
          <a:srcRect/>
          <a:stretch/>
        </p:blipFill>
        <p:spPr>
          <a:xfrm>
            <a:off x="2487613" y="1727200"/>
            <a:ext cx="3862387" cy="852488"/>
          </a:xfrm>
          <a:prstGeom prst="rect">
            <a:avLst/>
          </a:prstGeom>
          <a:noFill/>
          <a:ln>
            <a:noFill/>
          </a:ln>
        </p:spPr>
      </p:pic>
      <p:sp>
        <p:nvSpPr>
          <p:cNvPr id="121" name="Google Shape;121;p16"/>
          <p:cNvSpPr txBox="1"/>
          <p:nvPr/>
        </p:nvSpPr>
        <p:spPr>
          <a:xfrm>
            <a:off x="4648200" y="4800600"/>
            <a:ext cx="4191000" cy="1631216"/>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L is the characteristic length</a:t>
            </a:r>
            <a:endParaRPr/>
          </a:p>
          <a:p>
            <a:pPr marL="742950" marR="0" lvl="1" indent="-285750" algn="l" rtl="0">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Ex: length of a wing</a:t>
            </a:r>
            <a:endParaRPr/>
          </a:p>
          <a:p>
            <a:pPr marL="285750" marR="0" lvl="0" indent="-285750" algn="l" rtl="0">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V is the characteristic velocity</a:t>
            </a:r>
            <a:endParaRPr/>
          </a:p>
          <a:p>
            <a:pPr marL="742950" marR="0" lvl="1" indent="-285750" algn="l" rtl="0">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Ex: max velocity of wing tip</a:t>
            </a:r>
            <a:endParaRPr/>
          </a:p>
          <a:p>
            <a:pPr marL="285750" marR="0" lvl="0" indent="-158750" algn="l" rtl="0">
              <a:spcBef>
                <a:spcPts val="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p:txBody>
      </p:sp>
      <p:pic>
        <p:nvPicPr>
          <p:cNvPr id="122" name="Google Shape;122;p16"/>
          <p:cNvPicPr preferRelativeResize="0"/>
          <p:nvPr/>
        </p:nvPicPr>
        <p:blipFill>
          <a:blip r:embed="rId4">
            <a:alphaModFix/>
          </a:blip>
          <a:stretch>
            <a:fillRect/>
          </a:stretch>
        </p:blipFill>
        <p:spPr>
          <a:xfrm>
            <a:off x="3705575" y="2686775"/>
            <a:ext cx="1281846" cy="822325"/>
          </a:xfrm>
          <a:prstGeom prst="rect">
            <a:avLst/>
          </a:prstGeom>
          <a:noFill/>
          <a:ln>
            <a:noFill/>
          </a:ln>
        </p:spPr>
      </p:pic>
      <p:pic>
        <p:nvPicPr>
          <p:cNvPr id="123" name="Google Shape;123;p16"/>
          <p:cNvPicPr preferRelativeResize="0"/>
          <p:nvPr/>
        </p:nvPicPr>
        <p:blipFill>
          <a:blip r:embed="rId5">
            <a:alphaModFix/>
          </a:blip>
          <a:stretch>
            <a:fillRect/>
          </a:stretch>
        </p:blipFill>
        <p:spPr>
          <a:xfrm>
            <a:off x="1210700" y="4557525"/>
            <a:ext cx="1108102" cy="1984300"/>
          </a:xfrm>
          <a:prstGeom prst="rect">
            <a:avLst/>
          </a:prstGeom>
          <a:noFill/>
          <a:ln>
            <a:noFill/>
          </a:ln>
        </p:spPr>
      </p:pic>
      <p:pic>
        <p:nvPicPr>
          <p:cNvPr id="124" name="Google Shape;124;p16"/>
          <p:cNvPicPr preferRelativeResize="0"/>
          <p:nvPr/>
        </p:nvPicPr>
        <p:blipFill>
          <a:blip r:embed="rId6">
            <a:alphaModFix/>
          </a:blip>
          <a:stretch>
            <a:fillRect/>
          </a:stretch>
        </p:blipFill>
        <p:spPr>
          <a:xfrm>
            <a:off x="2826075" y="4778225"/>
            <a:ext cx="1108100" cy="1532479"/>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Reynolds number</a:t>
            </a:r>
            <a:endParaRPr/>
          </a:p>
        </p:txBody>
      </p:sp>
      <p:sp>
        <p:nvSpPr>
          <p:cNvPr id="131" name="Google Shape;131;p17"/>
          <p:cNvSpPr/>
          <p:nvPr/>
        </p:nvSpPr>
        <p:spPr>
          <a:xfrm>
            <a:off x="426675" y="3764750"/>
            <a:ext cx="8229600" cy="1935300"/>
          </a:xfrm>
          <a:prstGeom prst="rect">
            <a:avLst/>
          </a:prstGeom>
          <a:noFill/>
          <a:ln>
            <a:noFill/>
          </a:ln>
        </p:spPr>
        <p:txBody>
          <a:bodyPr spcFirstLastPara="1" wrap="square" lIns="91425" tIns="45700" rIns="91425" bIns="45700" anchor="t" anchorCtr="0">
            <a:noAutofit/>
          </a:bodyPr>
          <a:lstStyle/>
          <a:p>
            <a:pPr marL="342900" marR="0" lvl="0" indent="-292100" algn="l" rtl="0">
              <a:lnSpc>
                <a:spcPct val="80000"/>
              </a:lnSpc>
              <a:spcBef>
                <a:spcPts val="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Flows of the same Re are dynamically similar.</a:t>
            </a:r>
            <a:endParaRPr sz="2200" b="0" i="0" u="none" strike="noStrike" cap="none">
              <a:solidFill>
                <a:schemeClr val="dk1"/>
              </a:solidFill>
              <a:latin typeface="Arial"/>
              <a:ea typeface="Arial"/>
              <a:cs typeface="Arial"/>
              <a:sym typeface="Arial"/>
            </a:endParaRPr>
          </a:p>
          <a:p>
            <a:pPr marL="342900" marR="0" lvl="0" indent="-292100" algn="l" rtl="0">
              <a:lnSpc>
                <a:spcPct val="80000"/>
              </a:lnSpc>
              <a:spcBef>
                <a:spcPts val="6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Physical models are scaled to the same Re.</a:t>
            </a:r>
            <a:endParaRPr sz="2200" b="0" i="0" u="none" strike="noStrike" cap="none">
              <a:solidFill>
                <a:schemeClr val="dk1"/>
              </a:solidFill>
              <a:latin typeface="Arial"/>
              <a:ea typeface="Arial"/>
              <a:cs typeface="Arial"/>
              <a:sym typeface="Arial"/>
            </a:endParaRPr>
          </a:p>
          <a:p>
            <a:pPr marL="742950" marR="0" lvl="1" indent="-260350" algn="l" rtl="0">
              <a:lnSpc>
                <a:spcPct val="80000"/>
              </a:lnSpc>
              <a:spcBef>
                <a:spcPts val="52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Bigger models of small organisms can be made by increasing the viscosity of the fluid.</a:t>
            </a:r>
            <a:endParaRPr sz="2200"/>
          </a:p>
          <a:p>
            <a:pPr marL="742950" marR="0" lvl="1" indent="-260350" algn="l" rtl="0">
              <a:lnSpc>
                <a:spcPct val="80000"/>
              </a:lnSpc>
              <a:spcBef>
                <a:spcPts val="52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Smaller models of bigger organisms can be made by reducing viscosity or increasing velocity.</a:t>
            </a:r>
            <a:endParaRPr sz="2200" b="0" i="0" u="none" strike="noStrike" cap="none">
              <a:solidFill>
                <a:schemeClr val="dk1"/>
              </a:solidFill>
              <a:latin typeface="Arial"/>
              <a:ea typeface="Arial"/>
              <a:cs typeface="Arial"/>
              <a:sym typeface="Arial"/>
            </a:endParaRPr>
          </a:p>
          <a:p>
            <a:pPr marL="342900" marR="0" lvl="0" indent="-342900" algn="l" rtl="0">
              <a:lnSpc>
                <a:spcPct val="80000"/>
              </a:lnSpc>
              <a:spcBef>
                <a:spcPts val="560"/>
              </a:spcBef>
              <a:spcAft>
                <a:spcPts val="0"/>
              </a:spcAft>
              <a:buNone/>
            </a:pPr>
            <a:endParaRPr sz="2200" b="0" i="0" u="none" strike="noStrike" cap="none">
              <a:solidFill>
                <a:schemeClr val="dk1"/>
              </a:solidFill>
              <a:latin typeface="Arial"/>
              <a:ea typeface="Arial"/>
              <a:cs typeface="Arial"/>
              <a:sym typeface="Arial"/>
            </a:endParaRPr>
          </a:p>
        </p:txBody>
      </p:sp>
      <p:pic>
        <p:nvPicPr>
          <p:cNvPr id="132" name="Google Shape;132;p17"/>
          <p:cNvPicPr preferRelativeResize="0"/>
          <p:nvPr/>
        </p:nvPicPr>
        <p:blipFill rotWithShape="1">
          <a:blip r:embed="rId3">
            <a:alphaModFix/>
          </a:blip>
          <a:srcRect/>
          <a:stretch/>
        </p:blipFill>
        <p:spPr>
          <a:xfrm>
            <a:off x="1676400" y="1600200"/>
            <a:ext cx="5619900" cy="12351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1" i="0" u="none" strike="noStrike" cap="none">
                <a:solidFill>
                  <a:schemeClr val="dk1"/>
                </a:solidFill>
                <a:latin typeface="Calibri"/>
                <a:ea typeface="Calibri"/>
                <a:cs typeface="Calibri"/>
                <a:sym typeface="Calibri"/>
              </a:rPr>
              <a:t>Describing the boundary</a:t>
            </a:r>
            <a:endParaRPr sz="4400" b="1" i="0" u="none" strike="noStrike" cap="none">
              <a:solidFill>
                <a:schemeClr val="dk1"/>
              </a:solidFill>
              <a:latin typeface="Calibri"/>
              <a:ea typeface="Calibri"/>
              <a:cs typeface="Calibri"/>
              <a:sym typeface="Calibri"/>
            </a:endParaRPr>
          </a:p>
        </p:txBody>
      </p:sp>
      <p:sp>
        <p:nvSpPr>
          <p:cNvPr id="138" name="Google Shape;138;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In the immersed boundary method, boundaries are always elastic. </a:t>
            </a:r>
            <a:endParaRPr/>
          </a:p>
          <a:p>
            <a:pPr marL="742950" marR="0" lvl="1" indent="-285750" algn="l" rtl="0">
              <a:lnSpc>
                <a:spcPct val="90000"/>
              </a:lnSpc>
              <a:spcBef>
                <a:spcPts val="52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They can be stiff enough that they act like rigid objects.</a:t>
            </a:r>
            <a:endParaRPr/>
          </a:p>
          <a:p>
            <a:pPr marL="742950" marR="0" lvl="1" indent="-285750" algn="l" rtl="0">
              <a:lnSpc>
                <a:spcPct val="90000"/>
              </a:lnSpc>
              <a:spcBef>
                <a:spcPts val="52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They can be moved in prescribed ways using target points.</a:t>
            </a:r>
            <a:endParaRPr/>
          </a:p>
          <a:p>
            <a:pPr marL="342900" marR="0" lvl="0" indent="-342900" algn="l" rtl="0">
              <a:lnSpc>
                <a:spcPct val="90000"/>
              </a:lnSpc>
              <a:spcBef>
                <a:spcPts val="59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Boundaries have been modeled to resist bending, stretching, and twisting. </a:t>
            </a:r>
            <a:endParaRPr/>
          </a:p>
          <a:p>
            <a:pPr marL="342900" marR="0" lvl="0" indent="-342900" algn="l" rtl="0">
              <a:lnSpc>
                <a:spcPct val="90000"/>
              </a:lnSpc>
              <a:spcBef>
                <a:spcPts val="59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All of these properties can change in time in prescribed ways or according to other models.</a:t>
            </a:r>
            <a:endParaRPr sz="295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p:nvPr/>
        </p:nvSpPr>
        <p:spPr>
          <a:xfrm>
            <a:off x="3884414" y="2024807"/>
            <a:ext cx="4964906" cy="1375172"/>
          </a:xfrm>
          <a:prstGeom prst="rect">
            <a:avLst/>
          </a:prstGeom>
          <a:noFill/>
          <a:ln>
            <a:noFill/>
          </a:ln>
        </p:spPr>
        <p:txBody>
          <a:bodyPr spcFirstLastPara="1" wrap="square" lIns="26775" tIns="26775" rIns="26775" bIns="26775" anchor="t" anchorCtr="0">
            <a:noAutofit/>
          </a:bodyPr>
          <a:lstStyle/>
          <a:p>
            <a:pPr marL="214304" marR="0" lvl="0" indent="-214304" algn="l" rtl="0">
              <a:spcBef>
                <a:spcPts val="0"/>
              </a:spcBef>
              <a:spcAft>
                <a:spcPts val="0"/>
              </a:spcAft>
              <a:buClr>
                <a:srgbClr val="000000"/>
              </a:buClr>
              <a:buSzPts val="2100"/>
              <a:buFont typeface="Questrial"/>
              <a:buChar char="•"/>
            </a:pPr>
            <a:r>
              <a:rPr lang="en-US" sz="2100" b="0" i="0" u="none" strike="noStrike" cap="none">
                <a:solidFill>
                  <a:srgbClr val="000000"/>
                </a:solidFill>
                <a:latin typeface="Questrial"/>
                <a:ea typeface="Questrial"/>
                <a:cs typeface="Questrial"/>
                <a:sym typeface="Questrial"/>
              </a:rPr>
              <a:t>Discretize the Eulerian equations on a Cartesian grid. Solve for v</a:t>
            </a:r>
            <a:r>
              <a:rPr lang="en-US" sz="2100">
                <a:latin typeface="Questrial"/>
                <a:ea typeface="Questrial"/>
                <a:cs typeface="Questrial"/>
                <a:sym typeface="Questrial"/>
              </a:rPr>
              <a:t>elocity and pressure.</a:t>
            </a:r>
            <a:endParaRPr sz="2700" b="0" i="0" u="none" strike="noStrike" cap="none">
              <a:solidFill>
                <a:srgbClr val="000000"/>
              </a:solidFill>
              <a:latin typeface="Calibri"/>
              <a:ea typeface="Calibri"/>
              <a:cs typeface="Calibri"/>
              <a:sym typeface="Calibri"/>
            </a:endParaRPr>
          </a:p>
          <a:p>
            <a:pPr marL="214304" marR="0" lvl="0" indent="-214304" algn="l" rtl="0">
              <a:spcBef>
                <a:spcPts val="0"/>
              </a:spcBef>
              <a:spcAft>
                <a:spcPts val="0"/>
              </a:spcAft>
              <a:buClr>
                <a:srgbClr val="000000"/>
              </a:buClr>
              <a:buSzPts val="2100"/>
              <a:buFont typeface="Questrial"/>
              <a:buChar char="•"/>
            </a:pPr>
            <a:r>
              <a:rPr lang="en-US" sz="2100" b="0" i="0" u="none" strike="noStrike" cap="none">
                <a:solidFill>
                  <a:srgbClr val="000000"/>
                </a:solidFill>
                <a:latin typeface="Questrial"/>
                <a:ea typeface="Questrial"/>
                <a:cs typeface="Questrial"/>
                <a:sym typeface="Questrial"/>
              </a:rPr>
              <a:t>Discretize the Lagrangian equations on a curvilinear mesh. Solve for </a:t>
            </a:r>
            <a:r>
              <a:rPr lang="en-US" sz="2100">
                <a:latin typeface="Questrial"/>
                <a:ea typeface="Questrial"/>
                <a:cs typeface="Questrial"/>
                <a:sym typeface="Questrial"/>
              </a:rPr>
              <a:t>force density and position.</a:t>
            </a:r>
            <a:endParaRPr/>
          </a:p>
        </p:txBody>
      </p:sp>
      <p:sp>
        <p:nvSpPr>
          <p:cNvPr id="144" name="Google Shape;144;p19"/>
          <p:cNvSpPr/>
          <p:nvPr/>
        </p:nvSpPr>
        <p:spPr>
          <a:xfrm>
            <a:off x="687586" y="232172"/>
            <a:ext cx="7634883" cy="1017984"/>
          </a:xfrm>
          <a:prstGeom prst="rect">
            <a:avLst/>
          </a:prstGeom>
          <a:noFill/>
          <a:ln>
            <a:noFill/>
          </a:ln>
        </p:spPr>
        <p:txBody>
          <a:bodyPr spcFirstLastPara="1" wrap="square" lIns="26775" tIns="26775" rIns="26775" bIns="26775" anchor="t" anchorCtr="0">
            <a:noAutofit/>
          </a:bodyPr>
          <a:lstStyle/>
          <a:p>
            <a:pPr marL="0" marR="0" lvl="0" indent="0" algn="l" rtl="0">
              <a:spcBef>
                <a:spcPts val="0"/>
              </a:spcBef>
              <a:spcAft>
                <a:spcPts val="0"/>
              </a:spcAft>
              <a:buNone/>
            </a:pPr>
            <a:r>
              <a:rPr lang="en-US" sz="3100" b="0" i="0" u="none" strike="noStrike" cap="none">
                <a:solidFill>
                  <a:srgbClr val="002060"/>
                </a:solidFill>
                <a:latin typeface="Questrial"/>
                <a:ea typeface="Questrial"/>
                <a:cs typeface="Questrial"/>
                <a:sym typeface="Questrial"/>
              </a:rPr>
              <a:t>Immersed boundary approach to </a:t>
            </a:r>
            <a:endParaRPr sz="2700" b="0"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r>
              <a:rPr lang="en-US" sz="3100" b="0" i="0" u="none" strike="noStrike" cap="none">
                <a:solidFill>
                  <a:srgbClr val="002060"/>
                </a:solidFill>
                <a:latin typeface="Questrial"/>
                <a:ea typeface="Questrial"/>
                <a:cs typeface="Questrial"/>
                <a:sym typeface="Questrial"/>
              </a:rPr>
              <a:t>fluid-structure interaction</a:t>
            </a:r>
            <a:endParaRPr/>
          </a:p>
        </p:txBody>
      </p:sp>
      <p:pic>
        <p:nvPicPr>
          <p:cNvPr id="145" name="Google Shape;145;p19"/>
          <p:cNvPicPr preferRelativeResize="0"/>
          <p:nvPr/>
        </p:nvPicPr>
        <p:blipFill rotWithShape="1">
          <a:blip r:embed="rId3">
            <a:alphaModFix/>
          </a:blip>
          <a:srcRect/>
          <a:stretch/>
        </p:blipFill>
        <p:spPr>
          <a:xfrm>
            <a:off x="455414" y="1446610"/>
            <a:ext cx="3259336" cy="3277195"/>
          </a:xfrm>
          <a:prstGeom prst="rect">
            <a:avLst/>
          </a:prstGeom>
          <a:noFill/>
          <a:ln>
            <a:noFill/>
          </a:ln>
        </p:spPr>
      </p:pic>
      <p:sp>
        <p:nvSpPr>
          <p:cNvPr id="146" name="Google Shape;146;p19"/>
          <p:cNvSpPr/>
          <p:nvPr/>
        </p:nvSpPr>
        <p:spPr>
          <a:xfrm>
            <a:off x="4486052" y="4723805"/>
            <a:ext cx="1991320" cy="1982391"/>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 name="Google Shape;147;p19"/>
          <p:cNvSpPr/>
          <p:nvPr/>
        </p:nvSpPr>
        <p:spPr>
          <a:xfrm>
            <a:off x="4816451" y="5057552"/>
            <a:ext cx="1377404" cy="1262434"/>
          </a:xfrm>
          <a:custGeom>
            <a:avLst/>
            <a:gdLst/>
            <a:ahLst/>
            <a:cxnLst/>
            <a:rect l="l" t="t" r="r" b="b"/>
            <a:pathLst>
              <a:path w="21129" h="21490" extrusionOk="0">
                <a:moveTo>
                  <a:pt x="589" y="8456"/>
                </a:moveTo>
                <a:cubicBezTo>
                  <a:pt x="1423" y="7436"/>
                  <a:pt x="3710" y="6602"/>
                  <a:pt x="5396" y="5786"/>
                </a:cubicBezTo>
                <a:cubicBezTo>
                  <a:pt x="7082" y="4970"/>
                  <a:pt x="9419" y="4284"/>
                  <a:pt x="10704" y="3561"/>
                </a:cubicBezTo>
                <a:cubicBezTo>
                  <a:pt x="11990" y="2838"/>
                  <a:pt x="12457" y="2041"/>
                  <a:pt x="13108" y="1447"/>
                </a:cubicBezTo>
                <a:cubicBezTo>
                  <a:pt x="13759" y="854"/>
                  <a:pt x="13959" y="-36"/>
                  <a:pt x="14610" y="1"/>
                </a:cubicBezTo>
                <a:cubicBezTo>
                  <a:pt x="15261" y="38"/>
                  <a:pt x="16096" y="298"/>
                  <a:pt x="17014" y="1670"/>
                </a:cubicBezTo>
                <a:cubicBezTo>
                  <a:pt x="17932" y="3042"/>
                  <a:pt x="19451" y="6546"/>
                  <a:pt x="20119" y="8233"/>
                </a:cubicBezTo>
                <a:cubicBezTo>
                  <a:pt x="20786" y="9920"/>
                  <a:pt x="20937" y="10606"/>
                  <a:pt x="21020" y="11793"/>
                </a:cubicBezTo>
                <a:cubicBezTo>
                  <a:pt x="21104" y="12980"/>
                  <a:pt x="21354" y="14018"/>
                  <a:pt x="20620" y="15353"/>
                </a:cubicBezTo>
                <a:cubicBezTo>
                  <a:pt x="19885" y="16688"/>
                  <a:pt x="17982" y="18783"/>
                  <a:pt x="16613" y="19803"/>
                </a:cubicBezTo>
                <a:cubicBezTo>
                  <a:pt x="15245" y="20822"/>
                  <a:pt x="13742" y="21379"/>
                  <a:pt x="12407" y="21471"/>
                </a:cubicBezTo>
                <a:cubicBezTo>
                  <a:pt x="11071" y="21564"/>
                  <a:pt x="10153" y="21323"/>
                  <a:pt x="8601" y="20359"/>
                </a:cubicBezTo>
                <a:cubicBezTo>
                  <a:pt x="7049" y="19395"/>
                  <a:pt x="4461" y="17096"/>
                  <a:pt x="3092" y="15687"/>
                </a:cubicBezTo>
                <a:cubicBezTo>
                  <a:pt x="1724" y="14277"/>
                  <a:pt x="856" y="13091"/>
                  <a:pt x="388" y="11904"/>
                </a:cubicBezTo>
                <a:cubicBezTo>
                  <a:pt x="-79" y="10718"/>
                  <a:pt x="-246" y="9475"/>
                  <a:pt x="589" y="8456"/>
                </a:cubicBezTo>
                <a:close/>
                <a:moveTo>
                  <a:pt x="589" y="8456"/>
                </a:moveTo>
              </a:path>
            </a:pathLst>
          </a:custGeom>
          <a:noFill/>
          <a:ln w="635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cxnSp>
        <p:nvCxnSpPr>
          <p:cNvPr id="148" name="Google Shape;148;p19"/>
          <p:cNvCxnSpPr/>
          <p:nvPr/>
        </p:nvCxnSpPr>
        <p:spPr>
          <a:xfrm flipH="1">
            <a:off x="6086698" y="4955977"/>
            <a:ext cx="839391" cy="455414"/>
          </a:xfrm>
          <a:prstGeom prst="straightConnector1">
            <a:avLst/>
          </a:prstGeom>
          <a:noFill/>
          <a:ln w="19050" cap="flat" cmpd="sng">
            <a:solidFill>
              <a:schemeClr val="dk1"/>
            </a:solidFill>
            <a:prstDash val="solid"/>
            <a:round/>
            <a:headEnd type="none" w="sm" len="sm"/>
            <a:tailEnd type="triangle" w="med" len="med"/>
          </a:ln>
        </p:spPr>
      </p:cxnSp>
      <p:cxnSp>
        <p:nvCxnSpPr>
          <p:cNvPr id="149" name="Google Shape;149;p19"/>
          <p:cNvCxnSpPr/>
          <p:nvPr/>
        </p:nvCxnSpPr>
        <p:spPr>
          <a:xfrm>
            <a:off x="3952503" y="5107781"/>
            <a:ext cx="1527000" cy="607200"/>
          </a:xfrm>
          <a:prstGeom prst="straightConnector1">
            <a:avLst/>
          </a:prstGeom>
          <a:noFill/>
          <a:ln w="19050" cap="flat" cmpd="sng">
            <a:solidFill>
              <a:schemeClr val="dk1"/>
            </a:solidFill>
            <a:prstDash val="solid"/>
            <a:round/>
            <a:headEnd type="none" w="sm" len="sm"/>
            <a:tailEnd type="triangle" w="med" len="med"/>
          </a:ln>
        </p:spPr>
      </p:cxnSp>
      <p:cxnSp>
        <p:nvCxnSpPr>
          <p:cNvPr id="150" name="Google Shape;150;p19"/>
          <p:cNvCxnSpPr/>
          <p:nvPr/>
        </p:nvCxnSpPr>
        <p:spPr>
          <a:xfrm>
            <a:off x="3952503" y="5107781"/>
            <a:ext cx="991200" cy="1223400"/>
          </a:xfrm>
          <a:prstGeom prst="straightConnector1">
            <a:avLst/>
          </a:prstGeom>
          <a:noFill/>
          <a:ln w="19050" cap="flat" cmpd="sng">
            <a:solidFill>
              <a:schemeClr val="dk1"/>
            </a:solidFill>
            <a:prstDash val="solid"/>
            <a:round/>
            <a:headEnd type="none" w="sm" len="sm"/>
            <a:tailEnd type="triangle" w="med" len="med"/>
          </a:ln>
        </p:spPr>
      </p:cxnSp>
      <p:sp>
        <p:nvSpPr>
          <p:cNvPr id="151" name="Google Shape;151;p19"/>
          <p:cNvSpPr/>
          <p:nvPr/>
        </p:nvSpPr>
        <p:spPr>
          <a:xfrm>
            <a:off x="6981900" y="4652367"/>
            <a:ext cx="1824603" cy="515764"/>
          </a:xfrm>
          <a:prstGeom prst="rect">
            <a:avLst/>
          </a:prstGeom>
          <a:noFill/>
          <a:ln>
            <a:noFill/>
          </a:ln>
        </p:spPr>
        <p:txBody>
          <a:bodyPr spcFirstLastPara="1" wrap="square" lIns="26775" tIns="26775" rIns="26775" bIns="26775" anchor="t" anchorCtr="0">
            <a:noAutofit/>
          </a:bodyPr>
          <a:lstStyle/>
          <a:p>
            <a:pPr marL="0" marR="0" lvl="0" indent="0" algn="l" rtl="0">
              <a:spcBef>
                <a:spcPts val="0"/>
              </a:spcBef>
              <a:spcAft>
                <a:spcPts val="0"/>
              </a:spcAft>
              <a:buNone/>
            </a:pPr>
            <a:r>
              <a:rPr lang="en-US" sz="1500" b="0" i="0" u="none" strike="noStrike" cap="none">
                <a:solidFill>
                  <a:srgbClr val="000000"/>
                </a:solidFill>
                <a:latin typeface="Calibri"/>
                <a:ea typeface="Calibri"/>
                <a:cs typeface="Calibri"/>
                <a:sym typeface="Calibri"/>
              </a:rPr>
              <a:t>Lagrangian description</a:t>
            </a:r>
            <a:endParaRPr sz="2700" b="0"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r>
              <a:rPr lang="en-US" sz="1500" b="1" i="0" u="none" strike="noStrike" cap="none">
                <a:solidFill>
                  <a:srgbClr val="000000"/>
                </a:solidFill>
                <a:latin typeface="Calibri"/>
                <a:ea typeface="Calibri"/>
                <a:cs typeface="Calibri"/>
                <a:sym typeface="Calibri"/>
              </a:rPr>
              <a:t>X</a:t>
            </a:r>
            <a:r>
              <a:rPr lang="en-US" sz="1500" b="0" i="0" u="none" strike="noStrike" cap="none">
                <a:solidFill>
                  <a:srgbClr val="000000"/>
                </a:solidFill>
                <a:latin typeface="Calibri"/>
                <a:ea typeface="Calibri"/>
                <a:cs typeface="Calibri"/>
                <a:sym typeface="Calibri"/>
              </a:rPr>
              <a:t>(</a:t>
            </a:r>
            <a:r>
              <a:rPr lang="en-US" sz="1500" b="0" i="1" u="none" strike="noStrike" cap="none">
                <a:solidFill>
                  <a:srgbClr val="000000"/>
                </a:solidFill>
                <a:latin typeface="Calibri"/>
                <a:ea typeface="Calibri"/>
                <a:cs typeface="Calibri"/>
                <a:sym typeface="Calibri"/>
              </a:rPr>
              <a:t>r,t</a:t>
            </a:r>
            <a:r>
              <a:rPr lang="en-US" sz="1500" b="0" i="0" u="none" strike="noStrike" cap="none">
                <a:solidFill>
                  <a:srgbClr val="000000"/>
                </a:solidFill>
                <a:latin typeface="Calibri"/>
                <a:ea typeface="Calibri"/>
                <a:cs typeface="Calibri"/>
                <a:sym typeface="Calibri"/>
              </a:rPr>
              <a:t>), </a:t>
            </a:r>
            <a:r>
              <a:rPr lang="en-US" sz="1500" b="1" i="0" u="none" strike="noStrike" cap="none">
                <a:solidFill>
                  <a:srgbClr val="000000"/>
                </a:solidFill>
                <a:latin typeface="Calibri"/>
                <a:ea typeface="Calibri"/>
                <a:cs typeface="Calibri"/>
                <a:sym typeface="Calibri"/>
              </a:rPr>
              <a:t>F</a:t>
            </a:r>
            <a:r>
              <a:rPr lang="en-US" sz="1500" b="0" i="0" u="none" strike="noStrike" cap="none">
                <a:solidFill>
                  <a:srgbClr val="000000"/>
                </a:solidFill>
                <a:latin typeface="Calibri"/>
                <a:ea typeface="Calibri"/>
                <a:cs typeface="Calibri"/>
                <a:sym typeface="Calibri"/>
              </a:rPr>
              <a:t>(</a:t>
            </a:r>
            <a:r>
              <a:rPr lang="en-US" sz="1500" b="0" i="1" u="none" strike="noStrike" cap="none">
                <a:solidFill>
                  <a:srgbClr val="000000"/>
                </a:solidFill>
                <a:latin typeface="Calibri"/>
                <a:ea typeface="Calibri"/>
                <a:cs typeface="Calibri"/>
                <a:sym typeface="Calibri"/>
              </a:rPr>
              <a:t>r,t</a:t>
            </a:r>
            <a:r>
              <a:rPr lang="en-US" sz="1500" b="0" i="0" u="none" strike="noStrike" cap="none">
                <a:solidFill>
                  <a:srgbClr val="000000"/>
                </a:solidFill>
                <a:latin typeface="Calibri"/>
                <a:ea typeface="Calibri"/>
                <a:cs typeface="Calibri"/>
                <a:sym typeface="Calibri"/>
              </a:rPr>
              <a:t>) </a:t>
            </a:r>
            <a:endParaRPr/>
          </a:p>
        </p:txBody>
      </p:sp>
      <p:sp>
        <p:nvSpPr>
          <p:cNvPr id="152" name="Google Shape;152;p19"/>
          <p:cNvSpPr/>
          <p:nvPr/>
        </p:nvSpPr>
        <p:spPr>
          <a:xfrm>
            <a:off x="2290099" y="4920250"/>
            <a:ext cx="1991400" cy="515700"/>
          </a:xfrm>
          <a:prstGeom prst="rect">
            <a:avLst/>
          </a:prstGeom>
          <a:noFill/>
          <a:ln>
            <a:noFill/>
          </a:ln>
        </p:spPr>
        <p:txBody>
          <a:bodyPr spcFirstLastPara="1" wrap="square" lIns="26775" tIns="26775" rIns="26775" bIns="26775" anchor="t" anchorCtr="0">
            <a:noAutofit/>
          </a:bodyPr>
          <a:lstStyle/>
          <a:p>
            <a:pPr marL="0" marR="0" lvl="0" indent="0" algn="l" rtl="0">
              <a:spcBef>
                <a:spcPts val="0"/>
              </a:spcBef>
              <a:spcAft>
                <a:spcPts val="0"/>
              </a:spcAft>
              <a:buNone/>
            </a:pPr>
            <a:r>
              <a:rPr lang="en-US" sz="1500" b="0" i="0" u="none" strike="noStrike" cap="none">
                <a:solidFill>
                  <a:srgbClr val="000000"/>
                </a:solidFill>
                <a:latin typeface="Calibri"/>
                <a:ea typeface="Calibri"/>
                <a:cs typeface="Calibri"/>
                <a:sym typeface="Calibri"/>
              </a:rPr>
              <a:t>Eulerian description</a:t>
            </a:r>
            <a:endParaRPr sz="2700" b="0"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r>
              <a:rPr lang="en-US" sz="1500" b="1" i="0" u="none" strike="noStrike" cap="none">
                <a:solidFill>
                  <a:srgbClr val="000000"/>
                </a:solidFill>
                <a:latin typeface="Calibri"/>
                <a:ea typeface="Calibri"/>
                <a:cs typeface="Calibri"/>
                <a:sym typeface="Calibri"/>
              </a:rPr>
              <a:t>u</a:t>
            </a:r>
            <a:r>
              <a:rPr lang="en-US" sz="1500" b="0" i="0" u="none" strike="noStrike" cap="none">
                <a:solidFill>
                  <a:srgbClr val="000000"/>
                </a:solidFill>
                <a:latin typeface="Calibri"/>
                <a:ea typeface="Calibri"/>
                <a:cs typeface="Calibri"/>
                <a:sym typeface="Calibri"/>
              </a:rPr>
              <a:t>(</a:t>
            </a:r>
            <a:r>
              <a:rPr lang="en-US" sz="1500" b="1" i="0" u="none" strike="noStrike" cap="none">
                <a:solidFill>
                  <a:srgbClr val="000000"/>
                </a:solidFill>
                <a:latin typeface="Calibri"/>
                <a:ea typeface="Calibri"/>
                <a:cs typeface="Calibri"/>
                <a:sym typeface="Calibri"/>
              </a:rPr>
              <a:t>x</a:t>
            </a:r>
            <a:r>
              <a:rPr lang="en-US" sz="1500" b="0" i="1" u="none" strike="noStrike" cap="none">
                <a:solidFill>
                  <a:srgbClr val="000000"/>
                </a:solidFill>
                <a:latin typeface="Calibri"/>
                <a:ea typeface="Calibri"/>
                <a:cs typeface="Calibri"/>
                <a:sym typeface="Calibri"/>
              </a:rPr>
              <a:t>,t</a:t>
            </a:r>
            <a:r>
              <a:rPr lang="en-US" sz="1500" b="0" i="0" u="none" strike="noStrike" cap="none">
                <a:solidFill>
                  <a:srgbClr val="000000"/>
                </a:solidFill>
                <a:latin typeface="Calibri"/>
                <a:ea typeface="Calibri"/>
                <a:cs typeface="Calibri"/>
                <a:sym typeface="Calibri"/>
              </a:rPr>
              <a:t>), </a:t>
            </a:r>
            <a:r>
              <a:rPr lang="en-US" sz="1500" b="1" i="0" u="none" strike="noStrike" cap="none">
                <a:solidFill>
                  <a:srgbClr val="000000"/>
                </a:solidFill>
                <a:latin typeface="Calibri"/>
                <a:ea typeface="Calibri"/>
                <a:cs typeface="Calibri"/>
                <a:sym typeface="Calibri"/>
              </a:rPr>
              <a:t>p</a:t>
            </a:r>
            <a:r>
              <a:rPr lang="en-US" sz="1500" b="0" i="0" u="none" strike="noStrike" cap="none">
                <a:solidFill>
                  <a:srgbClr val="000000"/>
                </a:solidFill>
                <a:latin typeface="Calibri"/>
                <a:ea typeface="Calibri"/>
                <a:cs typeface="Calibri"/>
                <a:sym typeface="Calibri"/>
              </a:rPr>
              <a:t>(</a:t>
            </a:r>
            <a:r>
              <a:rPr lang="en-US" sz="1500" b="1" i="0" u="none" strike="noStrike" cap="none">
                <a:solidFill>
                  <a:srgbClr val="000000"/>
                </a:solidFill>
                <a:latin typeface="Calibri"/>
                <a:ea typeface="Calibri"/>
                <a:cs typeface="Calibri"/>
                <a:sym typeface="Calibri"/>
              </a:rPr>
              <a:t>x</a:t>
            </a:r>
            <a:r>
              <a:rPr lang="en-US" sz="1500" b="0" i="1" u="none" strike="noStrike" cap="none">
                <a:solidFill>
                  <a:srgbClr val="000000"/>
                </a:solidFill>
                <a:latin typeface="Calibri"/>
                <a:ea typeface="Calibri"/>
                <a:cs typeface="Calibri"/>
                <a:sym typeface="Calibri"/>
              </a:rPr>
              <a:t>,t</a:t>
            </a:r>
            <a:r>
              <a:rPr lang="en-US" sz="1500" b="0" i="0" u="none" strike="noStrike" cap="none">
                <a:solidFill>
                  <a:srgbClr val="000000"/>
                </a:solidFill>
                <a:latin typeface="Calibri"/>
                <a:ea typeface="Calibri"/>
                <a:cs typeface="Calibri"/>
                <a:sym typeface="Calibri"/>
              </a:rPr>
              <a:t>), </a:t>
            </a:r>
            <a:r>
              <a:rPr lang="en-US" sz="1500" b="1" i="0" u="none" strike="noStrike" cap="none">
                <a:solidFill>
                  <a:srgbClr val="000000"/>
                </a:solidFill>
                <a:latin typeface="Calibri"/>
                <a:ea typeface="Calibri"/>
                <a:cs typeface="Calibri"/>
                <a:sym typeface="Calibri"/>
              </a:rPr>
              <a:t>f</a:t>
            </a:r>
            <a:r>
              <a:rPr lang="en-US" sz="1500" b="0" i="0" u="none" strike="noStrike" cap="none">
                <a:solidFill>
                  <a:srgbClr val="000000"/>
                </a:solidFill>
                <a:latin typeface="Calibri"/>
                <a:ea typeface="Calibri"/>
                <a:cs typeface="Calibri"/>
                <a:sym typeface="Calibri"/>
              </a:rPr>
              <a:t>(</a:t>
            </a:r>
            <a:r>
              <a:rPr lang="en-US" sz="1500" b="1" i="0" u="none" strike="noStrike" cap="none">
                <a:solidFill>
                  <a:srgbClr val="000000"/>
                </a:solidFill>
                <a:latin typeface="Calibri"/>
                <a:ea typeface="Calibri"/>
                <a:cs typeface="Calibri"/>
                <a:sym typeface="Calibri"/>
              </a:rPr>
              <a:t>x</a:t>
            </a:r>
            <a:r>
              <a:rPr lang="en-US" sz="1500" b="0" i="1" u="none" strike="noStrike" cap="none">
                <a:solidFill>
                  <a:srgbClr val="000000"/>
                </a:solidFill>
                <a:latin typeface="Calibri"/>
                <a:ea typeface="Calibri"/>
                <a:cs typeface="Calibri"/>
                <a:sym typeface="Calibri"/>
              </a:rPr>
              <a:t>,t</a:t>
            </a:r>
            <a:r>
              <a:rPr lang="en-US" sz="1500" b="0" i="0" u="none" strike="noStrike" cap="none">
                <a:solidFill>
                  <a:srgbClr val="000000"/>
                </a:solidFill>
                <a:latin typeface="Calibri"/>
                <a:ea typeface="Calibri"/>
                <a:cs typeface="Calibri"/>
                <a:sym typeface="Calibri"/>
              </a:rPr>
              <a:t>) </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892969" y="62508"/>
            <a:ext cx="7366992" cy="1714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1445"/>
              </a:buClr>
              <a:buFont typeface="Questrial"/>
              <a:buNone/>
            </a:pPr>
            <a:r>
              <a:rPr lang="en-US" sz="3500" b="0" i="0" u="none" strike="noStrike" cap="none">
                <a:solidFill>
                  <a:srgbClr val="001445"/>
                </a:solidFill>
                <a:latin typeface="Questrial"/>
                <a:ea typeface="Questrial"/>
                <a:cs typeface="Questrial"/>
                <a:sym typeface="Questrial"/>
              </a:rPr>
              <a:t>Numerical method</a:t>
            </a:r>
            <a:endParaRPr sz="3500" b="0" i="0" u="none" strike="noStrike" cap="none">
              <a:solidFill>
                <a:srgbClr val="001445"/>
              </a:solidFill>
              <a:latin typeface="Questrial"/>
              <a:ea typeface="Questrial"/>
              <a:cs typeface="Questrial"/>
              <a:sym typeface="Questrial"/>
            </a:endParaRPr>
          </a:p>
        </p:txBody>
      </p:sp>
      <p:pic>
        <p:nvPicPr>
          <p:cNvPr id="158" name="Google Shape;158;p20"/>
          <p:cNvPicPr preferRelativeResize="0"/>
          <p:nvPr/>
        </p:nvPicPr>
        <p:blipFill rotWithShape="1">
          <a:blip r:embed="rId3">
            <a:alphaModFix/>
          </a:blip>
          <a:srcRect/>
          <a:stretch/>
        </p:blipFill>
        <p:spPr>
          <a:xfrm>
            <a:off x="321469" y="2303860"/>
            <a:ext cx="3259200" cy="3277200"/>
          </a:xfrm>
          <a:prstGeom prst="rect">
            <a:avLst/>
          </a:prstGeom>
          <a:noFill/>
          <a:ln>
            <a:noFill/>
          </a:ln>
        </p:spPr>
      </p:pic>
      <p:sp>
        <p:nvSpPr>
          <p:cNvPr id="159" name="Google Shape;159;p20"/>
          <p:cNvSpPr/>
          <p:nvPr/>
        </p:nvSpPr>
        <p:spPr>
          <a:xfrm>
            <a:off x="3902274" y="1718965"/>
            <a:ext cx="4563070" cy="4848820"/>
          </a:xfrm>
          <a:prstGeom prst="rect">
            <a:avLst/>
          </a:prstGeom>
          <a:noFill/>
          <a:ln>
            <a:noFill/>
          </a:ln>
        </p:spPr>
        <p:txBody>
          <a:bodyPr spcFirstLastPara="1" wrap="square" lIns="71425" tIns="71425" rIns="71425" bIns="71425" anchor="ctr" anchorCtr="0">
            <a:noAutofit/>
          </a:bodyPr>
          <a:lstStyle/>
          <a:p>
            <a:pPr marL="169658" marR="0" lvl="0" indent="-169658" algn="l" rtl="0">
              <a:spcBef>
                <a:spcPts val="0"/>
              </a:spcBef>
              <a:spcAft>
                <a:spcPts val="0"/>
              </a:spcAft>
              <a:buNone/>
            </a:pPr>
            <a:r>
              <a:rPr lang="en-US" sz="1800" b="0" i="1" u="none" strike="noStrike" cap="none">
                <a:solidFill>
                  <a:srgbClr val="000000"/>
                </a:solidFill>
                <a:latin typeface="Arial"/>
                <a:ea typeface="Arial"/>
                <a:cs typeface="Arial"/>
                <a:sym typeface="Arial"/>
              </a:rPr>
              <a:t>At each time step:</a:t>
            </a:r>
            <a:endParaRPr/>
          </a:p>
          <a:p>
            <a:pPr marL="169658" marR="0" lvl="0" indent="-169658" algn="l" rtl="0">
              <a:spcBef>
                <a:spcPts val="562"/>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  Solve the equations of fluid motion defined on the Eulerian grid with elastic body force density </a:t>
            </a:r>
            <a:r>
              <a:rPr lang="en-US" sz="1800" b="1" i="0" u="none" strike="noStrike" cap="none">
                <a:solidFill>
                  <a:srgbClr val="000000"/>
                </a:solidFill>
                <a:latin typeface="Arial"/>
                <a:ea typeface="Arial"/>
                <a:cs typeface="Arial"/>
                <a:sym typeface="Arial"/>
              </a:rPr>
              <a:t>f</a:t>
            </a:r>
            <a:r>
              <a:rPr lang="en-US" sz="1800" b="0" i="0" u="none" strike="noStrike" cap="none">
                <a:solidFill>
                  <a:srgbClr val="000000"/>
                </a:solidFill>
                <a:latin typeface="Arial"/>
                <a:ea typeface="Arial"/>
                <a:cs typeface="Arial"/>
                <a:sym typeface="Arial"/>
              </a:rPr>
              <a:t>(</a:t>
            </a:r>
            <a:r>
              <a:rPr lang="en-US" sz="1800" b="1" i="0" u="none" strike="noStrike" cap="none">
                <a:solidFill>
                  <a:srgbClr val="000000"/>
                </a:solidFill>
                <a:latin typeface="Arial"/>
                <a:ea typeface="Arial"/>
                <a:cs typeface="Arial"/>
                <a:sym typeface="Arial"/>
              </a:rPr>
              <a:t>x</a:t>
            </a:r>
            <a:r>
              <a:rPr lang="en-US" sz="1800" b="0" i="0" u="none" strike="noStrike" cap="none">
                <a:solidFill>
                  <a:srgbClr val="000000"/>
                </a:solidFill>
                <a:latin typeface="Arial"/>
                <a:ea typeface="Arial"/>
                <a:cs typeface="Arial"/>
                <a:sym typeface="Arial"/>
              </a:rPr>
              <a:t>,t).</a:t>
            </a:r>
            <a:endParaRPr/>
          </a:p>
          <a:p>
            <a:pPr marL="169658" marR="0" lvl="0" indent="-169658" algn="l" rtl="0">
              <a:spcBef>
                <a:spcPts val="562"/>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  Move the boundary at the local fluid velocity. Determine the velocity at each Lagrangian point through interpolation.</a:t>
            </a:r>
            <a:endParaRPr/>
          </a:p>
          <a:p>
            <a:pPr marL="169658" marR="0" lvl="0" indent="-169658" algn="l" rtl="0">
              <a:spcBef>
                <a:spcPts val="562"/>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  Forces exerted on the fluid by the boundary are determined using the elastic deformation of the boundary.</a:t>
            </a:r>
            <a:endParaRPr/>
          </a:p>
          <a:p>
            <a:pPr marL="169658" marR="0" lvl="0" indent="-169658" algn="l" rtl="0">
              <a:spcBef>
                <a:spcPts val="562"/>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  Spread the force from the boundary to the Eulerian grid to obtain the elastic body force density used in the next time step.</a:t>
            </a:r>
            <a:endParaRPr/>
          </a:p>
          <a:p>
            <a:pPr marL="169658" marR="0" lvl="0" indent="-169658" algn="l" rtl="0">
              <a:spcBef>
                <a:spcPts val="0"/>
              </a:spcBef>
              <a:spcAft>
                <a:spcPts val="0"/>
              </a:spcAft>
              <a:buNone/>
            </a:pPr>
            <a:endParaRPr sz="1800" b="0" i="0" u="none" strike="noStrike" cap="none">
              <a:solidFill>
                <a:srgbClr val="000000"/>
              </a:solidFill>
              <a:latin typeface="Arial"/>
              <a:ea typeface="Arial"/>
              <a:cs typeface="Arial"/>
              <a:sym typeface="Arial"/>
            </a:endParaRPr>
          </a:p>
          <a:p>
            <a:pPr marL="169658" marR="0" lvl="0" indent="-169658"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1"/>
          <p:cNvPicPr preferRelativeResize="0"/>
          <p:nvPr/>
        </p:nvPicPr>
        <p:blipFill rotWithShape="1">
          <a:blip r:embed="rId3">
            <a:alphaModFix/>
          </a:blip>
          <a:srcRect/>
          <a:stretch/>
        </p:blipFill>
        <p:spPr>
          <a:xfrm>
            <a:off x="2446734" y="1000125"/>
            <a:ext cx="3813000" cy="4066500"/>
          </a:xfrm>
          <a:prstGeom prst="rect">
            <a:avLst/>
          </a:prstGeom>
          <a:noFill/>
          <a:ln>
            <a:noFill/>
          </a:ln>
        </p:spPr>
      </p:pic>
      <p:pic>
        <p:nvPicPr>
          <p:cNvPr id="165" name="Google Shape;165;p21"/>
          <p:cNvPicPr preferRelativeResize="0"/>
          <p:nvPr/>
        </p:nvPicPr>
        <p:blipFill rotWithShape="1">
          <a:blip r:embed="rId4">
            <a:alphaModFix/>
          </a:blip>
          <a:srcRect/>
          <a:stretch/>
        </p:blipFill>
        <p:spPr>
          <a:xfrm>
            <a:off x="2009180" y="5045273"/>
            <a:ext cx="4580930" cy="687586"/>
          </a:xfrm>
          <a:prstGeom prst="rect">
            <a:avLst/>
          </a:prstGeom>
          <a:noFill/>
          <a:ln>
            <a:noFill/>
          </a:ln>
        </p:spPr>
      </p:pic>
      <p:sp>
        <p:nvSpPr>
          <p:cNvPr id="166" name="Google Shape;166;p21"/>
          <p:cNvSpPr txBox="1">
            <a:spLocks noGrp="1"/>
          </p:cNvSpPr>
          <p:nvPr>
            <p:ph type="title"/>
          </p:nvPr>
        </p:nvSpPr>
        <p:spPr>
          <a:xfrm>
            <a:off x="473273" y="8930"/>
            <a:ext cx="8322469" cy="1714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1445"/>
              </a:buClr>
              <a:buFont typeface="Questrial"/>
              <a:buNone/>
            </a:pPr>
            <a:r>
              <a:rPr lang="en-US" sz="2500" b="0" i="1" u="none" strike="noStrike" cap="none">
                <a:solidFill>
                  <a:srgbClr val="001445"/>
                </a:solidFill>
                <a:latin typeface="Questrial"/>
                <a:ea typeface="Questrial"/>
                <a:cs typeface="Questrial"/>
                <a:sym typeface="Questrial"/>
              </a:rPr>
              <a:t>Spread </a:t>
            </a:r>
            <a:r>
              <a:rPr lang="en-US" sz="2500" b="0" i="0" u="none" strike="noStrike" cap="none">
                <a:solidFill>
                  <a:srgbClr val="001445"/>
                </a:solidFill>
                <a:latin typeface="Questrial"/>
                <a:ea typeface="Questrial"/>
                <a:cs typeface="Questrial"/>
                <a:sym typeface="Questrial"/>
              </a:rPr>
              <a:t>the elastic force density from the curvilinear mesh onto the Cartesian grid</a:t>
            </a:r>
            <a:endParaRPr sz="2500" b="0" i="0" u="none" strike="noStrike" cap="none">
              <a:solidFill>
                <a:srgbClr val="001445"/>
              </a:solidFill>
              <a:latin typeface="Questrial"/>
              <a:ea typeface="Questrial"/>
              <a:cs typeface="Questrial"/>
              <a:sym typeface="Questrial"/>
            </a:endParaRPr>
          </a:p>
        </p:txBody>
      </p:sp>
      <p:pic>
        <p:nvPicPr>
          <p:cNvPr id="167" name="Google Shape;167;p21"/>
          <p:cNvPicPr preferRelativeResize="0"/>
          <p:nvPr/>
        </p:nvPicPr>
        <p:blipFill rotWithShape="1">
          <a:blip r:embed="rId5">
            <a:alphaModFix/>
          </a:blip>
          <a:srcRect/>
          <a:stretch/>
        </p:blipFill>
        <p:spPr>
          <a:xfrm>
            <a:off x="1875234" y="5875734"/>
            <a:ext cx="4787429" cy="687586"/>
          </a:xfrm>
          <a:prstGeom prst="rect">
            <a:avLst/>
          </a:prstGeom>
          <a:noFill/>
          <a:ln>
            <a:noFill/>
          </a:ln>
        </p:spPr>
      </p:pic>
      <p:pic>
        <p:nvPicPr>
          <p:cNvPr id="168" name="Google Shape;168;p21"/>
          <p:cNvPicPr preferRelativeResize="0"/>
          <p:nvPr/>
        </p:nvPicPr>
        <p:blipFill rotWithShape="1">
          <a:blip r:embed="rId3">
            <a:alphaModFix/>
          </a:blip>
          <a:srcRect/>
          <a:stretch/>
        </p:blipFill>
        <p:spPr>
          <a:xfrm>
            <a:off x="2599134" y="1152525"/>
            <a:ext cx="3813000" cy="40665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1484</TotalTime>
  <Words>2025</Words>
  <Application>Microsoft Office PowerPoint</Application>
  <PresentationFormat>On-screen Show (4:3)</PresentationFormat>
  <Paragraphs>204</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Helvetica Neue</vt:lpstr>
      <vt:lpstr>Questrial</vt:lpstr>
      <vt:lpstr>Merriweather Sans</vt:lpstr>
      <vt:lpstr>Office Theme</vt:lpstr>
      <vt:lpstr>Overview of IBM and Numerical Considerations</vt:lpstr>
      <vt:lpstr>Fluid-Structure Interaction</vt:lpstr>
      <vt:lpstr>Modeling the fluid: Navier-Stokes equations</vt:lpstr>
      <vt:lpstr>Describing the fluid: Non-dimensional Navier-Stokes equations</vt:lpstr>
      <vt:lpstr>Reynolds number</vt:lpstr>
      <vt:lpstr>Describing the boundary</vt:lpstr>
      <vt:lpstr>PowerPoint Presentation</vt:lpstr>
      <vt:lpstr>Numerical method</vt:lpstr>
      <vt:lpstr>Spread the elastic force density from the curvilinear mesh onto the Cartesian grid</vt:lpstr>
      <vt:lpstr>Spread the elastic force density from the curvilinear mesh onto the Cartesian grid</vt:lpstr>
      <vt:lpstr>PowerPoint Presentation</vt:lpstr>
      <vt:lpstr>PowerPoint Presentation</vt:lpstr>
      <vt:lpstr>Numerical analysis – key ideas</vt:lpstr>
      <vt:lpstr>Numerical instability</vt:lpstr>
      <vt:lpstr>Motivating example</vt:lpstr>
      <vt:lpstr>Instability</vt:lpstr>
      <vt:lpstr>IBAMR instabilities</vt:lpstr>
      <vt:lpstr>Courant–Friedrichs–Lewy condition  (CFL condition) </vt:lpstr>
      <vt:lpstr>Convergence</vt:lpstr>
      <vt:lpstr>Heat equation</vt:lpstr>
      <vt:lpstr>Heat equation</vt:lpstr>
      <vt:lpstr>Heat equation</vt:lpstr>
      <vt:lpstr>Heat equation</vt:lpstr>
      <vt:lpstr>Rate of convergence</vt:lpstr>
      <vt:lpstr>Order of convergence</vt:lpstr>
      <vt:lpstr>Immersed boundary method</vt:lpstr>
      <vt:lpstr>IBAMR – How it speeds things up</vt:lpstr>
      <vt:lpstr>The basic immersed boundary approach to fluid-structure interaction</vt:lpstr>
      <vt:lpstr>Adaptive mesh refinement (AMR)</vt:lpstr>
      <vt:lpstr>IBAMR for the rubber band problem</vt:lpstr>
      <vt:lpstr>Appendix</vt:lpstr>
      <vt:lpstr>Mathematical formulation</vt:lpstr>
      <vt:lpstr>Lagrangian-Eulerian Interaction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IBM and Numerical Considerations</dc:title>
  <cp:lastModifiedBy>Miller, Laura Ann</cp:lastModifiedBy>
  <cp:revision>5</cp:revision>
  <dcterms:modified xsi:type="dcterms:W3CDTF">2021-06-22T16:18:42Z</dcterms:modified>
</cp:coreProperties>
</file>