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matic SC"/>
      <p:regular r:id="rId19"/>
      <p:bold r:id="rId20"/>
    </p:embeddedFont>
    <p:embeddedFont>
      <p:font typeface="Source Code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21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24" Type="http://schemas.openxmlformats.org/officeDocument/2006/relationships/font" Target="fonts/SourceCodePro-boldItalic.fntdata"/><Relationship Id="rId12" Type="http://schemas.openxmlformats.org/officeDocument/2006/relationships/slide" Target="slides/slide7.xml"/><Relationship Id="rId23" Type="http://schemas.openxmlformats.org/officeDocument/2006/relationships/font" Target="fonts/SourceCode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6c797678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6c797678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6c797678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6c797678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6c7976784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6c797678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6c7976784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6c7976784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c797678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c797678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6c797678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6c797678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6c797678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6c797678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6c797678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6c797678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6c797678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6c797678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6c797678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6c797678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6c797678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6c797678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6c797678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6c797678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de computadores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52059 &amp; 52028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Processadores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228675"/>
            <a:ext cx="38571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Fabricado pela Intel a partir de 2009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>
                <a:highlight>
                  <a:srgbClr val="FFFFFF"/>
                </a:highlight>
              </a:rPr>
              <a:t>Faz uso da microarquitetura Nehalem. 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>
                <a:highlight>
                  <a:srgbClr val="FFFFFF"/>
                </a:highlight>
              </a:rPr>
              <a:t>3 tipos diferentes de núcleos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4975200" y="1228675"/>
            <a:ext cx="3857100" cy="359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Fabricado pela Intel a partir de 2008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Possui uma controladora de gráficos PCI-Express embutida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>
                <a:highlight>
                  <a:srgbClr val="FFFFFF"/>
                </a:highlight>
              </a:rPr>
              <a:t>Faz uso da microarquitetura Intel Nehalem. 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>
                <a:highlight>
                  <a:srgbClr val="FFFFFF"/>
                </a:highlight>
              </a:rPr>
              <a:t>Maior faixa de overclock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Processadores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São processadores que podem trabalhar em mais de uma tarefa ao mesmo tempo, e também serem mais eficientes em uma tarefa mais pesada. Quanto mais cores em um processador, mais eficiente ele será.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pt-BR" sz="1800"/>
              <a:t>dual-core</a:t>
            </a:r>
            <a:r>
              <a:rPr lang="pt-BR" sz="1800"/>
              <a:t> é eficiente para tarefas do dia-a-dia, como acessar a internet e assistir vídeos.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pt-BR" sz="1800"/>
              <a:t>quad-core</a:t>
            </a:r>
            <a:r>
              <a:rPr lang="pt-BR" sz="1800"/>
              <a:t> será mais eficiente que um dual-core para multitasking, jogos e programas de edição, por exemplo.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Bibliografia	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Introdução à Organização de Computadores - Mário A. Monteiro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Obrigada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de computadores e seus componentes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352" y="1093850"/>
            <a:ext cx="5511300" cy="39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a CPU?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483375" y="1228675"/>
            <a:ext cx="43491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É</a:t>
            </a:r>
            <a:r>
              <a:rPr lang="pt-BR" sz="1800">
                <a:solidFill>
                  <a:srgbClr val="000000"/>
                </a:solidFill>
              </a:rPr>
              <a:t> um microprocessador</a:t>
            </a:r>
            <a:r>
              <a:rPr lang="pt-BR" sz="1800">
                <a:solidFill>
                  <a:srgbClr val="000000"/>
                </a:solidFill>
              </a:rPr>
              <a:t> </a:t>
            </a:r>
            <a:r>
              <a:rPr lang="pt-BR" sz="1800">
                <a:solidFill>
                  <a:srgbClr val="000000"/>
                </a:solidFill>
              </a:rPr>
              <a:t>que controla a execução de instruções do programa.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</a:rPr>
              <a:t>O papel da CPU pode ser comparado ao papel de um cérebro no funcionamento de um computador. Isto é, realiza operações lógicas, cálculos e processamento de dados.</a:t>
            </a:r>
            <a:endParaRPr sz="18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00" y="1228675"/>
            <a:ext cx="381000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ULA ( Unidade lógica </a:t>
            </a:r>
            <a:r>
              <a:rPr lang="pt-BR"/>
              <a:t>aritmética</a:t>
            </a:r>
            <a:r>
              <a:rPr lang="pt-BR"/>
              <a:t> )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572000" y="1228675"/>
            <a:ext cx="4260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A Unidade lógica e aritmética (ULA) realiza a subtração e adição em binário e faz algumas operações lógicas, como AND, OR e NOT para ajudar o CPU.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Registradores: para que servem, onde se localizam?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228675"/>
            <a:ext cx="8520600" cy="26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São memórias do tipo volátil e também de semicondutores.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Executam as instruções, manipulação de dados e o resultado das operações para o uso das informações que serão utilizadas pelo processador.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pt-BR" sz="1800">
                <a:solidFill>
                  <a:srgbClr val="000000"/>
                </a:solidFill>
              </a:rPr>
              <a:t>RDM/MBR - Registrador de dados de memória</a:t>
            </a:r>
            <a:endParaRPr sz="1800">
              <a:solidFill>
                <a:srgbClr val="00000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pt-BR" sz="1800">
                <a:solidFill>
                  <a:srgbClr val="000000"/>
                </a:solidFill>
              </a:rPr>
              <a:t>Armazena os dados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pt-BR" sz="1800">
                <a:solidFill>
                  <a:srgbClr val="000000"/>
                </a:solidFill>
              </a:rPr>
              <a:t>REM/MAR - Registrador de endereços de memória</a:t>
            </a:r>
            <a:endParaRPr sz="1800">
              <a:solidFill>
                <a:srgbClr val="00000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pt-BR" sz="1800">
                <a:solidFill>
                  <a:srgbClr val="000000"/>
                </a:solidFill>
              </a:rPr>
              <a:t>Armazena o local dos dados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7398950" y="4455875"/>
            <a:ext cx="14334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Source Code Pro"/>
                <a:ea typeface="Source Code Pro"/>
                <a:cs typeface="Source Code Pro"/>
                <a:sym typeface="Source Code Pro"/>
              </a:rPr>
              <a:t>Pag 175,187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 de </a:t>
            </a:r>
            <a:r>
              <a:rPr lang="pt-BR"/>
              <a:t>memória</a:t>
            </a:r>
            <a:r>
              <a:rPr lang="pt-BR"/>
              <a:t> e finalidade: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2956775" y="2137400"/>
            <a:ext cx="6092400" cy="26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Source Code Pro"/>
                <a:ea typeface="Source Code Pro"/>
                <a:cs typeface="Source Code Pro"/>
                <a:sym typeface="Source Code Pro"/>
              </a:rPr>
              <a:t>Tipos de memórias: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Code Pro"/>
              <a:buChar char="○"/>
            </a:pPr>
            <a:r>
              <a:rPr lang="pt-BR" sz="1100">
                <a:latin typeface="Source Code Pro"/>
                <a:ea typeface="Source Code Pro"/>
                <a:cs typeface="Source Code Pro"/>
                <a:sym typeface="Source Code Pro"/>
              </a:rPr>
              <a:t>Semicondutores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Code Pro"/>
              <a:buChar char="■"/>
            </a:pPr>
            <a:r>
              <a:rPr lang="pt-BR" sz="1100">
                <a:latin typeface="Source Code Pro"/>
                <a:ea typeface="Source Code Pro"/>
                <a:cs typeface="Source Code Pro"/>
                <a:sym typeface="Source Code Pro"/>
              </a:rPr>
              <a:t>RAM, ROM, EPROM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Code Pro"/>
              <a:buChar char="●"/>
            </a:pPr>
            <a:r>
              <a:rPr lang="pt-BR" sz="1100">
                <a:latin typeface="Source Code Pro"/>
                <a:ea typeface="Source Code Pro"/>
                <a:cs typeface="Source Code Pro"/>
                <a:sym typeface="Source Code Pro"/>
              </a:rPr>
              <a:t>Rápidas, comparado à outros tipos de memórias.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Code Pro"/>
              <a:buChar char="○"/>
            </a:pPr>
            <a:r>
              <a:rPr lang="pt-BR" sz="1100">
                <a:latin typeface="Source Code Pro"/>
                <a:ea typeface="Source Code Pro"/>
                <a:cs typeface="Source Code Pro"/>
                <a:sym typeface="Source Code Pro"/>
              </a:rPr>
              <a:t>De meio magnético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Code Pro"/>
              <a:buChar char="■"/>
            </a:pPr>
            <a:r>
              <a:rPr lang="pt-BR" sz="1100">
                <a:latin typeface="Source Code Pro"/>
                <a:ea typeface="Source Code Pro"/>
                <a:cs typeface="Source Code Pro"/>
                <a:sym typeface="Source Code Pro"/>
              </a:rPr>
              <a:t>HDs, fitas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Code Pro"/>
              <a:buChar char="●"/>
            </a:pPr>
            <a:r>
              <a:rPr lang="pt-BR" sz="1100">
                <a:latin typeface="Source Code Pro"/>
                <a:ea typeface="Source Code Pro"/>
                <a:cs typeface="Source Code Pro"/>
                <a:sym typeface="Source Code Pro"/>
              </a:rPr>
              <a:t>Por causa da tecnologia utilizada, são capazes de armazenar muita informação. O tempo de acesso às informações difere entre HDs e fitas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Code Pro"/>
              <a:buChar char="○"/>
            </a:pPr>
            <a:r>
              <a:rPr lang="pt-BR" sz="1100">
                <a:latin typeface="Source Code Pro"/>
                <a:ea typeface="Source Code Pro"/>
                <a:cs typeface="Source Code Pro"/>
                <a:sym typeface="Source Code Pro"/>
              </a:rPr>
              <a:t>De meio ótico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BR" sz="1100">
                <a:latin typeface="Source Code Pro"/>
                <a:ea typeface="Source Code Pro"/>
                <a:cs typeface="Source Code Pro"/>
                <a:sym typeface="Source Code Pro"/>
              </a:rPr>
              <a:t>CD-</a:t>
            </a:r>
            <a:r>
              <a:rPr b="1" lang="pt-BR" sz="1100">
                <a:latin typeface="Source Code Pro"/>
                <a:ea typeface="Source Code Pro"/>
                <a:cs typeface="Source Code Pro"/>
                <a:sym typeface="Source Code Pro"/>
              </a:rPr>
              <a:t>ROM</a:t>
            </a:r>
            <a:endParaRPr b="1"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Code Pro"/>
              <a:buChar char="●"/>
            </a:pPr>
            <a:r>
              <a:rPr lang="pt-BR" sz="1100">
                <a:latin typeface="Source Code Pro"/>
                <a:ea typeface="Source Code Pro"/>
                <a:cs typeface="Source Code Pro"/>
                <a:sym typeface="Source Code Pro"/>
              </a:rPr>
              <a:t>Na ROM só é permitida a leitura de dados, e não a regravação.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75" y="1279524"/>
            <a:ext cx="2312150" cy="2143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075" y="3609100"/>
            <a:ext cx="2312150" cy="13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2304400" y="1093850"/>
            <a:ext cx="2312100" cy="11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Code Pro"/>
              <a:buChar char="○"/>
            </a:pPr>
            <a:r>
              <a:rPr lang="pt-BR" sz="1100">
                <a:latin typeface="Source Code Pro"/>
                <a:ea typeface="Source Code Pro"/>
                <a:cs typeface="Source Code Pro"/>
                <a:sym typeface="Source Code Pro"/>
              </a:rPr>
              <a:t>Volátil: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Code Pro"/>
              <a:buChar char="■"/>
            </a:pPr>
            <a:r>
              <a:rPr lang="pt-BR" sz="1100">
                <a:latin typeface="Source Code Pro"/>
                <a:ea typeface="Source Code Pro"/>
                <a:cs typeface="Source Code Pro"/>
                <a:sym typeface="Source Code Pro"/>
              </a:rPr>
              <a:t>RAM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Code Pro"/>
              <a:buChar char="■"/>
            </a:pPr>
            <a:r>
              <a:rPr lang="pt-BR" sz="1100">
                <a:latin typeface="Source Code Pro"/>
                <a:ea typeface="Source Code Pro"/>
                <a:cs typeface="Source Code Pro"/>
                <a:sym typeface="Source Code Pro"/>
              </a:rPr>
              <a:t>CMOS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3911625" y="1271075"/>
            <a:ext cx="29082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Code Pro"/>
              <a:buChar char="○"/>
            </a:pPr>
            <a:r>
              <a:rPr lang="pt-BR" sz="1100">
                <a:latin typeface="Source Code Pro"/>
                <a:ea typeface="Source Code Pro"/>
                <a:cs typeface="Source Code Pro"/>
                <a:sym typeface="Source Code Pro"/>
              </a:rPr>
              <a:t>Não-volátil: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Code Pro"/>
              <a:buChar char="■"/>
            </a:pPr>
            <a:r>
              <a:rPr lang="pt-BR" sz="1100">
                <a:latin typeface="Source Code Pro"/>
                <a:ea typeface="Source Code Pro"/>
                <a:cs typeface="Source Code Pro"/>
                <a:sym typeface="Source Code Pro"/>
              </a:rPr>
              <a:t>ROM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Code Pro"/>
              <a:buChar char="■"/>
            </a:pPr>
            <a:r>
              <a:rPr lang="pt-BR" sz="1100">
                <a:latin typeface="Source Code Pro"/>
                <a:ea typeface="Source Code Pro"/>
                <a:cs typeface="Source Code Pro"/>
                <a:sym typeface="Source Code Pro"/>
              </a:rPr>
              <a:t>EPROM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Source Code Pro"/>
              <a:buChar char="■"/>
            </a:pPr>
            <a:r>
              <a:rPr lang="pt-BR" sz="1100">
                <a:latin typeface="Source Code Pro"/>
                <a:ea typeface="Source Code Pro"/>
                <a:cs typeface="Source Code Pro"/>
                <a:sym typeface="Source Code Pro"/>
              </a:rPr>
              <a:t>CDs, fitas, HDs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DMA : Para que serve e como funciona: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561950" y="1228675"/>
            <a:ext cx="5270400" cy="3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solidFill>
                  <a:srgbClr val="222222"/>
                </a:solidFill>
                <a:highlight>
                  <a:srgbClr val="FFFFFF"/>
                </a:highlight>
              </a:rPr>
              <a:t>Direct memory access</a:t>
            </a:r>
            <a:r>
              <a:rPr lang="pt-BR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06569"/>
                </a:solidFill>
                <a:highlight>
                  <a:srgbClr val="FFFFFF"/>
                </a:highlight>
              </a:rPr>
              <a:t>Visa melhorar a performance geral do micro, permitindo que os periféricos transmitam dados diretamente para a memória, poupando o processador de mais esta tarefa.</a:t>
            </a:r>
            <a:endParaRPr>
              <a:solidFill>
                <a:srgbClr val="60656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55555"/>
                </a:solidFill>
                <a:highlight>
                  <a:srgbClr val="FFFFFF"/>
                </a:highlight>
              </a:rPr>
              <a:t>O processo consiste em ler ou gravar dados diretamente em um periférico sem a necessidade de ocupar o processador com essa tarefa.</a:t>
            </a:r>
            <a:endParaRPr>
              <a:solidFill>
                <a:srgbClr val="60656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06569"/>
              </a:solidFill>
              <a:highlight>
                <a:srgbClr val="FFFFFF"/>
              </a:highlight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50" y="1358713"/>
            <a:ext cx="3257149" cy="2426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 - Chip select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4572000" y="1228675"/>
            <a:ext cx="4260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É um mecanismo que permite à CPU acessar a memória externa.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5025"/>
            <a:ext cx="4260300" cy="3383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Address bus e data bus: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259375" y="1228675"/>
            <a:ext cx="55731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pt-BR">
                <a:solidFill>
                  <a:srgbClr val="000000"/>
                </a:solidFill>
              </a:rPr>
              <a:t>Address bus</a:t>
            </a:r>
            <a:endParaRPr b="1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pt-BR" sz="1800">
                <a:solidFill>
                  <a:srgbClr val="000000"/>
                </a:solidFill>
              </a:rPr>
              <a:t>Informa o endereço/localização dos dados/informações que o processador deseja acessar.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pt-BR">
                <a:solidFill>
                  <a:srgbClr val="000000"/>
                </a:solidFill>
              </a:rPr>
              <a:t>Data bus</a:t>
            </a:r>
            <a:endParaRPr b="1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pt-BR" sz="1800">
                <a:solidFill>
                  <a:srgbClr val="000000"/>
                </a:solidFill>
              </a:rPr>
              <a:t>Um sistema em um computador que transporta as informações de um local para o outro.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