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87" r:id="rId6"/>
    <p:sldId id="260" r:id="rId7"/>
    <p:sldId id="261" r:id="rId8"/>
    <p:sldId id="263" r:id="rId9"/>
    <p:sldId id="262" r:id="rId10"/>
    <p:sldId id="264" r:id="rId11"/>
    <p:sldId id="265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F00"/>
    <a:srgbClr val="FCB314"/>
    <a:srgbClr val="E98300"/>
    <a:srgbClr val="FFB612"/>
    <a:srgbClr val="FF8D17"/>
    <a:srgbClr val="EE7C2A"/>
    <a:srgbClr val="EE8122"/>
    <a:srgbClr val="EE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7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A89FC-DD91-2642-9AD6-A50E0FF9AD6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26E21A-0D8E-4149-B9CE-6BA2EACC3BF8}">
      <dgm:prSet phldrT="[Text]"/>
      <dgm:spPr/>
      <dgm:t>
        <a:bodyPr/>
        <a:lstStyle/>
        <a:p>
          <a:pPr algn="ctr"/>
          <a:r>
            <a:rPr lang="en-US"/>
            <a:t>Tweet</a:t>
          </a:r>
        </a:p>
      </dgm:t>
    </dgm:pt>
    <dgm:pt modelId="{33351211-ECF5-4944-A4D5-FA4B28422B05}" type="parTrans" cxnId="{8F6E8299-BAA6-C940-8035-21EC42AC8358}">
      <dgm:prSet/>
      <dgm:spPr/>
      <dgm:t>
        <a:bodyPr/>
        <a:lstStyle/>
        <a:p>
          <a:pPr algn="ctr"/>
          <a:endParaRPr lang="en-US"/>
        </a:p>
      </dgm:t>
    </dgm:pt>
    <dgm:pt modelId="{B9934B25-794E-0B49-9404-A065E86268F7}" type="sibTrans" cxnId="{8F6E8299-BAA6-C940-8035-21EC42AC8358}">
      <dgm:prSet/>
      <dgm:spPr/>
      <dgm:t>
        <a:bodyPr/>
        <a:lstStyle/>
        <a:p>
          <a:pPr algn="ctr"/>
          <a:endParaRPr lang="en-US"/>
        </a:p>
      </dgm:t>
    </dgm:pt>
    <dgm:pt modelId="{32353E5E-ED7D-8E4F-B9F8-7EFE850B4E42}">
      <dgm:prSet phldrT="[Text]"/>
      <dgm:spPr/>
      <dgm:t>
        <a:bodyPr/>
        <a:lstStyle/>
        <a:p>
          <a:pPr algn="ctr"/>
          <a:r>
            <a:rPr lang="en-US" altLang="zh-CN"/>
            <a:t>Remove</a:t>
          </a:r>
          <a:r>
            <a:rPr lang="zh-CN" altLang="en-US"/>
            <a:t> </a:t>
          </a:r>
          <a:r>
            <a:rPr lang="en-US" altLang="zh-CN"/>
            <a:t>unimportant</a:t>
          </a:r>
          <a:r>
            <a:rPr lang="zh-CN" altLang="en-US" baseline="0"/>
            <a:t> </a:t>
          </a:r>
          <a:r>
            <a:rPr lang="en-US" altLang="zh-CN" baseline="0"/>
            <a:t>words</a:t>
          </a:r>
          <a:endParaRPr lang="en-US"/>
        </a:p>
      </dgm:t>
    </dgm:pt>
    <dgm:pt modelId="{D0A5F13F-4ADF-C749-9CB8-B1BB3D076F87}" type="parTrans" cxnId="{12F544A5-9DA8-6442-8C37-E3ADB87B323D}">
      <dgm:prSet/>
      <dgm:spPr/>
      <dgm:t>
        <a:bodyPr/>
        <a:lstStyle/>
        <a:p>
          <a:pPr algn="ctr"/>
          <a:endParaRPr lang="en-US"/>
        </a:p>
      </dgm:t>
    </dgm:pt>
    <dgm:pt modelId="{865E4446-AE5F-6C45-A0D2-0D229EF89C04}" type="sibTrans" cxnId="{12F544A5-9DA8-6442-8C37-E3ADB87B323D}">
      <dgm:prSet/>
      <dgm:spPr/>
      <dgm:t>
        <a:bodyPr/>
        <a:lstStyle/>
        <a:p>
          <a:pPr algn="ctr"/>
          <a:endParaRPr lang="en-US"/>
        </a:p>
      </dgm:t>
    </dgm:pt>
    <dgm:pt modelId="{E2F05A65-8C98-0247-8CF1-C12D35961DF0}">
      <dgm:prSet phldrT="[Text]"/>
      <dgm:spPr/>
      <dgm:t>
        <a:bodyPr/>
        <a:lstStyle/>
        <a:p>
          <a:pPr algn="ctr"/>
          <a:r>
            <a:rPr lang="en-US" altLang="zh-CN"/>
            <a:t>Convert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lower</a:t>
          </a:r>
          <a:r>
            <a:rPr lang="zh-CN" altLang="en-US" baseline="0"/>
            <a:t> </a:t>
          </a:r>
          <a:r>
            <a:rPr lang="en-US" altLang="zh-CN" baseline="0"/>
            <a:t>case</a:t>
          </a:r>
          <a:endParaRPr lang="en-US"/>
        </a:p>
      </dgm:t>
    </dgm:pt>
    <dgm:pt modelId="{4612D861-53A7-0E4D-9167-C799273F2D5D}" type="parTrans" cxnId="{7607D648-C589-7142-A372-0F7A9FD4657E}">
      <dgm:prSet/>
      <dgm:spPr/>
      <dgm:t>
        <a:bodyPr/>
        <a:lstStyle/>
        <a:p>
          <a:pPr algn="ctr"/>
          <a:endParaRPr lang="en-US"/>
        </a:p>
      </dgm:t>
    </dgm:pt>
    <dgm:pt modelId="{98828947-57DC-AA41-A9A0-62D877A004BB}" type="sibTrans" cxnId="{7607D648-C589-7142-A372-0F7A9FD4657E}">
      <dgm:prSet/>
      <dgm:spPr/>
      <dgm:t>
        <a:bodyPr/>
        <a:lstStyle/>
        <a:p>
          <a:pPr algn="ctr"/>
          <a:endParaRPr lang="en-US"/>
        </a:p>
      </dgm:t>
    </dgm:pt>
    <dgm:pt modelId="{A141DEEF-3A57-C340-B9FD-A60F6F77F358}">
      <dgm:prSet/>
      <dgm:spPr/>
      <dgm:t>
        <a:bodyPr/>
        <a:lstStyle/>
        <a:p>
          <a:pPr algn="ctr"/>
          <a:r>
            <a:rPr lang="en-US" altLang="zh-CN"/>
            <a:t>T</a:t>
          </a:r>
          <a:r>
            <a:rPr lang="en-US"/>
            <a:t>okenize </a:t>
          </a:r>
        </a:p>
      </dgm:t>
    </dgm:pt>
    <dgm:pt modelId="{BF9D8526-48CD-7B45-BC57-A407C7CE4BD0}" type="parTrans" cxnId="{CD2756E4-69B6-4549-8D12-6068D9995F1F}">
      <dgm:prSet/>
      <dgm:spPr/>
      <dgm:t>
        <a:bodyPr/>
        <a:lstStyle/>
        <a:p>
          <a:pPr algn="ctr"/>
          <a:endParaRPr lang="en-US"/>
        </a:p>
      </dgm:t>
    </dgm:pt>
    <dgm:pt modelId="{D55B0ECF-47E8-1C4E-B1B7-31E3EDF98CA9}" type="sibTrans" cxnId="{CD2756E4-69B6-4549-8D12-6068D9995F1F}">
      <dgm:prSet/>
      <dgm:spPr/>
      <dgm:t>
        <a:bodyPr/>
        <a:lstStyle/>
        <a:p>
          <a:pPr algn="ctr"/>
          <a:endParaRPr lang="en-US"/>
        </a:p>
      </dgm:t>
    </dgm:pt>
    <dgm:pt modelId="{26EEC4DD-A05C-1443-A309-88E18E5CCCEF}" type="pres">
      <dgm:prSet presAssocID="{D66A89FC-DD91-2642-9AD6-A50E0FF9AD69}" presName="Name0" presStyleCnt="0">
        <dgm:presLayoutVars>
          <dgm:dir/>
          <dgm:resizeHandles val="exact"/>
        </dgm:presLayoutVars>
      </dgm:prSet>
      <dgm:spPr/>
    </dgm:pt>
    <dgm:pt modelId="{6A93BA24-88A4-7042-8464-FD6216EEEAE0}" type="pres">
      <dgm:prSet presAssocID="{8E26E21A-0D8E-4149-B9CE-6BA2EACC3BF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3AB13-ACBE-1D40-A279-FD5EC79B1258}" type="pres">
      <dgm:prSet presAssocID="{B9934B25-794E-0B49-9404-A065E86268F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B8A209C-B38E-2D43-A630-D58AD981BCF2}" type="pres">
      <dgm:prSet presAssocID="{B9934B25-794E-0B49-9404-A065E86268F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3334182-0EBE-1840-9CAA-3FCFDA8193EB}" type="pres">
      <dgm:prSet presAssocID="{32353E5E-ED7D-8E4F-B9F8-7EFE850B4E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35DC8-1EFE-CC4B-93F9-25167CD2358C}" type="pres">
      <dgm:prSet presAssocID="{865E4446-AE5F-6C45-A0D2-0D229EF89C0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9689C2D-AEA6-B946-9CCC-6E84FCBBF735}" type="pres">
      <dgm:prSet presAssocID="{865E4446-AE5F-6C45-A0D2-0D229EF89C0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0954545-332B-4341-A8E1-7B4A1D6153D1}" type="pres">
      <dgm:prSet presAssocID="{E2F05A65-8C98-0247-8CF1-C12D35961D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96A98-101C-1045-920E-08812A92C131}" type="pres">
      <dgm:prSet presAssocID="{98828947-57DC-AA41-A9A0-62D877A004B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A84674E-65D6-EA43-84BF-02EFFC13C54F}" type="pres">
      <dgm:prSet presAssocID="{98828947-57DC-AA41-A9A0-62D877A004B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52044F-D8F9-8A45-BC2F-F1917926E565}" type="pres">
      <dgm:prSet presAssocID="{A141DEEF-3A57-C340-B9FD-A60F6F77F3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16E95-E0B2-E24B-97CE-0A9E7AAA2DCE}" type="presOf" srcId="{32353E5E-ED7D-8E4F-B9F8-7EFE850B4E42}" destId="{73334182-0EBE-1840-9CAA-3FCFDA8193EB}" srcOrd="0" destOrd="0" presId="urn:microsoft.com/office/officeart/2005/8/layout/process1"/>
    <dgm:cxn modelId="{12F544A5-9DA8-6442-8C37-E3ADB87B323D}" srcId="{D66A89FC-DD91-2642-9AD6-A50E0FF9AD69}" destId="{32353E5E-ED7D-8E4F-B9F8-7EFE850B4E42}" srcOrd="1" destOrd="0" parTransId="{D0A5F13F-4ADF-C749-9CB8-B1BB3D076F87}" sibTransId="{865E4446-AE5F-6C45-A0D2-0D229EF89C04}"/>
    <dgm:cxn modelId="{8F6E8299-BAA6-C940-8035-21EC42AC8358}" srcId="{D66A89FC-DD91-2642-9AD6-A50E0FF9AD69}" destId="{8E26E21A-0D8E-4149-B9CE-6BA2EACC3BF8}" srcOrd="0" destOrd="0" parTransId="{33351211-ECF5-4944-A4D5-FA4B28422B05}" sibTransId="{B9934B25-794E-0B49-9404-A065E86268F7}"/>
    <dgm:cxn modelId="{AB7B1744-4839-D540-BE42-FB53919E292C}" type="presOf" srcId="{98828947-57DC-AA41-A9A0-62D877A004BB}" destId="{FA84674E-65D6-EA43-84BF-02EFFC13C54F}" srcOrd="1" destOrd="0" presId="urn:microsoft.com/office/officeart/2005/8/layout/process1"/>
    <dgm:cxn modelId="{AC8F24F4-17DB-F547-933D-CA80B9A21CE3}" type="presOf" srcId="{865E4446-AE5F-6C45-A0D2-0D229EF89C04}" destId="{F5635DC8-1EFE-CC4B-93F9-25167CD2358C}" srcOrd="0" destOrd="0" presId="urn:microsoft.com/office/officeart/2005/8/layout/process1"/>
    <dgm:cxn modelId="{FFB2D75E-F85B-3A41-B024-D9595AA24D0B}" type="presOf" srcId="{D66A89FC-DD91-2642-9AD6-A50E0FF9AD69}" destId="{26EEC4DD-A05C-1443-A309-88E18E5CCCEF}" srcOrd="0" destOrd="0" presId="urn:microsoft.com/office/officeart/2005/8/layout/process1"/>
    <dgm:cxn modelId="{6452A8B4-4A14-D34E-97F0-EA644E3BB04E}" type="presOf" srcId="{E2F05A65-8C98-0247-8CF1-C12D35961DF0}" destId="{F0954545-332B-4341-A8E1-7B4A1D6153D1}" srcOrd="0" destOrd="0" presId="urn:microsoft.com/office/officeart/2005/8/layout/process1"/>
    <dgm:cxn modelId="{7607D648-C589-7142-A372-0F7A9FD4657E}" srcId="{D66A89FC-DD91-2642-9AD6-A50E0FF9AD69}" destId="{E2F05A65-8C98-0247-8CF1-C12D35961DF0}" srcOrd="2" destOrd="0" parTransId="{4612D861-53A7-0E4D-9167-C799273F2D5D}" sibTransId="{98828947-57DC-AA41-A9A0-62D877A004BB}"/>
    <dgm:cxn modelId="{61265600-4DF8-F840-BFBF-3676A75EE898}" type="presOf" srcId="{B9934B25-794E-0B49-9404-A065E86268F7}" destId="{DB8A209C-B38E-2D43-A630-D58AD981BCF2}" srcOrd="1" destOrd="0" presId="urn:microsoft.com/office/officeart/2005/8/layout/process1"/>
    <dgm:cxn modelId="{FA94DEEF-B424-E74D-828D-C9C9C8DB3B8E}" type="presOf" srcId="{B9934B25-794E-0B49-9404-A065E86268F7}" destId="{1263AB13-ACBE-1D40-A279-FD5EC79B1258}" srcOrd="0" destOrd="0" presId="urn:microsoft.com/office/officeart/2005/8/layout/process1"/>
    <dgm:cxn modelId="{7921F63C-F973-404C-859F-D784A7AB25B2}" type="presOf" srcId="{865E4446-AE5F-6C45-A0D2-0D229EF89C04}" destId="{09689C2D-AEA6-B946-9CCC-6E84FCBBF735}" srcOrd="1" destOrd="0" presId="urn:microsoft.com/office/officeart/2005/8/layout/process1"/>
    <dgm:cxn modelId="{0790A839-82A6-6449-A84E-E3D62603017B}" type="presOf" srcId="{A141DEEF-3A57-C340-B9FD-A60F6F77F358}" destId="{8252044F-D8F9-8A45-BC2F-F1917926E565}" srcOrd="0" destOrd="0" presId="urn:microsoft.com/office/officeart/2005/8/layout/process1"/>
    <dgm:cxn modelId="{79CF9981-2572-9A47-851E-07907B2432FC}" type="presOf" srcId="{98828947-57DC-AA41-A9A0-62D877A004BB}" destId="{80496A98-101C-1045-920E-08812A92C131}" srcOrd="0" destOrd="0" presId="urn:microsoft.com/office/officeart/2005/8/layout/process1"/>
    <dgm:cxn modelId="{978B00D1-3EFE-BF46-9C52-667C62D4B025}" type="presOf" srcId="{8E26E21A-0D8E-4149-B9CE-6BA2EACC3BF8}" destId="{6A93BA24-88A4-7042-8464-FD6216EEEAE0}" srcOrd="0" destOrd="0" presId="urn:microsoft.com/office/officeart/2005/8/layout/process1"/>
    <dgm:cxn modelId="{CD2756E4-69B6-4549-8D12-6068D9995F1F}" srcId="{D66A89FC-DD91-2642-9AD6-A50E0FF9AD69}" destId="{A141DEEF-3A57-C340-B9FD-A60F6F77F358}" srcOrd="3" destOrd="0" parTransId="{BF9D8526-48CD-7B45-BC57-A407C7CE4BD0}" sibTransId="{D55B0ECF-47E8-1C4E-B1B7-31E3EDF98CA9}"/>
    <dgm:cxn modelId="{09A732C4-F291-C44D-ABD4-2DFFE5E8EA3A}" type="presParOf" srcId="{26EEC4DD-A05C-1443-A309-88E18E5CCCEF}" destId="{6A93BA24-88A4-7042-8464-FD6216EEEAE0}" srcOrd="0" destOrd="0" presId="urn:microsoft.com/office/officeart/2005/8/layout/process1"/>
    <dgm:cxn modelId="{2A288620-91C3-6F4F-957F-B681A91B6615}" type="presParOf" srcId="{26EEC4DD-A05C-1443-A309-88E18E5CCCEF}" destId="{1263AB13-ACBE-1D40-A279-FD5EC79B1258}" srcOrd="1" destOrd="0" presId="urn:microsoft.com/office/officeart/2005/8/layout/process1"/>
    <dgm:cxn modelId="{083EE3F0-9B71-2444-88E1-02B931AD0CAC}" type="presParOf" srcId="{1263AB13-ACBE-1D40-A279-FD5EC79B1258}" destId="{DB8A209C-B38E-2D43-A630-D58AD981BCF2}" srcOrd="0" destOrd="0" presId="urn:microsoft.com/office/officeart/2005/8/layout/process1"/>
    <dgm:cxn modelId="{78A7435F-A248-9E46-9312-BD275F81F775}" type="presParOf" srcId="{26EEC4DD-A05C-1443-A309-88E18E5CCCEF}" destId="{73334182-0EBE-1840-9CAA-3FCFDA8193EB}" srcOrd="2" destOrd="0" presId="urn:microsoft.com/office/officeart/2005/8/layout/process1"/>
    <dgm:cxn modelId="{999BCAF6-25E7-6B42-A781-F26B1B40F0E4}" type="presParOf" srcId="{26EEC4DD-A05C-1443-A309-88E18E5CCCEF}" destId="{F5635DC8-1EFE-CC4B-93F9-25167CD2358C}" srcOrd="3" destOrd="0" presId="urn:microsoft.com/office/officeart/2005/8/layout/process1"/>
    <dgm:cxn modelId="{D32261E0-B7CB-F745-BFD3-9529BF33F31C}" type="presParOf" srcId="{F5635DC8-1EFE-CC4B-93F9-25167CD2358C}" destId="{09689C2D-AEA6-B946-9CCC-6E84FCBBF735}" srcOrd="0" destOrd="0" presId="urn:microsoft.com/office/officeart/2005/8/layout/process1"/>
    <dgm:cxn modelId="{8482D22B-B593-FB4C-BAC4-AD21E64915FF}" type="presParOf" srcId="{26EEC4DD-A05C-1443-A309-88E18E5CCCEF}" destId="{F0954545-332B-4341-A8E1-7B4A1D6153D1}" srcOrd="4" destOrd="0" presId="urn:microsoft.com/office/officeart/2005/8/layout/process1"/>
    <dgm:cxn modelId="{D07E5F16-B401-3F4F-AE8A-5FF32C34EC52}" type="presParOf" srcId="{26EEC4DD-A05C-1443-A309-88E18E5CCCEF}" destId="{80496A98-101C-1045-920E-08812A92C131}" srcOrd="5" destOrd="0" presId="urn:microsoft.com/office/officeart/2005/8/layout/process1"/>
    <dgm:cxn modelId="{D9CD5C3F-0584-7B43-BFFB-C8AE2A6245D1}" type="presParOf" srcId="{80496A98-101C-1045-920E-08812A92C131}" destId="{FA84674E-65D6-EA43-84BF-02EFFC13C54F}" srcOrd="0" destOrd="0" presId="urn:microsoft.com/office/officeart/2005/8/layout/process1"/>
    <dgm:cxn modelId="{D30832D0-7961-2143-9E34-828532155DA1}" type="presParOf" srcId="{26EEC4DD-A05C-1443-A309-88E18E5CCCEF}" destId="{8252044F-D8F9-8A45-BC2F-F1917926E5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3BA24-88A4-7042-8464-FD6216EEEAE0}">
      <dsp:nvSpPr>
        <dsp:cNvPr id="0" name=""/>
        <dsp:cNvSpPr/>
      </dsp:nvSpPr>
      <dsp:spPr>
        <a:xfrm>
          <a:off x="2961" y="1354229"/>
          <a:ext cx="1294929" cy="922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Tweet</a:t>
          </a:r>
        </a:p>
      </dsp:txBody>
      <dsp:txXfrm>
        <a:off x="29984" y="1381252"/>
        <a:ext cx="1240883" cy="868591"/>
      </dsp:txXfrm>
    </dsp:sp>
    <dsp:sp modelId="{1263AB13-ACBE-1D40-A279-FD5EC79B1258}">
      <dsp:nvSpPr>
        <dsp:cNvPr id="0" name=""/>
        <dsp:cNvSpPr/>
      </dsp:nvSpPr>
      <dsp:spPr>
        <a:xfrm>
          <a:off x="1427384" y="1654976"/>
          <a:ext cx="274525" cy="321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27384" y="1719204"/>
        <a:ext cx="192168" cy="192686"/>
      </dsp:txXfrm>
    </dsp:sp>
    <dsp:sp modelId="{73334182-0EBE-1840-9CAA-3FCFDA8193EB}">
      <dsp:nvSpPr>
        <dsp:cNvPr id="0" name=""/>
        <dsp:cNvSpPr/>
      </dsp:nvSpPr>
      <dsp:spPr>
        <a:xfrm>
          <a:off x="1815863" y="1354229"/>
          <a:ext cx="1294929" cy="922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Remove</a:t>
          </a:r>
          <a:r>
            <a:rPr lang="zh-CN" altLang="en-US" sz="1700" kern="1200"/>
            <a:t> </a:t>
          </a:r>
          <a:r>
            <a:rPr lang="en-US" altLang="zh-CN" sz="1700" kern="1200"/>
            <a:t>unimportant</a:t>
          </a:r>
          <a:r>
            <a:rPr lang="zh-CN" altLang="en-US" sz="1700" kern="1200" baseline="0"/>
            <a:t> </a:t>
          </a:r>
          <a:r>
            <a:rPr lang="en-US" altLang="zh-CN" sz="1700" kern="1200" baseline="0"/>
            <a:t>words</a:t>
          </a:r>
          <a:endParaRPr lang="en-US" sz="1700" kern="1200"/>
        </a:p>
      </dsp:txBody>
      <dsp:txXfrm>
        <a:off x="1842886" y="1381252"/>
        <a:ext cx="1240883" cy="868591"/>
      </dsp:txXfrm>
    </dsp:sp>
    <dsp:sp modelId="{F5635DC8-1EFE-CC4B-93F9-25167CD2358C}">
      <dsp:nvSpPr>
        <dsp:cNvPr id="0" name=""/>
        <dsp:cNvSpPr/>
      </dsp:nvSpPr>
      <dsp:spPr>
        <a:xfrm>
          <a:off x="3240286" y="1654976"/>
          <a:ext cx="274525" cy="321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40286" y="1719204"/>
        <a:ext cx="192168" cy="192686"/>
      </dsp:txXfrm>
    </dsp:sp>
    <dsp:sp modelId="{F0954545-332B-4341-A8E1-7B4A1D6153D1}">
      <dsp:nvSpPr>
        <dsp:cNvPr id="0" name=""/>
        <dsp:cNvSpPr/>
      </dsp:nvSpPr>
      <dsp:spPr>
        <a:xfrm>
          <a:off x="3628765" y="1354229"/>
          <a:ext cx="1294929" cy="922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Convert</a:t>
          </a:r>
          <a:r>
            <a:rPr lang="zh-CN" altLang="en-US" sz="1700" kern="1200"/>
            <a:t> </a:t>
          </a:r>
          <a:r>
            <a:rPr lang="en-US" altLang="zh-CN" sz="1700" kern="1200"/>
            <a:t>to</a:t>
          </a:r>
          <a:r>
            <a:rPr lang="zh-CN" altLang="en-US" sz="1700" kern="1200"/>
            <a:t> </a:t>
          </a:r>
          <a:r>
            <a:rPr lang="en-US" altLang="zh-CN" sz="1700" kern="1200"/>
            <a:t>lower</a:t>
          </a:r>
          <a:r>
            <a:rPr lang="zh-CN" altLang="en-US" sz="1700" kern="1200" baseline="0"/>
            <a:t> </a:t>
          </a:r>
          <a:r>
            <a:rPr lang="en-US" altLang="zh-CN" sz="1700" kern="1200" baseline="0"/>
            <a:t>case</a:t>
          </a:r>
          <a:endParaRPr lang="en-US" sz="1700" kern="1200"/>
        </a:p>
      </dsp:txBody>
      <dsp:txXfrm>
        <a:off x="3655788" y="1381252"/>
        <a:ext cx="1240883" cy="868591"/>
      </dsp:txXfrm>
    </dsp:sp>
    <dsp:sp modelId="{80496A98-101C-1045-920E-08812A92C131}">
      <dsp:nvSpPr>
        <dsp:cNvPr id="0" name=""/>
        <dsp:cNvSpPr/>
      </dsp:nvSpPr>
      <dsp:spPr>
        <a:xfrm>
          <a:off x="5053188" y="1654976"/>
          <a:ext cx="274525" cy="321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053188" y="1719204"/>
        <a:ext cx="192168" cy="192686"/>
      </dsp:txXfrm>
    </dsp:sp>
    <dsp:sp modelId="{8252044F-D8F9-8A45-BC2F-F1917926E565}">
      <dsp:nvSpPr>
        <dsp:cNvPr id="0" name=""/>
        <dsp:cNvSpPr/>
      </dsp:nvSpPr>
      <dsp:spPr>
        <a:xfrm>
          <a:off x="5441667" y="1354229"/>
          <a:ext cx="1294929" cy="922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T</a:t>
          </a:r>
          <a:r>
            <a:rPr lang="en-US" sz="1700" kern="1200"/>
            <a:t>okenize </a:t>
          </a:r>
        </a:p>
      </dsp:txBody>
      <dsp:txXfrm>
        <a:off x="5468690" y="1381252"/>
        <a:ext cx="1240883" cy="868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C1000-9A4F-214C-A829-9BD79FAB481C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DA04-02C6-5047-BA8A-D6A8D972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81A7-5544-964B-BB95-189C664AD52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B9D8-416A-0D4A-9D0A-63EC99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48640"/>
          </a:xfr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AT&amp;T Big </a:t>
            </a:r>
            <a:r>
              <a:rPr lang="en-US" sz="1800" dirty="0">
                <a:solidFill>
                  <a:schemeClr val="bg1"/>
                </a:solidFill>
              </a:rPr>
              <a:t>Data Fall Competition Round </a:t>
            </a:r>
            <a:r>
              <a:rPr lang="en-US" sz="1800" dirty="0" smtClean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3513" y="1997839"/>
            <a:ext cx="6400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AT&amp;T Customer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r>
              <a:rPr lang="en-US" sz="3600" dirty="0" smtClean="0"/>
              <a:t> Insights </a:t>
            </a:r>
            <a:r>
              <a:rPr lang="en-US" altLang="zh-CN" sz="3600" dirty="0" smtClean="0"/>
              <a:t>via</a:t>
            </a:r>
            <a:r>
              <a:rPr lang="en-US" sz="3600" dirty="0" smtClean="0"/>
              <a:t> Social Media Analytics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Hua Guo</a:t>
            </a:r>
            <a:br>
              <a:rPr lang="en-US" dirty="0"/>
            </a:br>
            <a:r>
              <a:rPr lang="en-US" dirty="0"/>
              <a:t>Chao Li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</a:t>
            </a:r>
            <a:r>
              <a:rPr lang="en-US" altLang="zh-CN" dirty="0" err="1" smtClean="0"/>
              <a:t>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7" name="Picture 6" descr="Pic/Rank%20ZipCod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89544"/>
            <a:ext cx="8104533" cy="5070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45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zipcode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7" name="Picture 6" descr="Pic/Rank%20Ma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6707"/>
            <a:ext cx="7937238" cy="8097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2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competitors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6" name="Picture 5" descr="Pic/Pie_D_Sent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8" y="1411963"/>
            <a:ext cx="5939155" cy="188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c/Sprint%20Reviews(Dallas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8" y="3299183"/>
            <a:ext cx="5939155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Pic/Tmobile%20Review(Dallas)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7" y="4263748"/>
            <a:ext cx="5939155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ic/Verizon%20Review(Dallas)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6" y="5228313"/>
            <a:ext cx="5939155" cy="96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58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6" name="Picture 5" descr="Pic/TwTren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538330"/>
            <a:ext cx="4694362" cy="313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c/TwTopic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86" y="715617"/>
            <a:ext cx="4562844" cy="3655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61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Demographics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6" name="Picture 5" descr="Pic/Demographi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8" y="1432269"/>
            <a:ext cx="7886700" cy="5935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68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</a:p>
          <a:p>
            <a:r>
              <a:rPr lang="en-US" altLang="zh-CN" dirty="0" smtClean="0"/>
              <a:t>Yelp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</a:p>
          <a:p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2093955"/>
              </p:ext>
            </p:extLst>
          </p:nvPr>
        </p:nvGraphicFramePr>
        <p:xfrm>
          <a:off x="1099929" y="2055816"/>
          <a:ext cx="6739559" cy="363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Suppose we have the following set of sentences:</a:t>
            </a:r>
          </a:p>
          <a:p>
            <a:pPr>
              <a:buFont typeface="Wingdings" charset="2"/>
              <a:buChar char="Ø"/>
            </a:pPr>
            <a:r>
              <a:rPr lang="en-US" dirty="0"/>
              <a:t>I eat </a:t>
            </a:r>
            <a:r>
              <a:rPr lang="en-US" dirty="0">
                <a:solidFill>
                  <a:srgbClr val="FF0000"/>
                </a:solidFill>
              </a:rPr>
              <a:t>fish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vegetables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Fish</a:t>
            </a:r>
            <a:r>
              <a:rPr lang="en-US" dirty="0"/>
              <a:t> are </a:t>
            </a:r>
            <a:r>
              <a:rPr lang="en-US" dirty="0">
                <a:solidFill>
                  <a:schemeClr val="accent5"/>
                </a:solidFill>
              </a:rPr>
              <a:t>pets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My </a:t>
            </a:r>
            <a:r>
              <a:rPr lang="en-US" dirty="0">
                <a:solidFill>
                  <a:schemeClr val="accent5"/>
                </a:solidFill>
              </a:rPr>
              <a:t>kitten</a:t>
            </a:r>
            <a:r>
              <a:rPr lang="en-US" dirty="0"/>
              <a:t> eats </a:t>
            </a:r>
            <a:r>
              <a:rPr lang="en-US" dirty="0">
                <a:solidFill>
                  <a:srgbClr val="FF0000"/>
                </a:solidFill>
              </a:rPr>
              <a:t>fish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LDA is a technique that automatically discovers topics that these documents contain.</a:t>
            </a:r>
          </a:p>
          <a:p>
            <a:r>
              <a:rPr lang="en-US" dirty="0"/>
              <a:t>Given the above sentences, LDA might classify the 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 words under the Topic F, which we might label as “food”. Similarly, </a:t>
            </a:r>
            <a:r>
              <a:rPr lang="en-US" dirty="0">
                <a:solidFill>
                  <a:schemeClr val="accent5"/>
                </a:solidFill>
              </a:rPr>
              <a:t>blue</a:t>
            </a:r>
            <a:r>
              <a:rPr lang="en-US" dirty="0"/>
              <a:t> words might be classified under a separate Topic P, which we might label as “pets”.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(SVM)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5476"/>
              </p:ext>
            </p:extLst>
          </p:nvPr>
        </p:nvGraphicFramePr>
        <p:xfrm>
          <a:off x="901148" y="2398641"/>
          <a:ext cx="7614202" cy="377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9583"/>
                <a:gridCol w="944619"/>
              </a:tblGrid>
              <a:tr h="419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Original tweet text</a:t>
                      </a:r>
                      <a:endParaRPr lang="en-US" sz="16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sentiment</a:t>
                      </a:r>
                      <a:endParaRPr lang="en-US" sz="16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396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@ATT your TV is aids, and your internet is cancer. Let me know when you get your pathetic shit together. Retarded fucks.</a:t>
                      </a:r>
                      <a:endParaRPr lang="en-US" sz="18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396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RT @ATT: @</a:t>
                      </a:r>
                      <a:r>
                        <a:rPr lang="en-US" sz="1600" dirty="0" err="1">
                          <a:effectLst/>
                        </a:rPr>
                        <a:t>ajanata</a:t>
                      </a:r>
                      <a:r>
                        <a:rPr lang="en-US" sz="1600" dirty="0">
                          <a:effectLst/>
                        </a:rPr>
                        <a:t> Who doesn't love a happy surprise like that? Enjoy your new place and the great speeds, Andy! https://</a:t>
                      </a:r>
                      <a:r>
                        <a:rPr lang="en-US" sz="1600" dirty="0" err="1">
                          <a:effectLst/>
                        </a:rPr>
                        <a:t>t.co</a:t>
                      </a:r>
                      <a:r>
                        <a:rPr lang="en-US" sz="1600" dirty="0">
                          <a:effectLst/>
                        </a:rPr>
                        <a:t>/mmGN7TEbVS</a:t>
                      </a:r>
                      <a:endParaRPr lang="en-US" sz="18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396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Sweet. Thanks @ATT. Almost feel like it's a smarter risk/reward to just not buy a case now for my new iPhone https://</a:t>
                      </a:r>
                      <a:r>
                        <a:rPr lang="en-US" sz="1600" dirty="0" err="1">
                          <a:effectLst/>
                        </a:rPr>
                        <a:t>t.co</a:t>
                      </a:r>
                      <a:r>
                        <a:rPr lang="en-US" sz="1600" dirty="0">
                          <a:effectLst/>
                        </a:rPr>
                        <a:t>/sSYPM8vvR6</a:t>
                      </a:r>
                      <a:endParaRPr lang="en-US" sz="18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83962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@</a:t>
                      </a:r>
                      <a:r>
                        <a:rPr lang="en-US" sz="1600" dirty="0" err="1">
                          <a:effectLst/>
                        </a:rPr>
                        <a:t>ATTCares</a:t>
                      </a:r>
                      <a:r>
                        <a:rPr lang="en-US" sz="1600" dirty="0">
                          <a:effectLst/>
                        </a:rPr>
                        <a:t> Worst customer service ever! You will be losing a long time customer very shortly.  #</a:t>
                      </a:r>
                      <a:r>
                        <a:rPr lang="en-US" sz="1600" dirty="0" err="1">
                          <a:effectLst/>
                        </a:rPr>
                        <a:t>att</a:t>
                      </a:r>
                      <a:r>
                        <a:rPr lang="en-US" sz="1600" dirty="0">
                          <a:effectLst/>
                        </a:rPr>
                        <a:t> #</a:t>
                      </a:r>
                      <a:r>
                        <a:rPr lang="en-US" sz="1600" dirty="0" err="1">
                          <a:effectLst/>
                        </a:rPr>
                        <a:t>attsucks</a:t>
                      </a:r>
                      <a:endParaRPr lang="en-US" sz="18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16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Request: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api.genderize.io</a:t>
            </a:r>
            <a:r>
              <a:rPr lang="en-US" dirty="0"/>
              <a:t>/?name=Jeremy</a:t>
            </a:r>
            <a:r>
              <a:rPr lang="en-US" dirty="0"/>
              <a:t> 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Response:</a:t>
            </a:r>
            <a:r>
              <a:rPr lang="zh-CN" altLang="en-US" dirty="0" smtClean="0"/>
              <a:t> </a:t>
            </a:r>
            <a:r>
              <a:rPr lang="en-US" dirty="0" smtClean="0"/>
              <a:t>{"</a:t>
            </a:r>
            <a:r>
              <a:rPr lang="en-US" dirty="0"/>
              <a:t>name":"Jeremy","gender":"male","probability":0.99,"count":1840}.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AT&amp;T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Competition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/>
              <a:t>Competition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U</a:t>
            </a:r>
            <a:r>
              <a:rPr lang="en-US" dirty="0" smtClean="0"/>
              <a:t>nderstand customer </a:t>
            </a:r>
            <a:r>
              <a:rPr lang="en-US" dirty="0"/>
              <a:t>sentiment towards store experience in social </a:t>
            </a:r>
            <a:r>
              <a:rPr lang="en-US" dirty="0" smtClean="0"/>
              <a:t>media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insights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analyzed: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Yelp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Facebook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Geo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preference: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Dallas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57147" y="1817277"/>
                <a:ext cx="8029705" cy="1560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  <a:ea typeface="DengXian" charset="-122"/>
                        </a:rPr>
                        <m:t>Rank</m:t>
                      </m:r>
                      <m:r>
                        <a:rPr lang="en-US">
                          <a:latin typeface="Cambria Math" charset="0"/>
                          <a:ea typeface="DengXian" charset="-122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Yelp</m:t>
                      </m:r>
                      <m: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rating</m:t>
                      </m:r>
                      <m: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Google</m:t>
                      </m:r>
                      <m: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rating</m:t>
                      </m:r>
                      <m: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Facebook</m:t>
                      </m:r>
                      <m: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charset="0"/>
                          <a:ea typeface="DengXian" charset="-122"/>
                        </a:rPr>
                        <m:t>rating</m:t>
                      </m:r>
                    </m:oMath>
                  </m:oMathPara>
                </a14:m>
                <a:endParaRPr lang="en-US" sz="2000" dirty="0" smtClean="0">
                  <a:effectLst/>
                  <a:latin typeface="Times New Roman" charset="0"/>
                  <a:ea typeface="DengXian" charset="-122"/>
                </a:endParaRPr>
              </a:p>
              <a:p>
                <a:endParaRPr lang="en-US" sz="2000" dirty="0">
                  <a:latin typeface="Times New Roman" charset="0"/>
                  <a:ea typeface="DengXian" charset="-122"/>
                </a:endParaRPr>
              </a:p>
              <a:p>
                <a:endParaRPr lang="en-US" sz="2000" dirty="0">
                  <a:effectLst/>
                  <a:latin typeface="Times New Roman" charset="0"/>
                  <a:ea typeface="DengXian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charset="0"/>
                              <a:ea typeface="DengXian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𝑖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∈{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𝑌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𝐺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𝐹</m:t>
                              </m:r>
                              <m:r>
                                <a:rPr lang="en-US" i="1">
                                  <a:effectLst/>
                                  <a:latin typeface="Cambria Math" charset="0"/>
                                  <a:ea typeface="DengXian" charset="-122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charset="0"/>
                                      <a:ea typeface="DengXian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charset="0"/>
                                      <a:ea typeface="DengXian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charset="0"/>
                                      <a:ea typeface="DengXian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, 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𝑖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∈{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𝑌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,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𝐺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,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𝐹</m:t>
                      </m:r>
                      <m:r>
                        <a:rPr lang="en-US" i="1">
                          <a:effectLst/>
                          <a:latin typeface="Cambria Math" charset="0"/>
                          <a:ea typeface="DengXian" charset="-122"/>
                        </a:rPr>
                        <m:t>}</m:t>
                      </m:r>
                    </m:oMath>
                  </m:oMathPara>
                </a14:m>
                <a:endParaRPr lang="en-US" sz="2000" dirty="0">
                  <a:effectLst/>
                  <a:latin typeface="Times New Roman" charset="0"/>
                  <a:ea typeface="DengXian" charset="-12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7" y="1817277"/>
                <a:ext cx="8029705" cy="1560555"/>
              </a:xfrm>
              <a:prstGeom prst="rect">
                <a:avLst/>
              </a:prstGeom>
              <a:blipFill rotWithShape="0">
                <a:blip r:embed="rId3"/>
                <a:stretch>
                  <a:fillRect t="-22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48640"/>
          </a:xfr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346" y="887895"/>
            <a:ext cx="8083826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Analysis </a:t>
            </a:r>
            <a:r>
              <a:rPr lang="en-US" sz="2000" b="1" dirty="0" smtClean="0"/>
              <a:t>Objective</a:t>
            </a:r>
          </a:p>
          <a:p>
            <a:endParaRPr lang="en-US" dirty="0"/>
          </a:p>
          <a:p>
            <a:pPr marL="285750" indent="-285750">
              <a:spcAft>
                <a:spcPts val="800"/>
              </a:spcAft>
              <a:buFont typeface="Wingdings" charset="2"/>
              <a:buChar char="Ø"/>
            </a:pPr>
            <a:r>
              <a:rPr lang="en-US" altLang="zh-CN" b="1" dirty="0"/>
              <a:t>L</a:t>
            </a:r>
            <a:r>
              <a:rPr lang="en-US" b="1" dirty="0" smtClean="0"/>
              <a:t>earn </a:t>
            </a:r>
            <a:r>
              <a:rPr lang="en-US" altLang="zh-CN" b="1" dirty="0" smtClean="0"/>
              <a:t>what’s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said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AT&amp;T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through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social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media.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Some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aspects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customer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service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analyzed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dirty="0" smtClean="0"/>
              <a:t>–</a:t>
            </a:r>
            <a:r>
              <a:rPr lang="en-US" altLang="zh-CN" dirty="0" smtClean="0"/>
              <a:t>T</a:t>
            </a:r>
            <a:r>
              <a:rPr lang="en-US" dirty="0" smtClean="0"/>
              <a:t>echnician dispatch</a:t>
            </a:r>
          </a:p>
          <a:p>
            <a:r>
              <a:rPr lang="zh-CN" altLang="en-US" dirty="0" smtClean="0"/>
              <a:t>      </a:t>
            </a:r>
            <a:r>
              <a:rPr lang="en-US" dirty="0" smtClean="0"/>
              <a:t>–</a:t>
            </a:r>
            <a:r>
              <a:rPr lang="en-US" altLang="zh-CN" dirty="0" smtClean="0"/>
              <a:t>P</a:t>
            </a:r>
            <a:r>
              <a:rPr lang="en-US" dirty="0" smtClean="0"/>
              <a:t>roduct installation</a:t>
            </a:r>
          </a:p>
          <a:p>
            <a:r>
              <a:rPr lang="zh-CN" altLang="en-US" dirty="0" smtClean="0"/>
              <a:t>      </a:t>
            </a:r>
            <a:r>
              <a:rPr lang="en-US" dirty="0" smtClean="0"/>
              <a:t>–Customer </a:t>
            </a:r>
            <a:r>
              <a:rPr lang="en-US" dirty="0"/>
              <a:t>experience across various channels (</a:t>
            </a:r>
            <a:r>
              <a:rPr lang="en-US" altLang="zh-CN" dirty="0"/>
              <a:t>store,</a:t>
            </a:r>
            <a:r>
              <a:rPr lang="zh-CN" altLang="en-US" dirty="0"/>
              <a:t> </a:t>
            </a:r>
            <a:r>
              <a:rPr lang="en-US" dirty="0"/>
              <a:t>live chat,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/>
              <a:t>line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zh-CN" altLang="en-US" dirty="0" smtClean="0"/>
              <a:t>      </a:t>
            </a:r>
            <a:r>
              <a:rPr lang="en-US" dirty="0" smtClean="0"/>
              <a:t>–</a:t>
            </a:r>
            <a:r>
              <a:rPr lang="en-US" altLang="zh-CN" dirty="0" smtClean="0"/>
              <a:t>S</a:t>
            </a:r>
            <a:r>
              <a:rPr lang="en-US" dirty="0" smtClean="0"/>
              <a:t>atisfaction </a:t>
            </a:r>
            <a:r>
              <a:rPr lang="en-US" dirty="0"/>
              <a:t>around product usage </a:t>
            </a:r>
            <a:endParaRPr lang="en-US" dirty="0" smtClean="0"/>
          </a:p>
          <a:p>
            <a:r>
              <a:rPr lang="zh-CN" altLang="en-US" dirty="0" smtClean="0"/>
              <a:t>      </a:t>
            </a:r>
            <a:r>
              <a:rPr lang="en-US" dirty="0" smtClean="0"/>
              <a:t>–</a:t>
            </a:r>
            <a:r>
              <a:rPr lang="en-US" dirty="0"/>
              <a:t>Billing </a:t>
            </a:r>
            <a:r>
              <a:rPr lang="en-US" dirty="0" smtClean="0"/>
              <a:t>issues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dirty="0" smtClean="0"/>
              <a:t>–</a:t>
            </a:r>
            <a:r>
              <a:rPr lang="en-US" dirty="0"/>
              <a:t>Responsiveness</a:t>
            </a:r>
          </a:p>
          <a:p>
            <a:r>
              <a:rPr lang="zh-CN" altLang="en-US" dirty="0"/>
              <a:t>      </a:t>
            </a:r>
            <a:r>
              <a:rPr lang="en-US" dirty="0"/>
              <a:t>–Quality (Network/Coverage etc.)</a:t>
            </a:r>
          </a:p>
          <a:p>
            <a:r>
              <a:rPr lang="zh-CN" altLang="en-US" dirty="0" smtClean="0"/>
              <a:t>      </a:t>
            </a:r>
            <a:r>
              <a:rPr lang="en-US" dirty="0" smtClean="0"/>
              <a:t>–</a:t>
            </a:r>
            <a:r>
              <a:rPr lang="en-US" dirty="0"/>
              <a:t>Reasons for </a:t>
            </a:r>
            <a:r>
              <a:rPr lang="en-US" altLang="zh-CN" dirty="0" smtClean="0"/>
              <a:t>churn</a:t>
            </a:r>
            <a:endParaRPr lang="en-US" dirty="0"/>
          </a:p>
          <a:p>
            <a:r>
              <a:rPr lang="zh-CN" altLang="en-US" dirty="0"/>
              <a:t>      </a:t>
            </a:r>
            <a:r>
              <a:rPr lang="en-US" dirty="0"/>
              <a:t>–Reasons for staying with the </a:t>
            </a:r>
            <a:r>
              <a:rPr lang="en-US" dirty="0" smtClean="0"/>
              <a:t>network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zh-CN" b="1" dirty="0" smtClean="0"/>
              <a:t>P</a:t>
            </a:r>
            <a:r>
              <a:rPr lang="en-US" b="1" dirty="0" smtClean="0"/>
              <a:t>erform </a:t>
            </a:r>
            <a:r>
              <a:rPr lang="en-US" b="1" dirty="0"/>
              <a:t>location analysis to see if the services and product experience vary by zones or zip codes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b="1" dirty="0" smtClean="0"/>
              <a:t>Explore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competitors</a:t>
            </a:r>
            <a:r>
              <a:rPr lang="zh-CN" altLang="en-US" b="1" dirty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companies.</a:t>
            </a:r>
            <a:endParaRPr lang="en-US" altLang="zh-CN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b="1" dirty="0" smtClean="0"/>
              <a:t>Investigate </a:t>
            </a:r>
            <a:r>
              <a:rPr lang="en-US" b="1" dirty="0"/>
              <a:t>things like location based demographics to see if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plays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role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AT&amp;T’s</a:t>
            </a:r>
            <a:r>
              <a:rPr lang="zh-CN" altLang="en-US" b="1" dirty="0"/>
              <a:t> </a:t>
            </a:r>
            <a:r>
              <a:rPr lang="en-US" altLang="zh-CN" b="1" dirty="0"/>
              <a:t>overall</a:t>
            </a:r>
            <a:r>
              <a:rPr lang="zh-CN" altLang="en-US" b="1" dirty="0"/>
              <a:t> </a:t>
            </a:r>
            <a:r>
              <a:rPr lang="en-US" altLang="zh-CN" b="1" dirty="0"/>
              <a:t>customer</a:t>
            </a:r>
            <a:r>
              <a:rPr lang="zh-CN" altLang="en-US" b="1" dirty="0"/>
              <a:t> </a:t>
            </a:r>
            <a:r>
              <a:rPr lang="en-US" altLang="zh-CN" b="1" dirty="0"/>
              <a:t>sentiment.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social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media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platforms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AT&amp;T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authorized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retailers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versus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corporate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retail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stores.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92" y="711517"/>
            <a:ext cx="7886700" cy="2793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Scope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875471"/>
              </p:ext>
            </p:extLst>
          </p:nvPr>
        </p:nvGraphicFramePr>
        <p:xfrm>
          <a:off x="628650" y="1825625"/>
          <a:ext cx="78867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1628"/>
                <a:gridCol w="5295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AT&amp;T,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3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competitors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(T-Mobile,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Verizon,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Sprint)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Installation,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en-US" dirty="0" smtClean="0"/>
                        <a:t>hannel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Billing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Responsiveness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Quality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Prices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en-US" altLang="zh-CN" dirty="0" smtClean="0"/>
                        <a:t>hurn,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Retention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Social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media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platforms,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United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States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Census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Bureau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Dallas,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92" y="621792"/>
            <a:ext cx="7886700" cy="2793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314438"/>
              </p:ext>
            </p:extLst>
          </p:nvPr>
        </p:nvGraphicFramePr>
        <p:xfrm>
          <a:off x="628650" y="1825625"/>
          <a:ext cx="788670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141"/>
                <a:gridCol w="1325218"/>
                <a:gridCol w="1219200"/>
                <a:gridCol w="1378226"/>
                <a:gridCol w="12929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AT&amp;T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Dallas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AT&amp;T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National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Verizon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T-Mobile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1288450"/>
            <a:ext cx="735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50805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covering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650" y="4767145"/>
            <a:ext cx="735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(such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Angie’s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foursquare,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yellow pages,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judysbook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we’ll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platforms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99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b="1" dirty="0" smtClean="0"/>
              <a:t>AT&amp;T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3.1/5.0</a:t>
            </a:r>
            <a:r>
              <a:rPr lang="en-US" b="1" dirty="0" smtClean="0"/>
              <a:t> </a:t>
            </a:r>
            <a:r>
              <a:rPr lang="en-US" altLang="zh-CN" b="1" dirty="0" smtClean="0"/>
              <a:t>average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rank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retail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Dallas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area.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Ranks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among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telecom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companies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(Sprint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3.3,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Verizon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2.9,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T-Mobile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2.6).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3834"/>
            <a:ext cx="7886700" cy="4351338"/>
          </a:xfrm>
        </p:spPr>
        <p:txBody>
          <a:bodyPr/>
          <a:lstStyle/>
          <a:p>
            <a:r>
              <a:rPr lang="en-US" altLang="zh-CN" sz="1800" b="1" dirty="0"/>
              <a:t>AT&amp;T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retail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store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Dallas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area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has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overall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negative</a:t>
            </a:r>
            <a:r>
              <a:rPr lang="en-US" sz="1800" b="1" dirty="0"/>
              <a:t> share of voice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(62.3%)</a:t>
            </a:r>
            <a:r>
              <a:rPr lang="en-US" sz="1800" b="1" dirty="0"/>
              <a:t> among its customers</a:t>
            </a:r>
            <a:r>
              <a:rPr lang="en-US" altLang="zh-CN" sz="1800" b="1" dirty="0"/>
              <a:t>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sentiment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lower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national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wide,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lower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sentiment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other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competitors.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While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sz="1800" b="1" dirty="0"/>
              <a:t>overall buzz for </a:t>
            </a:r>
            <a:r>
              <a:rPr lang="en-US" altLang="zh-CN" sz="1800" b="1" dirty="0"/>
              <a:t>AT&amp;T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similar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buzz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main</a:t>
            </a:r>
            <a:r>
              <a:rPr lang="zh-CN" altLang="en-US" sz="1800" b="1" dirty="0"/>
              <a:t> </a:t>
            </a:r>
            <a:r>
              <a:rPr lang="en-US" sz="1800" b="1" dirty="0"/>
              <a:t>competitors.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6" name="Picture 5" descr="Pic/Pie_D_Sent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3282578"/>
            <a:ext cx="8998226" cy="2853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(Dallas)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Drill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  <p:pic>
        <p:nvPicPr>
          <p:cNvPr id="6" name="Picture 5" descr="Pic/Topics(Dallas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72" y="1803139"/>
            <a:ext cx="7110620" cy="3928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2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05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1800" b="1" dirty="0"/>
              <a:t>We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used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conversations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social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media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generated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top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15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topics.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Customers</a:t>
            </a:r>
            <a:r>
              <a:rPr lang="zh-CN" altLang="en-US" sz="1800" b="1" dirty="0"/>
              <a:t> </a:t>
            </a:r>
            <a:r>
              <a:rPr lang="en-US" sz="1800" b="1" dirty="0"/>
              <a:t>are focused largely around </a:t>
            </a:r>
            <a:r>
              <a:rPr lang="en-US" altLang="zh-CN" sz="1800" b="1" dirty="0"/>
              <a:t>Wait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time,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Reps’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Knowledge,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after-sale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customer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service,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bill,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account.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While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waiting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time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largely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complained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customers,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Rep’s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professional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praised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will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actively</a:t>
            </a:r>
            <a:r>
              <a:rPr lang="zh-CN" altLang="en-US" sz="1800" b="1" dirty="0"/>
              <a:t> </a:t>
            </a:r>
            <a:r>
              <a:rPr lang="en-US" sz="1800" b="1" dirty="0"/>
              <a:t>promoting/recommending </a:t>
            </a:r>
            <a:r>
              <a:rPr lang="en-US" altLang="zh-CN" sz="1800" b="1" dirty="0"/>
              <a:t>AT&amp;T</a:t>
            </a:r>
            <a:r>
              <a:rPr lang="zh-CN" altLang="en-US" sz="1800" b="1" dirty="0"/>
              <a:t> </a:t>
            </a:r>
            <a:r>
              <a:rPr lang="en-US" sz="1800" b="1" dirty="0"/>
              <a:t>on social media</a:t>
            </a:r>
            <a:r>
              <a:rPr lang="en-US" altLang="zh-CN" sz="1800" b="1" dirty="0"/>
              <a:t>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after-sale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service,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customers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concern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more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about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sim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card,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screen,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insurance.</a:t>
            </a:r>
          </a:p>
          <a:p>
            <a:r>
              <a:rPr lang="en-US" sz="1800" b="1" dirty="0"/>
              <a:t>The overall buzz on </a:t>
            </a:r>
            <a:r>
              <a:rPr lang="en-US" altLang="zh-CN" sz="1800" b="1" dirty="0"/>
              <a:t>AT&amp;T</a:t>
            </a:r>
            <a:r>
              <a:rPr lang="en-US" sz="1800" b="1" dirty="0"/>
              <a:t> in relation to </a:t>
            </a:r>
            <a:r>
              <a:rPr lang="en-US" altLang="zh-CN" sz="1800" b="1" dirty="0"/>
              <a:t>Attitude,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Tech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support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are</a:t>
            </a:r>
            <a:r>
              <a:rPr lang="en-US" sz="1800" b="1" dirty="0"/>
              <a:t> </a:t>
            </a:r>
            <a:r>
              <a:rPr lang="en-US" altLang="zh-CN" sz="1800" b="1" dirty="0"/>
              <a:t>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2</a:t>
            </a:r>
            <a:r>
              <a:rPr lang="en-US" altLang="zh-CN" sz="1800" b="1" baseline="30000" dirty="0"/>
              <a:t>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hot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place,</a:t>
            </a:r>
            <a:r>
              <a:rPr lang="en-US" sz="1800" b="1" dirty="0"/>
              <a:t> as customers are </a:t>
            </a:r>
            <a:r>
              <a:rPr lang="en-US" altLang="zh-CN" sz="1800" b="1" dirty="0"/>
              <a:t>hoping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reps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have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good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attitude,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help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them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fix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issue</a:t>
            </a:r>
            <a:r>
              <a:rPr lang="en-US" altLang="zh-CN" sz="1800" b="1" dirty="0" smtClean="0"/>
              <a:t>.</a:t>
            </a:r>
          </a:p>
          <a:p>
            <a:r>
              <a:rPr lang="en-US" altLang="zh-CN" sz="1800" b="1" dirty="0"/>
              <a:t>C</a:t>
            </a:r>
            <a:r>
              <a:rPr lang="en-US" sz="1800" b="1" dirty="0"/>
              <a:t>ustomers </a:t>
            </a:r>
            <a:r>
              <a:rPr lang="en-US" altLang="zh-CN" sz="1800" b="1" dirty="0"/>
              <a:t>also</a:t>
            </a:r>
            <a:r>
              <a:rPr lang="zh-CN" altLang="en-US" sz="1800" b="1" dirty="0"/>
              <a:t> </a:t>
            </a:r>
            <a:r>
              <a:rPr lang="en-US" sz="1800" b="1" dirty="0"/>
              <a:t>have affinity towards Quality of the network with conversations focusing on lack of signal indoors, lack of </a:t>
            </a:r>
            <a:r>
              <a:rPr lang="en-US" altLang="zh-CN" sz="1800" b="1" dirty="0"/>
              <a:t>LTE</a:t>
            </a:r>
            <a:r>
              <a:rPr lang="en-US" sz="1800" b="1" dirty="0"/>
              <a:t> data despite coverage claims etc.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 </a:t>
            </a:r>
            <a:r>
              <a:rPr lang="en-US" sz="1800" b="1" dirty="0"/>
              <a:t>had a affinity towards Channels of interaction with </a:t>
            </a:r>
            <a:r>
              <a:rPr lang="en-US" altLang="zh-CN" sz="1800" b="1" dirty="0"/>
              <a:t>phone</a:t>
            </a:r>
            <a:r>
              <a:rPr lang="zh-CN" altLang="en-US" sz="1800" b="1" dirty="0"/>
              <a:t> </a:t>
            </a:r>
            <a:r>
              <a:rPr lang="en-US" sz="1800" b="1" dirty="0"/>
              <a:t>support being disparaged 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long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waiting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time,</a:t>
            </a:r>
            <a:r>
              <a:rPr lang="zh-CN" altLang="en-US" sz="1800" b="1" dirty="0"/>
              <a:t> </a:t>
            </a:r>
            <a:r>
              <a:rPr lang="en-US" sz="1800" b="1" dirty="0"/>
              <a:t> </a:t>
            </a:r>
            <a:r>
              <a:rPr lang="en-US" altLang="zh-CN" sz="1800" b="1" dirty="0"/>
              <a:t>transferring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many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times,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sz="1800" b="1" dirty="0"/>
              <a:t>giving inaccurate/vague information to </a:t>
            </a:r>
            <a:r>
              <a:rPr lang="en-US" sz="1800" b="1" dirty="0" smtClean="0"/>
              <a:t>customers</a:t>
            </a:r>
          </a:p>
          <a:p>
            <a:r>
              <a:rPr lang="en-US" altLang="zh-CN" sz="1800" b="1" dirty="0"/>
              <a:t>Churn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Stock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also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top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topic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rank.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AT&amp;T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customers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mentioned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lot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times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competitor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Verizon.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complained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lack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stock.</a:t>
            </a:r>
            <a:endParaRPr lang="en-US" sz="1800" dirty="0"/>
          </a:p>
          <a:p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9144000" cy="548640"/>
          </a:xfrm>
          <a:prstGeom prst="rect">
            <a:avLst/>
          </a:prstGeom>
          <a:gradFill flip="none" rotWithShape="1">
            <a:gsLst>
              <a:gs pos="50000">
                <a:srgbClr val="F6910A"/>
              </a:gs>
              <a:gs pos="0">
                <a:srgbClr val="EF6F00"/>
              </a:gs>
              <a:gs pos="100000">
                <a:srgbClr val="FCB314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AT&amp;T Customer Service Insights via Social Media Analytics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2" y="-422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2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</TotalTime>
  <Words>986</Words>
  <Application>Microsoft Macintosh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Cambria Math</vt:lpstr>
      <vt:lpstr>DengXian</vt:lpstr>
      <vt:lpstr>Times New Roman</vt:lpstr>
      <vt:lpstr>Wingdings</vt:lpstr>
      <vt:lpstr>宋体</vt:lpstr>
      <vt:lpstr>Arial</vt:lpstr>
      <vt:lpstr>Office Theme</vt:lpstr>
      <vt:lpstr>AT&amp;T Big Data Fall Competition Round 2</vt:lpstr>
      <vt:lpstr>AT&amp;T Competition Inputs</vt:lpstr>
      <vt:lpstr>AT&amp;T Customer Service Insights via Social Media Analytics</vt:lpstr>
      <vt:lpstr>Scope</vt:lpstr>
      <vt:lpstr>Data</vt:lpstr>
      <vt:lpstr>Executive Summary</vt:lpstr>
      <vt:lpstr>Sentiment Distribution (Dallas)</vt:lpstr>
      <vt:lpstr>Topic Drill Down</vt:lpstr>
      <vt:lpstr>Topics Drill Down</vt:lpstr>
      <vt:lpstr>Rank by zipcode</vt:lpstr>
      <vt:lpstr>Rank by zipcode</vt:lpstr>
      <vt:lpstr>Comparison with competitors</vt:lpstr>
      <vt:lpstr>Twitter trend</vt:lpstr>
      <vt:lpstr>Demographics Impact</vt:lpstr>
      <vt:lpstr>Technique Tools</vt:lpstr>
      <vt:lpstr>Data preprocess</vt:lpstr>
      <vt:lpstr>Topics extraction</vt:lpstr>
      <vt:lpstr>Sentiment prediction</vt:lpstr>
      <vt:lpstr>Name based gender prediction</vt:lpstr>
      <vt:lpstr>Ranking Strategy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Guo</dc:creator>
  <cp:lastModifiedBy>Emily Guo</cp:lastModifiedBy>
  <cp:revision>65</cp:revision>
  <dcterms:created xsi:type="dcterms:W3CDTF">2016-10-25T00:57:02Z</dcterms:created>
  <dcterms:modified xsi:type="dcterms:W3CDTF">2016-11-04T04:43:35Z</dcterms:modified>
</cp:coreProperties>
</file>