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F63"/>
    <a:srgbClr val="162247"/>
    <a:srgbClr val="5C77CC"/>
    <a:srgbClr val="2A4086"/>
    <a:srgbClr val="BAE0D5"/>
    <a:srgbClr val="73C9E7"/>
    <a:srgbClr val="667FD0"/>
    <a:srgbClr val="FB3367"/>
    <a:srgbClr val="4D49E3"/>
    <a:srgbClr val="5C5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>
      <p:cViewPr varScale="1">
        <p:scale>
          <a:sx n="53" d="100"/>
          <a:sy n="53" d="100"/>
        </p:scale>
        <p:origin x="91" y="662"/>
      </p:cViewPr>
      <p:guideLst>
        <p:guide orient="horz" pos="346"/>
        <p:guide pos="438"/>
        <p:guide pos="724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B9AD8-CB69-414D-968E-B2DD5114D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EDBCB2-0525-4447-A199-5638C8382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B7F13-1808-48EE-BB00-E62766E4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643011-D14B-4256-86F6-2183E8B3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4FCC1F-E221-4007-A618-39D3242A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91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9AF53-475D-41FC-BD87-92368473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E5DF97-6DDC-4BF2-8E73-6C08314A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78A7FE-A6F4-4E3A-B4B2-B814C3DA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F46C2-0DD6-4D2F-B955-32655468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115E2C-9911-4305-9C46-15D6B220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0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BA5D9C-4625-4DAA-946F-1E411F729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D0CFAC-DC96-4DFC-8B76-CC60795E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686C41-862A-4915-9342-A77915BA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8AA23-7DFC-48F6-9C28-3B392F63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185A0A-0361-40AF-BE2E-1184C88D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3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D54E8-AB2A-484B-84F4-C11FC42A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B8A4B-43A0-421A-8898-F18B67E2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B3A56-632A-430E-A7D0-21DC20A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17C54-93DF-43DC-B203-FA5CF394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807CF-AF31-4101-B186-3240DEC0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66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19802-ED16-4D93-B93E-0FE6E58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D0F10B-21FB-4BED-85AD-B7BCC146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421C4-C0BD-41ED-95EB-4DB6F3FB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F73C1-2A0D-4AAE-8963-1E9701E5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E743C-7E49-4A42-8D5C-E232320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0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11C1F-516D-4839-BEF5-53AB74D8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7449B-2BD4-4CD5-A6DE-FE428C3A5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8D375A-78BE-4230-A148-DBFCCAFF7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5795F0-F0D8-45DF-A17D-E142C123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3DE114-777E-4A98-9CD1-63BAB973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C1AB61-81EE-4BD5-9EF4-A885231B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6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EE1AA-D884-4EF9-9B16-7B172FD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1EFCFF-C317-481A-A54B-063FF1F1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1B5DD1-5EDE-4BBF-BD5E-D1FAE5BD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9AF15-F8B9-4C74-8816-61BC551D9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5A3813-DB67-43C4-828D-E0782ECE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C7AFFB-A8A6-4CC0-9FE1-025884E5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BADA8E-4098-4FF9-805C-B19D0480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C36C68-4C32-48CA-993E-1649D5D3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12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5B490-DC72-4B69-9B00-B09177BDFD50}"/>
              </a:ext>
            </a:extLst>
          </p:cNvPr>
          <p:cNvSpPr/>
          <p:nvPr userDrawn="1"/>
        </p:nvSpPr>
        <p:spPr>
          <a:xfrm>
            <a:off x="695325" y="549275"/>
            <a:ext cx="10801350" cy="5759450"/>
          </a:xfrm>
          <a:prstGeom prst="rect">
            <a:avLst/>
          </a:prstGeom>
          <a:solidFill>
            <a:srgbClr val="2C2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750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52AC3-AEB3-40EA-A5B6-3DEF60AE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1D2C8-6123-4E98-9F83-0850F24EA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BB0DC5-DB96-4511-B7F5-E70DB5A6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53D96-038F-47A4-B8D8-9281C0ED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7501B-738B-4A45-B840-894C94BD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08B484-6F20-4130-8B0B-008DBB0B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654DD-37A5-4BF6-AF75-CBE87574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62B2E9-9891-4A3A-83DB-B85FC2AA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5CB328-BD1C-4828-B8BA-5D3E74E1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0C8D5-7704-490E-916B-CD07CBDC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EBE79-F8D1-45B8-A063-25C1B79B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657501-B994-477A-A75E-A0D7C804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0B6EE-B4DB-43C3-82A0-C9B5C1CC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E3102-158A-4233-BA06-21FBC068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B01F6C-3B65-4ED4-865B-201EB1A93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6399-2CE5-4BC1-94DE-22E745822E9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8BA6D-AD37-4A2E-9593-A3804E9E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C42EA-55BA-44CD-80D7-42937CFF1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6353-24FB-4951-917B-82A83011C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3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83DE31D1-12FF-4FD7-8A9D-71B7E1F1A369}"/>
              </a:ext>
            </a:extLst>
          </p:cNvPr>
          <p:cNvSpPr/>
          <p:nvPr/>
        </p:nvSpPr>
        <p:spPr>
          <a:xfrm>
            <a:off x="3527278" y="3676545"/>
            <a:ext cx="2291786" cy="2291786"/>
          </a:xfrm>
          <a:prstGeom prst="ellipse">
            <a:avLst/>
          </a:prstGeom>
          <a:noFill/>
          <a:ln w="31750">
            <a:solidFill>
              <a:srgbClr val="29AAD9"/>
            </a:solidFill>
          </a:ln>
          <a:effectLst>
            <a:glow rad="177800">
              <a:srgbClr val="29AAD9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B1ECC92-88A6-45B7-BFEF-96155E9CDE86}"/>
              </a:ext>
            </a:extLst>
          </p:cNvPr>
          <p:cNvSpPr/>
          <p:nvPr/>
        </p:nvSpPr>
        <p:spPr>
          <a:xfrm>
            <a:off x="4164694" y="4313961"/>
            <a:ext cx="1016954" cy="1016954"/>
          </a:xfrm>
          <a:prstGeom prst="ellipse">
            <a:avLst/>
          </a:prstGeom>
          <a:solidFill>
            <a:srgbClr val="29AAD9"/>
          </a:solidFill>
          <a:ln>
            <a:noFill/>
          </a:ln>
          <a:effectLst>
            <a:glow rad="177800">
              <a:srgbClr val="29AAD9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24D1067-177F-4D34-9E93-C03829C79EE0}"/>
              </a:ext>
            </a:extLst>
          </p:cNvPr>
          <p:cNvSpPr/>
          <p:nvPr/>
        </p:nvSpPr>
        <p:spPr>
          <a:xfrm>
            <a:off x="4386416" y="4535683"/>
            <a:ext cx="573510" cy="573510"/>
          </a:xfrm>
          <a:prstGeom prst="ellipse">
            <a:avLst/>
          </a:prstGeom>
          <a:solidFill>
            <a:srgbClr val="2C2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B0626D-7326-403D-8F2E-E093F32D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54" y="-4558629"/>
            <a:ext cx="5814564" cy="4427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8CC0F-5DB3-48A6-B587-924B045CF706}"/>
              </a:ext>
            </a:extLst>
          </p:cNvPr>
          <p:cNvSpPr txBox="1"/>
          <p:nvPr/>
        </p:nvSpPr>
        <p:spPr>
          <a:xfrm>
            <a:off x="698294" y="6380125"/>
            <a:ext cx="29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BABABOOEYS studios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DBA6CB-4C42-49E1-B8AF-B4DE28CE2527}"/>
              </a:ext>
            </a:extLst>
          </p:cNvPr>
          <p:cNvSpPr/>
          <p:nvPr/>
        </p:nvSpPr>
        <p:spPr>
          <a:xfrm>
            <a:off x="1039482" y="2475205"/>
            <a:ext cx="4068854" cy="7551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rtlCol="0" anchor="ctr"/>
          <a:lstStyle/>
          <a:p>
            <a:r>
              <a:rPr lang="en-US" sz="4000" dirty="0">
                <a:latin typeface="Futura" panose="020BE200000000000000" pitchFamily="34" charset="-52"/>
              </a:rPr>
              <a:t>CYBERFICTION</a:t>
            </a:r>
            <a:r>
              <a:rPr lang="en-US" dirty="0">
                <a:latin typeface="Futura" panose="020BE200000000000000" pitchFamily="34" charset="-52"/>
              </a:rPr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8CE03D-B221-4A41-9AD7-76EF086D4A50}"/>
              </a:ext>
            </a:extLst>
          </p:cNvPr>
          <p:cNvSpPr/>
          <p:nvPr/>
        </p:nvSpPr>
        <p:spPr>
          <a:xfrm>
            <a:off x="1039482" y="3429000"/>
            <a:ext cx="5175916" cy="7948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rtlCol="0" anchor="ctr"/>
          <a:lstStyle/>
          <a:p>
            <a:r>
              <a:rPr lang="ru-RU" sz="2800" dirty="0">
                <a:latin typeface="Futura" panose="020BE200000000000000" pitchFamily="34" charset="-52"/>
              </a:rPr>
              <a:t>Игра в стиле </a:t>
            </a:r>
            <a:r>
              <a:rPr lang="en-US" sz="2800" dirty="0">
                <a:latin typeface="Futura" panose="020BE200000000000000" pitchFamily="34" charset="-52"/>
              </a:rPr>
              <a:t>Cyberpunk</a:t>
            </a: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983A70A7-1DB2-479A-8D80-E94A093A039E}"/>
              </a:ext>
            </a:extLst>
          </p:cNvPr>
          <p:cNvSpPr/>
          <p:nvPr/>
        </p:nvSpPr>
        <p:spPr>
          <a:xfrm>
            <a:off x="7083665" y="1761677"/>
            <a:ext cx="5243467" cy="5243467"/>
          </a:xfrm>
          <a:prstGeom prst="arc">
            <a:avLst>
              <a:gd name="adj1" fmla="val 16200000"/>
              <a:gd name="adj2" fmla="val 14153221"/>
            </a:avLst>
          </a:prstGeom>
          <a:ln w="825500" cap="rnd">
            <a:solidFill>
              <a:srgbClr val="EC98B7"/>
            </a:solidFill>
          </a:ln>
          <a:effectLst>
            <a:glow rad="215900">
              <a:srgbClr val="EC98B7">
                <a:alpha val="2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AD38B7-3798-4D79-9ADB-C467E455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68" y="-3549571"/>
            <a:ext cx="5175916" cy="2690290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0906C718-A970-4C98-B757-137C52243D85}"/>
              </a:ext>
            </a:extLst>
          </p:cNvPr>
          <p:cNvSpPr/>
          <p:nvPr/>
        </p:nvSpPr>
        <p:spPr>
          <a:xfrm>
            <a:off x="1534493" y="801473"/>
            <a:ext cx="1370753" cy="1370753"/>
          </a:xfrm>
          <a:prstGeom prst="ellipse">
            <a:avLst/>
          </a:prstGeom>
          <a:solidFill>
            <a:srgbClr val="EC98B7"/>
          </a:solidFill>
          <a:ln w="31750">
            <a:noFill/>
          </a:ln>
          <a:effectLst>
            <a:glow rad="469900">
              <a:srgbClr val="EC98B7">
                <a:alpha val="1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E234D0E-7383-4D2D-9969-7577DC36A833}"/>
              </a:ext>
            </a:extLst>
          </p:cNvPr>
          <p:cNvSpPr/>
          <p:nvPr/>
        </p:nvSpPr>
        <p:spPr>
          <a:xfrm>
            <a:off x="6257388" y="5302213"/>
            <a:ext cx="1959123" cy="1959123"/>
          </a:xfrm>
          <a:prstGeom prst="rect">
            <a:avLst/>
          </a:prstGeom>
          <a:noFill/>
          <a:ln w="171450">
            <a:solidFill>
              <a:srgbClr val="73C9E7"/>
            </a:solidFill>
          </a:ln>
          <a:effectLst>
            <a:glow rad="304800">
              <a:srgbClr val="29AAD9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CF1BC25-E1A6-48C4-9E8F-3E4DFE06C305}"/>
              </a:ext>
            </a:extLst>
          </p:cNvPr>
          <p:cNvSpPr/>
          <p:nvPr/>
        </p:nvSpPr>
        <p:spPr>
          <a:xfrm rot="2718664">
            <a:off x="5364344" y="110990"/>
            <a:ext cx="1986559" cy="1966889"/>
          </a:xfrm>
          <a:prstGeom prst="rect">
            <a:avLst/>
          </a:prstGeom>
          <a:noFill/>
          <a:ln w="123825">
            <a:solidFill>
              <a:srgbClr val="5B77FF"/>
            </a:solidFill>
          </a:ln>
          <a:effectLst>
            <a:glow rad="381000">
              <a:srgbClr val="5B77FF">
                <a:alpha val="2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B4C5C4F-692F-4835-810F-9ADA66A85B1B}"/>
              </a:ext>
            </a:extLst>
          </p:cNvPr>
          <p:cNvSpPr/>
          <p:nvPr/>
        </p:nvSpPr>
        <p:spPr>
          <a:xfrm>
            <a:off x="9940496" y="4616914"/>
            <a:ext cx="740179" cy="740179"/>
          </a:xfrm>
          <a:prstGeom prst="ellipse">
            <a:avLst/>
          </a:prstGeom>
          <a:noFill/>
          <a:ln w="158750">
            <a:solidFill>
              <a:srgbClr val="FF4D84">
                <a:alpha val="72000"/>
              </a:srgbClr>
            </a:solidFill>
          </a:ln>
          <a:scene3d>
            <a:camera prst="orthographicFront">
              <a:rot lat="21476503" lon="19314520" rev="3510249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C5BA360-1F66-4018-A294-9EE315DDF979}"/>
              </a:ext>
            </a:extLst>
          </p:cNvPr>
          <p:cNvSpPr/>
          <p:nvPr/>
        </p:nvSpPr>
        <p:spPr>
          <a:xfrm>
            <a:off x="8670232" y="3230305"/>
            <a:ext cx="917099" cy="917099"/>
          </a:xfrm>
          <a:prstGeom prst="ellipse">
            <a:avLst/>
          </a:prstGeom>
          <a:noFill/>
          <a:ln w="158750">
            <a:solidFill>
              <a:srgbClr val="FC86D8">
                <a:alpha val="73000"/>
              </a:srgbClr>
            </a:solidFill>
          </a:ln>
          <a:scene3d>
            <a:camera prst="orthographicFront">
              <a:rot lat="19735325" lon="1920094" rev="20550615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8B680B4-6140-4A53-846A-9002C6F77CA7}"/>
              </a:ext>
            </a:extLst>
          </p:cNvPr>
          <p:cNvSpPr/>
          <p:nvPr/>
        </p:nvSpPr>
        <p:spPr>
          <a:xfrm>
            <a:off x="10483965" y="724345"/>
            <a:ext cx="558284" cy="558284"/>
          </a:xfrm>
          <a:prstGeom prst="ellipse">
            <a:avLst/>
          </a:prstGeom>
          <a:noFill/>
          <a:ln w="158750">
            <a:solidFill>
              <a:srgbClr val="F2E1AE">
                <a:alpha val="74000"/>
              </a:srgbClr>
            </a:solidFill>
          </a:ln>
          <a:scene3d>
            <a:camera prst="orthographicFront">
              <a:rot lat="18642741" lon="20968896" rev="126063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01A230F-BB73-415E-A3B5-A473616FFAD8}"/>
              </a:ext>
            </a:extLst>
          </p:cNvPr>
          <p:cNvSpPr/>
          <p:nvPr/>
        </p:nvSpPr>
        <p:spPr>
          <a:xfrm>
            <a:off x="1479690" y="4747768"/>
            <a:ext cx="609325" cy="609325"/>
          </a:xfrm>
          <a:prstGeom prst="ellipse">
            <a:avLst/>
          </a:prstGeom>
          <a:noFill/>
          <a:ln w="158750">
            <a:solidFill>
              <a:srgbClr val="83C7B4">
                <a:alpha val="68000"/>
              </a:srgbClr>
            </a:solidFill>
          </a:ln>
          <a:scene3d>
            <a:camera prst="orthographicFront">
              <a:rot lat="1075888" lon="21300976" rev="15015622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94ED52B-1674-47A6-967B-8BB808C07B48}"/>
              </a:ext>
            </a:extLst>
          </p:cNvPr>
          <p:cNvGrpSpPr/>
          <p:nvPr/>
        </p:nvGrpSpPr>
        <p:grpSpPr>
          <a:xfrm>
            <a:off x="3495730" y="1092507"/>
            <a:ext cx="591992" cy="591992"/>
            <a:chOff x="5295265" y="2367280"/>
            <a:chExt cx="929640" cy="929640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7EF6F006-C0CA-477E-BA1A-72130221DD48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12609266-EA0D-4705-B4F1-1A5C6B7E992B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B627ED7E-B034-4822-91FA-C4EF8286E290}"/>
              </a:ext>
            </a:extLst>
          </p:cNvPr>
          <p:cNvGrpSpPr/>
          <p:nvPr/>
        </p:nvGrpSpPr>
        <p:grpSpPr>
          <a:xfrm>
            <a:off x="5500670" y="2731628"/>
            <a:ext cx="433943" cy="433943"/>
            <a:chOff x="5295265" y="2367280"/>
            <a:chExt cx="929640" cy="929640"/>
          </a:xfrm>
          <a:effectLst>
            <a:glow rad="317500">
              <a:srgbClr val="73C9E7">
                <a:alpha val="6000"/>
              </a:srgbClr>
            </a:glow>
          </a:effectLst>
        </p:grpSpPr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01381F99-4C90-4813-8272-7CE98DE300C8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1F4C167E-C41E-42FF-9F4D-B3F8F599D7AB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79D939A-8DE0-4019-A041-0C72A2BBDA14}"/>
              </a:ext>
            </a:extLst>
          </p:cNvPr>
          <p:cNvGrpSpPr/>
          <p:nvPr/>
        </p:nvGrpSpPr>
        <p:grpSpPr>
          <a:xfrm rot="2270675">
            <a:off x="8486241" y="988327"/>
            <a:ext cx="433943" cy="433943"/>
            <a:chOff x="5295265" y="2367280"/>
            <a:chExt cx="929640" cy="929640"/>
          </a:xfrm>
          <a:effectLst>
            <a:glow rad="444500">
              <a:schemeClr val="accent1">
                <a:alpha val="6000"/>
              </a:schemeClr>
            </a:glow>
          </a:effectLst>
        </p:grpSpPr>
        <p:sp>
          <p:nvSpPr>
            <p:cNvPr id="34" name="Прямоугольник: скругленные углы 33">
              <a:extLst>
                <a:ext uri="{FF2B5EF4-FFF2-40B4-BE49-F238E27FC236}">
                  <a16:creationId xmlns:a16="http://schemas.microsoft.com/office/drawing/2014/main" id="{3C13AD98-F888-4305-A844-29014D4D283A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77C6F264-185F-4576-9B72-67C3C5BC4493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2B47247A-B115-4F0E-9072-DBA7F6842423}"/>
              </a:ext>
            </a:extLst>
          </p:cNvPr>
          <p:cNvGrpSpPr/>
          <p:nvPr/>
        </p:nvGrpSpPr>
        <p:grpSpPr>
          <a:xfrm>
            <a:off x="2461034" y="5534388"/>
            <a:ext cx="433943" cy="433943"/>
            <a:chOff x="5295265" y="2367280"/>
            <a:chExt cx="929640" cy="929640"/>
          </a:xfrm>
          <a:effectLst>
            <a:glow rad="304800">
              <a:schemeClr val="accent1">
                <a:alpha val="11000"/>
              </a:schemeClr>
            </a:glow>
          </a:effectLst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C9324F7F-DB19-42E4-BDEA-DFEA11E1EC07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BE2A9D07-7138-4673-A74A-C87E7AC782B6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F4D2DB2-B283-4E52-BAD4-48698754D7C8}"/>
              </a:ext>
            </a:extLst>
          </p:cNvPr>
          <p:cNvGrpSpPr/>
          <p:nvPr/>
        </p:nvGrpSpPr>
        <p:grpSpPr>
          <a:xfrm>
            <a:off x="8735860" y="4978036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6A5AA876-0726-45E8-BD94-C128ECA3AE6F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1F02F7FE-23A8-463A-B1BB-A9969C5D1508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A9F4F54-6379-44AA-ABF2-6AF538DCF704}"/>
              </a:ext>
            </a:extLst>
          </p:cNvPr>
          <p:cNvSpPr txBox="1"/>
          <p:nvPr/>
        </p:nvSpPr>
        <p:spPr>
          <a:xfrm rot="16200000">
            <a:off x="-1244893" y="3362593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spc="300" dirty="0" err="1">
                <a:solidFill>
                  <a:schemeClr val="bg1"/>
                </a:solidFill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rPr>
              <a:t>Яндекс.Лицей</a:t>
            </a:r>
            <a:r>
              <a:rPr lang="ru-RU" sz="1600" b="1" spc="300" dirty="0">
                <a:solidFill>
                  <a:schemeClr val="bg1"/>
                </a:solidFill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rPr>
              <a:t> проекты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391EA7D8-076D-4DA4-B49D-BA1CEF18BD27}"/>
              </a:ext>
            </a:extLst>
          </p:cNvPr>
          <p:cNvSpPr/>
          <p:nvPr/>
        </p:nvSpPr>
        <p:spPr>
          <a:xfrm>
            <a:off x="1039481" y="4405894"/>
            <a:ext cx="7074295" cy="4845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rtlCol="0" anchor="ctr"/>
          <a:lstStyle/>
          <a:p>
            <a:r>
              <a:rPr lang="ru-RU" dirty="0">
                <a:latin typeface="Futura" panose="020BE200000000000000" pitchFamily="34" charset="-52"/>
              </a:rPr>
              <a:t>Проект готовят: Брыкин Илья и </a:t>
            </a:r>
            <a:r>
              <a:rPr lang="ru-RU" dirty="0" err="1">
                <a:latin typeface="Futura" panose="020BE200000000000000" pitchFamily="34" charset="-52"/>
              </a:rPr>
              <a:t>Шмельков</a:t>
            </a:r>
            <a:r>
              <a:rPr lang="ru-RU" dirty="0">
                <a:latin typeface="Futura" panose="020BE200000000000000" pitchFamily="34" charset="-52"/>
              </a:rPr>
              <a:t> Владислав</a:t>
            </a:r>
            <a:endParaRPr lang="en-US" dirty="0">
              <a:latin typeface="Futura" panose="020BE200000000000000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351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accel="37727" decel="62273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ccel="31333" decel="37333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accel="39000" decel="56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22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indefinite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2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indefinite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mph" presetSubtype="0" repeatCount="indefinite" accel="48000" decel="46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3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6" presetClass="emph" presetSubtype="0" repeatCount="indefinite" accel="48000" decel="46154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4000" y="124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repeatCount="indefinite" accel="39000" decel="61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-21600000">
                                      <p:cBhvr>
                                        <p:cTn id="110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24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38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52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66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2" presetClass="emph" presetSubtype="0" repeatCount="indefinite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20000">
                                      <p:cBhvr>
                                        <p:cTn id="180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10000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10000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10000" fill="hold">
                                          <p:stCondLst>
                                            <p:cond delay="30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10000" fill="hold">
                                          <p:stCondLst>
                                            <p:cond delay="40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repeatCount="indefinite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20000">
                                      <p:cBhvr>
                                        <p:cTn id="186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10000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10000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10000" fill="hold">
                                          <p:stCondLst>
                                            <p:cond delay="30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10000" fill="hold">
                                          <p:stCondLst>
                                            <p:cond delay="40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2" presetClass="entr" presetSubtype="8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decel="100000" fill="remove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2" presetClass="emph" presetSubtype="0" repeatCount="indefinite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120000">
                                      <p:cBhvr>
                                        <p:cTn id="200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10000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2" dur="10000" fill="hold">
                                          <p:stCondLst>
                                            <p:cond delay="200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3" dur="10000" fill="hold">
                                          <p:stCondLst>
                                            <p:cond delay="300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4" dur="10000" fill="hold">
                                          <p:stCondLst>
                                            <p:cond delay="400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7" grpId="0" animBg="1"/>
      <p:bldP spid="17" grpId="1" animBg="1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4" grpId="2" animBg="1"/>
      <p:bldP spid="42" grpId="0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252BDDFE-1CE7-4AF7-956A-94FAFA9F5C89}"/>
              </a:ext>
            </a:extLst>
          </p:cNvPr>
          <p:cNvSpPr/>
          <p:nvPr/>
        </p:nvSpPr>
        <p:spPr>
          <a:xfrm>
            <a:off x="3662424" y="5582241"/>
            <a:ext cx="740179" cy="740179"/>
          </a:xfrm>
          <a:prstGeom prst="ellipse">
            <a:avLst/>
          </a:prstGeom>
          <a:noFill/>
          <a:ln w="158750">
            <a:solidFill>
              <a:srgbClr val="FF4D84">
                <a:alpha val="72000"/>
              </a:srgbClr>
            </a:solidFill>
          </a:ln>
          <a:scene3d>
            <a:camera prst="orthographicFront">
              <a:rot lat="21476503" lon="19314520" rev="3510249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7AB9442-0806-45CE-A270-D35454F4F9DD}"/>
              </a:ext>
            </a:extLst>
          </p:cNvPr>
          <p:cNvSpPr/>
          <p:nvPr/>
        </p:nvSpPr>
        <p:spPr>
          <a:xfrm>
            <a:off x="10068051" y="3195576"/>
            <a:ext cx="917099" cy="917099"/>
          </a:xfrm>
          <a:prstGeom prst="ellipse">
            <a:avLst/>
          </a:prstGeom>
          <a:noFill/>
          <a:ln w="158750">
            <a:solidFill>
              <a:srgbClr val="FC86D8">
                <a:alpha val="73000"/>
              </a:srgbClr>
            </a:solidFill>
          </a:ln>
          <a:scene3d>
            <a:camera prst="orthographicFront">
              <a:rot lat="19735325" lon="1920094" rev="20550615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CA47F1A-BDF6-4694-A322-6103B68246CE}"/>
              </a:ext>
            </a:extLst>
          </p:cNvPr>
          <p:cNvSpPr/>
          <p:nvPr/>
        </p:nvSpPr>
        <p:spPr>
          <a:xfrm>
            <a:off x="7999333" y="571712"/>
            <a:ext cx="609325" cy="609325"/>
          </a:xfrm>
          <a:prstGeom prst="ellipse">
            <a:avLst/>
          </a:prstGeom>
          <a:noFill/>
          <a:ln w="158750">
            <a:solidFill>
              <a:srgbClr val="83C7B4">
                <a:alpha val="68000"/>
              </a:srgbClr>
            </a:solidFill>
          </a:ln>
          <a:scene3d>
            <a:camera prst="orthographicFront">
              <a:rot lat="1075888" lon="21300976" rev="15015622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FA775AB-773D-4322-A34C-54DEF460272C}"/>
              </a:ext>
            </a:extLst>
          </p:cNvPr>
          <p:cNvSpPr/>
          <p:nvPr/>
        </p:nvSpPr>
        <p:spPr>
          <a:xfrm>
            <a:off x="3236916" y="867362"/>
            <a:ext cx="558284" cy="558284"/>
          </a:xfrm>
          <a:prstGeom prst="ellipse">
            <a:avLst/>
          </a:prstGeom>
          <a:noFill/>
          <a:ln w="158750">
            <a:solidFill>
              <a:srgbClr val="F2E1AE">
                <a:alpha val="74000"/>
              </a:srgbClr>
            </a:solidFill>
          </a:ln>
          <a:scene3d>
            <a:camera prst="orthographicFront">
              <a:rot lat="18642741" lon="20968896" rev="126063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B0EC9-CB02-40A1-AF8B-2AB6F65CFCFC}"/>
              </a:ext>
            </a:extLst>
          </p:cNvPr>
          <p:cNvSpPr txBox="1"/>
          <p:nvPr/>
        </p:nvSpPr>
        <p:spPr>
          <a:xfrm>
            <a:off x="2686988" y="1551126"/>
            <a:ext cx="6818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>
                <a:solidFill>
                  <a:schemeClr val="bg1"/>
                </a:solidFill>
                <a:latin typeface="Futura PT Book" panose="020B0502020204020303" pitchFamily="34" charset="-52"/>
              </a:rPr>
              <a:t>CyberFiction</a:t>
            </a:r>
            <a:r>
              <a:rPr lang="ru-RU" sz="3200" dirty="0">
                <a:solidFill>
                  <a:schemeClr val="bg1"/>
                </a:solidFill>
                <a:latin typeface="Futura PT Book" panose="020B0502020204020303" pitchFamily="34" charset="-52"/>
              </a:rPr>
              <a:t> - необычный шутер-</a:t>
            </a:r>
            <a:r>
              <a:rPr lang="ru-RU" sz="3200" dirty="0" err="1">
                <a:solidFill>
                  <a:schemeClr val="bg1"/>
                </a:solidFill>
                <a:latin typeface="Futura PT Book" panose="020B0502020204020303" pitchFamily="34" charset="-52"/>
              </a:rPr>
              <a:t>платформер</a:t>
            </a:r>
            <a:r>
              <a:rPr lang="ru-RU" sz="3200" dirty="0">
                <a:solidFill>
                  <a:schemeClr val="bg1"/>
                </a:solidFill>
                <a:latin typeface="Futura PT Book" panose="020B0502020204020303" pitchFamily="34" charset="-52"/>
              </a:rPr>
              <a:t> в стилистике недавно вышедшей игры </a:t>
            </a:r>
            <a:r>
              <a:rPr lang="ru-RU" sz="3200" dirty="0" err="1">
                <a:solidFill>
                  <a:schemeClr val="bg1"/>
                </a:solidFill>
                <a:latin typeface="Futura PT Book" panose="020B0502020204020303" pitchFamily="34" charset="-52"/>
              </a:rPr>
              <a:t>Cyberpunk</a:t>
            </a:r>
            <a:r>
              <a:rPr lang="ru-RU" sz="3200" dirty="0">
                <a:solidFill>
                  <a:schemeClr val="bg1"/>
                </a:solidFill>
                <a:latin typeface="Futura PT Book" panose="020B0502020204020303" pitchFamily="34" charset="-52"/>
              </a:rPr>
              <a:t> 2077.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Futura PT Book" panose="020B0502020204020303" pitchFamily="34" charset="-52"/>
              </a:rPr>
              <a:t>Проект призван занять пользователя интересным сюжетом, дизайном уровней, приятной графикой и потрясающим звуковым сопровождением. </a:t>
            </a:r>
          </a:p>
          <a:p>
            <a:pPr algn="ctr"/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15F661A4-086E-4338-B37A-C079879AD312}"/>
              </a:ext>
            </a:extLst>
          </p:cNvPr>
          <p:cNvSpPr/>
          <p:nvPr/>
        </p:nvSpPr>
        <p:spPr>
          <a:xfrm>
            <a:off x="-2621734" y="-2621734"/>
            <a:ext cx="5243467" cy="5243467"/>
          </a:xfrm>
          <a:prstGeom prst="arc">
            <a:avLst>
              <a:gd name="adj1" fmla="val 16200000"/>
              <a:gd name="adj2" fmla="val 12350639"/>
            </a:avLst>
          </a:prstGeom>
          <a:ln w="825500" cap="rnd">
            <a:solidFill>
              <a:srgbClr val="EC98B7"/>
            </a:solidFill>
          </a:ln>
          <a:effectLst>
            <a:glow rad="215900">
              <a:srgbClr val="EC98B7">
                <a:alpha val="2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9B517E01-EFFA-491F-A18F-ADFB5E667845}"/>
              </a:ext>
            </a:extLst>
          </p:cNvPr>
          <p:cNvSpPr/>
          <p:nvPr/>
        </p:nvSpPr>
        <p:spPr>
          <a:xfrm rot="4089309">
            <a:off x="9570266" y="-2621734"/>
            <a:ext cx="5243467" cy="5243467"/>
          </a:xfrm>
          <a:prstGeom prst="arc">
            <a:avLst>
              <a:gd name="adj1" fmla="val 20208383"/>
              <a:gd name="adj2" fmla="val 14153221"/>
            </a:avLst>
          </a:prstGeom>
          <a:ln w="825500" cap="rnd">
            <a:solidFill>
              <a:srgbClr val="4D49E3"/>
            </a:solidFill>
          </a:ln>
          <a:effectLst>
            <a:glow rad="215900">
              <a:srgbClr val="4D49E3">
                <a:alpha val="2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3DAAE2-BB1D-484F-A073-49FFDB56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16" y="-5006864"/>
            <a:ext cx="5814564" cy="4427604"/>
          </a:xfrm>
          <a:prstGeom prst="rect">
            <a:avLst/>
          </a:prstGeom>
        </p:spPr>
      </p:pic>
      <p:sp>
        <p:nvSpPr>
          <p:cNvPr id="7" name="Дуга 6">
            <a:extLst>
              <a:ext uri="{FF2B5EF4-FFF2-40B4-BE49-F238E27FC236}">
                <a16:creationId xmlns:a16="http://schemas.microsoft.com/office/drawing/2014/main" id="{624EC95A-005F-4DC3-95F0-E06977DD3C83}"/>
              </a:ext>
            </a:extLst>
          </p:cNvPr>
          <p:cNvSpPr/>
          <p:nvPr/>
        </p:nvSpPr>
        <p:spPr>
          <a:xfrm rot="14037730">
            <a:off x="-2621735" y="4236268"/>
            <a:ext cx="5243467" cy="5243467"/>
          </a:xfrm>
          <a:prstGeom prst="arc">
            <a:avLst>
              <a:gd name="adj1" fmla="val 16200000"/>
              <a:gd name="adj2" fmla="val 11742823"/>
            </a:avLst>
          </a:prstGeom>
          <a:ln w="825500" cap="rnd">
            <a:solidFill>
              <a:srgbClr val="73C9E7"/>
            </a:solidFill>
          </a:ln>
          <a:effectLst>
            <a:glow rad="215900">
              <a:srgbClr val="73C9E7">
                <a:alpha val="2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3F9F2392-E7ED-42CD-B354-173A8B5610C8}"/>
              </a:ext>
            </a:extLst>
          </p:cNvPr>
          <p:cNvSpPr/>
          <p:nvPr/>
        </p:nvSpPr>
        <p:spPr>
          <a:xfrm rot="8992858">
            <a:off x="9570265" y="4449703"/>
            <a:ext cx="5243467" cy="5243467"/>
          </a:xfrm>
          <a:prstGeom prst="arc">
            <a:avLst>
              <a:gd name="adj1" fmla="val 16200000"/>
              <a:gd name="adj2" fmla="val 10600004"/>
            </a:avLst>
          </a:prstGeom>
          <a:ln w="825500" cap="rnd">
            <a:solidFill>
              <a:srgbClr val="FB3367"/>
            </a:solidFill>
          </a:ln>
          <a:effectLst>
            <a:glow rad="215900">
              <a:srgbClr val="FB3367">
                <a:alpha val="2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A23948C-89E5-4201-985A-96497861EE00}"/>
              </a:ext>
            </a:extLst>
          </p:cNvPr>
          <p:cNvGrpSpPr/>
          <p:nvPr/>
        </p:nvGrpSpPr>
        <p:grpSpPr>
          <a:xfrm>
            <a:off x="7990736" y="5999183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C9B6E1DA-1E6C-4176-96A7-7A3AD37978FF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97D8AC9F-9DE2-46CD-AB82-56C742D28F5C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D0DD820-350D-4FC0-AEE8-3D306F55A1AE}"/>
              </a:ext>
            </a:extLst>
          </p:cNvPr>
          <p:cNvGrpSpPr/>
          <p:nvPr/>
        </p:nvGrpSpPr>
        <p:grpSpPr>
          <a:xfrm>
            <a:off x="1906978" y="3284991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97F522BF-67EE-4C47-A190-893FE7F084AB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28145332-0424-4946-AE34-0F24413DCBB2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E6E8774-1FC9-41DE-BFEA-0BC598E3DC00}"/>
              </a:ext>
            </a:extLst>
          </p:cNvPr>
          <p:cNvGrpSpPr/>
          <p:nvPr/>
        </p:nvGrpSpPr>
        <p:grpSpPr>
          <a:xfrm>
            <a:off x="11371483" y="540764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9532C904-DFD7-4A2D-8435-B5F24D4B485A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189C0CAA-8476-4541-83F9-F66CFA1E7E8E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DBB589C-6C7E-416E-95FA-7E2724F5CDC7}"/>
              </a:ext>
            </a:extLst>
          </p:cNvPr>
          <p:cNvGrpSpPr/>
          <p:nvPr/>
        </p:nvGrpSpPr>
        <p:grpSpPr>
          <a:xfrm>
            <a:off x="5155393" y="377739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F37E565A-E9A4-4AD1-BBF3-1C262E45BEC4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5A613129-04BB-4262-9871-07C08F663CD3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65F305E-D04B-4EC8-B02A-C3A2860B8805}"/>
              </a:ext>
            </a:extLst>
          </p:cNvPr>
          <p:cNvGrpSpPr/>
          <p:nvPr/>
        </p:nvGrpSpPr>
        <p:grpSpPr>
          <a:xfrm>
            <a:off x="675950" y="5836158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86C99621-6AC5-4453-8EE2-A161286781C6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74A7EFB2-3E1D-409B-B3EA-CF124B304CE9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7364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indefinite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2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8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00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14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28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42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1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3" grpId="0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D5E08E7-FAB2-41C4-929C-5E6B67738CD5}"/>
              </a:ext>
            </a:extLst>
          </p:cNvPr>
          <p:cNvGrpSpPr/>
          <p:nvPr/>
        </p:nvGrpSpPr>
        <p:grpSpPr>
          <a:xfrm rot="1515138">
            <a:off x="5072205" y="341447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A786E8BC-2E99-49A2-B1F5-EEA902BA03D5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7BCCF6F4-BDCA-4F92-856D-287283FC8ECF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6CEAE8-7DA3-4467-975F-D5BF7914C206}"/>
              </a:ext>
            </a:extLst>
          </p:cNvPr>
          <p:cNvSpPr/>
          <p:nvPr/>
        </p:nvSpPr>
        <p:spPr>
          <a:xfrm>
            <a:off x="537882" y="502023"/>
            <a:ext cx="4751295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Futura" panose="020BE200000000000000" pitchFamily="34" charset="-52"/>
              </a:rPr>
              <a:t>Структура проекта</a:t>
            </a:r>
            <a:r>
              <a:rPr lang="ru-RU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E2966-DC7A-4177-BE9F-29816348D465}"/>
              </a:ext>
            </a:extLst>
          </p:cNvPr>
          <p:cNvSpPr txBox="1"/>
          <p:nvPr/>
        </p:nvSpPr>
        <p:spPr>
          <a:xfrm>
            <a:off x="532440" y="1574775"/>
            <a:ext cx="697454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Все файлы хранятся на платформе </a:t>
            </a:r>
            <a:r>
              <a:rPr lang="ru-RU" sz="2800" dirty="0" err="1">
                <a:solidFill>
                  <a:schemeClr val="bg1"/>
                </a:solidFill>
              </a:rPr>
              <a:t>GitHub</a:t>
            </a:r>
            <a:r>
              <a:rPr lang="ru-RU" sz="2800" dirty="0">
                <a:solidFill>
                  <a:schemeClr val="bg1"/>
                </a:solidFill>
              </a:rPr>
              <a:t>. Сам проект разделен на файлы, каждый из которых отвечает за конкретную часть игры.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 основе игры лежит библиотека </a:t>
            </a:r>
            <a:r>
              <a:rPr lang="ru-RU" sz="2800" dirty="0" err="1">
                <a:solidFill>
                  <a:schemeClr val="bg1"/>
                </a:solidFill>
              </a:rPr>
              <a:t>pygame</a:t>
            </a:r>
            <a:r>
              <a:rPr lang="ru-RU" sz="2800" dirty="0">
                <a:solidFill>
                  <a:schemeClr val="bg1"/>
                </a:solidFill>
              </a:rPr>
              <a:t>. Так же помимо этого проект использует другие библиотеки для реализации различных аспектов игры. Например </a:t>
            </a:r>
            <a:r>
              <a:rPr lang="ru-RU" sz="2800" dirty="0" err="1">
                <a:solidFill>
                  <a:schemeClr val="bg1"/>
                </a:solidFill>
              </a:rPr>
              <a:t>math</a:t>
            </a:r>
            <a:r>
              <a:rPr lang="ru-RU" sz="2800" dirty="0">
                <a:solidFill>
                  <a:schemeClr val="bg1"/>
                </a:solidFill>
              </a:rPr>
              <a:t> для просчета траектории полета пуль или </a:t>
            </a:r>
            <a:r>
              <a:rPr lang="en-US" sz="2800" dirty="0" err="1">
                <a:solidFill>
                  <a:schemeClr val="bg1"/>
                </a:solidFill>
              </a:rPr>
              <a:t>pyautogui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для расчета разрешения экрана.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79E25C-AA92-48BE-B409-6249D1D91D89}"/>
              </a:ext>
            </a:extLst>
          </p:cNvPr>
          <p:cNvSpPr/>
          <p:nvPr/>
        </p:nvSpPr>
        <p:spPr>
          <a:xfrm>
            <a:off x="9103325" y="384857"/>
            <a:ext cx="2291786" cy="2291786"/>
          </a:xfrm>
          <a:prstGeom prst="ellipse">
            <a:avLst/>
          </a:prstGeom>
          <a:noFill/>
          <a:ln w="31750">
            <a:solidFill>
              <a:srgbClr val="29AAD9"/>
            </a:solidFill>
          </a:ln>
          <a:effectLst>
            <a:glow rad="177800">
              <a:srgbClr val="29AAD9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950287-25B4-4834-8E54-48EAA13D8FC0}"/>
              </a:ext>
            </a:extLst>
          </p:cNvPr>
          <p:cNvSpPr/>
          <p:nvPr/>
        </p:nvSpPr>
        <p:spPr>
          <a:xfrm>
            <a:off x="9740741" y="1022273"/>
            <a:ext cx="1016954" cy="1016954"/>
          </a:xfrm>
          <a:prstGeom prst="ellipse">
            <a:avLst/>
          </a:prstGeom>
          <a:solidFill>
            <a:srgbClr val="29AAD9"/>
          </a:solidFill>
          <a:ln>
            <a:noFill/>
          </a:ln>
          <a:effectLst>
            <a:glow rad="177800">
              <a:srgbClr val="29AAD9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D3048E6-B8DF-4EE0-A1E2-26309323AB02}"/>
              </a:ext>
            </a:extLst>
          </p:cNvPr>
          <p:cNvSpPr/>
          <p:nvPr/>
        </p:nvSpPr>
        <p:spPr>
          <a:xfrm>
            <a:off x="9962463" y="1243995"/>
            <a:ext cx="573510" cy="573510"/>
          </a:xfrm>
          <a:prstGeom prst="ellipse">
            <a:avLst/>
          </a:prstGeom>
          <a:solidFill>
            <a:srgbClr val="2C2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2A2C72-3AFD-4C0C-898C-D0AD6C500468}"/>
              </a:ext>
            </a:extLst>
          </p:cNvPr>
          <p:cNvSpPr/>
          <p:nvPr/>
        </p:nvSpPr>
        <p:spPr>
          <a:xfrm rot="2655824">
            <a:off x="9556412" y="4108387"/>
            <a:ext cx="1959123" cy="1959123"/>
          </a:xfrm>
          <a:prstGeom prst="rect">
            <a:avLst/>
          </a:prstGeom>
          <a:noFill/>
          <a:ln w="171450">
            <a:solidFill>
              <a:srgbClr val="73C9E7"/>
            </a:solidFill>
          </a:ln>
          <a:effectLst>
            <a:glow rad="304800">
              <a:srgbClr val="29AAD9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E452750-87AF-4F22-BA69-5E2D28F04510}"/>
              </a:ext>
            </a:extLst>
          </p:cNvPr>
          <p:cNvSpPr/>
          <p:nvPr/>
        </p:nvSpPr>
        <p:spPr>
          <a:xfrm>
            <a:off x="7698957" y="3015808"/>
            <a:ext cx="1370753" cy="1370753"/>
          </a:xfrm>
          <a:prstGeom prst="ellipse">
            <a:avLst/>
          </a:prstGeom>
          <a:solidFill>
            <a:srgbClr val="EC98B7"/>
          </a:solidFill>
          <a:ln w="31750">
            <a:noFill/>
          </a:ln>
          <a:effectLst>
            <a:glow rad="469900">
              <a:srgbClr val="EC98B7">
                <a:alpha val="1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7C3C3DC-90AE-4004-9BB6-18DAC1CA1895}"/>
              </a:ext>
            </a:extLst>
          </p:cNvPr>
          <p:cNvSpPr/>
          <p:nvPr/>
        </p:nvSpPr>
        <p:spPr>
          <a:xfrm>
            <a:off x="7197606" y="708098"/>
            <a:ext cx="740179" cy="740179"/>
          </a:xfrm>
          <a:prstGeom prst="ellipse">
            <a:avLst/>
          </a:prstGeom>
          <a:noFill/>
          <a:ln w="158750">
            <a:solidFill>
              <a:srgbClr val="FF4D84">
                <a:alpha val="72000"/>
              </a:srgbClr>
            </a:solidFill>
          </a:ln>
          <a:scene3d>
            <a:camera prst="orthographicFront">
              <a:rot lat="21476503" lon="19314520" rev="3510249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2406103-8CC3-411F-B669-CB2063993E6A}"/>
              </a:ext>
            </a:extLst>
          </p:cNvPr>
          <p:cNvSpPr/>
          <p:nvPr/>
        </p:nvSpPr>
        <p:spPr>
          <a:xfrm>
            <a:off x="7567695" y="5162767"/>
            <a:ext cx="917099" cy="917099"/>
          </a:xfrm>
          <a:prstGeom prst="ellipse">
            <a:avLst/>
          </a:prstGeom>
          <a:noFill/>
          <a:ln w="158750">
            <a:solidFill>
              <a:srgbClr val="FC86D8">
                <a:alpha val="73000"/>
              </a:srgbClr>
            </a:solidFill>
          </a:ln>
          <a:scene3d>
            <a:camera prst="orthographicFront">
              <a:rot lat="19735325" lon="1920094" rev="20550615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96788F1-DF68-4D0C-ABF6-0E01B15B2728}"/>
              </a:ext>
            </a:extLst>
          </p:cNvPr>
          <p:cNvGrpSpPr/>
          <p:nvPr/>
        </p:nvGrpSpPr>
        <p:grpSpPr>
          <a:xfrm rot="912811">
            <a:off x="801042" y="6139005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862E58D2-ADC3-4ED8-B54C-56003294693A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E7BA1422-9D01-4ED2-BE57-9981B2B58EC3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07550B1-DF4B-426B-A8B5-33AF61E4CB28}"/>
              </a:ext>
            </a:extLst>
          </p:cNvPr>
          <p:cNvGrpSpPr/>
          <p:nvPr/>
        </p:nvGrpSpPr>
        <p:grpSpPr>
          <a:xfrm>
            <a:off x="8937450" y="5705062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8A7B8E4B-7C2C-47B9-B873-81CC3307F87F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9AAB6BA2-4B52-4AC6-9A8D-A94C7206AA2D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254E03A-BCEA-43E9-8427-14B71DCB2EE9}"/>
              </a:ext>
            </a:extLst>
          </p:cNvPr>
          <p:cNvGrpSpPr/>
          <p:nvPr/>
        </p:nvGrpSpPr>
        <p:grpSpPr>
          <a:xfrm rot="20947902">
            <a:off x="8276551" y="1902754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E6C20D96-7A75-4DED-88E8-E072EB23837E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8054F4AC-09F8-4B6E-AF08-0699E64373FF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C8D58F4-7A1C-4981-8ADF-B3B8ABF2E50C}"/>
              </a:ext>
            </a:extLst>
          </p:cNvPr>
          <p:cNvGrpSpPr/>
          <p:nvPr/>
        </p:nvGrpSpPr>
        <p:grpSpPr>
          <a:xfrm>
            <a:off x="11387753" y="2995057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8EBA8E1B-B892-4874-A479-31F170964D35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6B3BBC8E-3DC2-41DC-8D11-F4C3823EFBA8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Овал 29">
            <a:extLst>
              <a:ext uri="{FF2B5EF4-FFF2-40B4-BE49-F238E27FC236}">
                <a16:creationId xmlns:a16="http://schemas.microsoft.com/office/drawing/2014/main" id="{743EAC4B-5705-455E-9AE4-4DB39BCE4B04}"/>
              </a:ext>
            </a:extLst>
          </p:cNvPr>
          <p:cNvSpPr/>
          <p:nvPr/>
        </p:nvSpPr>
        <p:spPr>
          <a:xfrm rot="18209822">
            <a:off x="6147812" y="6211367"/>
            <a:ext cx="358733" cy="358733"/>
          </a:xfrm>
          <a:prstGeom prst="ellipse">
            <a:avLst/>
          </a:prstGeom>
          <a:noFill/>
          <a:ln w="158750">
            <a:solidFill>
              <a:srgbClr val="F2E1AE">
                <a:alpha val="74000"/>
              </a:srgbClr>
            </a:solidFill>
          </a:ln>
          <a:scene3d>
            <a:camera prst="orthographicFront">
              <a:rot lat="18642741" lon="20968896" rev="126063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04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37727" decel="62273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31333" decel="37333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ccel="48000" decel="46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3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accel="39000" decel="56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22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indefinite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78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9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06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20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1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134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32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32394F-9329-4E28-BF60-421084F016D7}"/>
              </a:ext>
            </a:extLst>
          </p:cNvPr>
          <p:cNvSpPr/>
          <p:nvPr/>
        </p:nvSpPr>
        <p:spPr>
          <a:xfrm>
            <a:off x="1380565" y="879716"/>
            <a:ext cx="9430870" cy="80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Futura" panose="020BE200000000000000" pitchFamily="34" charset="-52"/>
              </a:rPr>
              <a:t>Возможности для развития и доработок</a:t>
            </a:r>
            <a:r>
              <a:rPr lang="ru-RU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FD1AF-911D-459B-92FF-295686DDBF60}"/>
              </a:ext>
            </a:extLst>
          </p:cNvPr>
          <p:cNvSpPr txBox="1"/>
          <p:nvPr/>
        </p:nvSpPr>
        <p:spPr>
          <a:xfrm>
            <a:off x="2160494" y="2066648"/>
            <a:ext cx="7871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На данный момент мы не можем сказать, что проект полностью готов, и хотим его доработать.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 скором времени все желающие смогут поучаствовать в открытом бета-тестировании игры.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Проект находится в </a:t>
            </a:r>
            <a:r>
              <a:rPr lang="ru-RU" sz="2800" dirty="0" err="1">
                <a:solidFill>
                  <a:schemeClr val="bg1"/>
                </a:solidFill>
              </a:rPr>
              <a:t>alpha</a:t>
            </a:r>
            <a:r>
              <a:rPr lang="ru-RU" sz="2800" dirty="0">
                <a:solidFill>
                  <a:schemeClr val="bg1"/>
                </a:solidFill>
              </a:rPr>
              <a:t> версии и некоторые аспекты будут готовы к выходу </a:t>
            </a:r>
            <a:r>
              <a:rPr lang="ru-RU" sz="2800" dirty="0" err="1">
                <a:solidFill>
                  <a:schemeClr val="bg1"/>
                </a:solidFill>
              </a:rPr>
              <a:t>beta</a:t>
            </a:r>
            <a:r>
              <a:rPr lang="ru-RU" sz="2800" dirty="0">
                <a:solidFill>
                  <a:schemeClr val="bg1"/>
                </a:solidFill>
              </a:rPr>
              <a:t> тест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42BE91-FD9A-4664-A47F-D4D7882C24E3}"/>
              </a:ext>
            </a:extLst>
          </p:cNvPr>
          <p:cNvSpPr/>
          <p:nvPr/>
        </p:nvSpPr>
        <p:spPr>
          <a:xfrm rot="798356">
            <a:off x="-993280" y="5292590"/>
            <a:ext cx="1986559" cy="1966889"/>
          </a:xfrm>
          <a:prstGeom prst="rect">
            <a:avLst/>
          </a:prstGeom>
          <a:noFill/>
          <a:ln w="123825">
            <a:solidFill>
              <a:srgbClr val="5B77FF"/>
            </a:solidFill>
          </a:ln>
          <a:effectLst>
            <a:glow rad="381000">
              <a:srgbClr val="5B77FF">
                <a:alpha val="2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7AA927C-6C5A-4996-8B9C-8AAB3E8A334E}"/>
              </a:ext>
            </a:extLst>
          </p:cNvPr>
          <p:cNvSpPr/>
          <p:nvPr/>
        </p:nvSpPr>
        <p:spPr>
          <a:xfrm rot="7701975">
            <a:off x="10562053" y="3051582"/>
            <a:ext cx="1986559" cy="1966889"/>
          </a:xfrm>
          <a:prstGeom prst="rect">
            <a:avLst/>
          </a:prstGeom>
          <a:noFill/>
          <a:ln w="139700">
            <a:solidFill>
              <a:srgbClr val="BAE0D5"/>
            </a:solidFill>
          </a:ln>
          <a:effectLst>
            <a:glow rad="381000">
              <a:srgbClr val="BAE0D5">
                <a:alpha val="2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AFFD29F-0E18-466A-8714-8428331DAD42}"/>
              </a:ext>
            </a:extLst>
          </p:cNvPr>
          <p:cNvGrpSpPr/>
          <p:nvPr/>
        </p:nvGrpSpPr>
        <p:grpSpPr>
          <a:xfrm>
            <a:off x="7427013" y="4074035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938B7DBA-8F75-4217-A924-B5FA26DBDEBD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753A3AA-153F-44CC-855C-B8D36441833A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585FE92-B436-4F80-8478-E730427BDF63}"/>
              </a:ext>
            </a:extLst>
          </p:cNvPr>
          <p:cNvGrpSpPr/>
          <p:nvPr/>
        </p:nvGrpSpPr>
        <p:grpSpPr>
          <a:xfrm>
            <a:off x="1349461" y="2262990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159B9986-A11B-4B4F-9CDC-2FE64BC97A40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1A8A6544-AC05-4AD4-897D-663373881FAC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F5A1635-FE85-46F2-B36E-58FD26C6C524}"/>
              </a:ext>
            </a:extLst>
          </p:cNvPr>
          <p:cNvGrpSpPr/>
          <p:nvPr/>
        </p:nvGrpSpPr>
        <p:grpSpPr>
          <a:xfrm>
            <a:off x="11338362" y="779928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6A9B9677-4CB5-48E6-A318-226295AEB643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0CCD9EE6-CE0F-46EB-9DEC-DC8D5F60EAB2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74B7144-3611-4A70-9080-71802B3BAF8C}"/>
              </a:ext>
            </a:extLst>
          </p:cNvPr>
          <p:cNvGrpSpPr/>
          <p:nvPr/>
        </p:nvGrpSpPr>
        <p:grpSpPr>
          <a:xfrm rot="1672782">
            <a:off x="11066555" y="6059062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53265984-1213-4E24-815E-3E28ADBA0273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92F5088B-D8A9-42C0-9F6A-D11D3C275DD2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14B4F9C-C1A7-4DD7-846B-D3CF5919FC9B}"/>
              </a:ext>
            </a:extLst>
          </p:cNvPr>
          <p:cNvGrpSpPr/>
          <p:nvPr/>
        </p:nvGrpSpPr>
        <p:grpSpPr>
          <a:xfrm rot="20802781">
            <a:off x="4755531" y="6208206"/>
            <a:ext cx="433943" cy="433943"/>
            <a:chOff x="5295265" y="2367280"/>
            <a:chExt cx="929640" cy="929640"/>
          </a:xfrm>
          <a:effectLst>
            <a:glow rad="825500">
              <a:schemeClr val="accent1">
                <a:alpha val="15000"/>
              </a:schemeClr>
            </a:glow>
          </a:effectLst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9D3FAAF2-E7A0-48AB-8886-487E46697C56}"/>
                </a:ext>
              </a:extLst>
            </p:cNvPr>
            <p:cNvSpPr/>
            <p:nvPr/>
          </p:nvSpPr>
          <p:spPr>
            <a:xfrm>
              <a:off x="5642610" y="2367280"/>
              <a:ext cx="23495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1D0149C7-BF66-4BE6-8723-A8D54CDA56CA}"/>
                </a:ext>
              </a:extLst>
            </p:cNvPr>
            <p:cNvSpPr/>
            <p:nvPr/>
          </p:nvSpPr>
          <p:spPr>
            <a:xfrm rot="5400000">
              <a:off x="5644515" y="2367280"/>
              <a:ext cx="231140" cy="929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43AAD9C8-80B7-4BA7-BCF7-BC32A2221792}"/>
              </a:ext>
            </a:extLst>
          </p:cNvPr>
          <p:cNvSpPr/>
          <p:nvPr/>
        </p:nvSpPr>
        <p:spPr>
          <a:xfrm>
            <a:off x="10004612" y="1984832"/>
            <a:ext cx="712101" cy="712101"/>
          </a:xfrm>
          <a:prstGeom prst="ellipse">
            <a:avLst/>
          </a:prstGeom>
          <a:noFill/>
          <a:ln w="158750">
            <a:solidFill>
              <a:srgbClr val="FC86D8">
                <a:alpha val="73000"/>
              </a:srgbClr>
            </a:solidFill>
          </a:ln>
          <a:scene3d>
            <a:camera prst="orthographicFront">
              <a:rot lat="19735325" lon="1920094" rev="20550615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7A7E643-61C1-468A-90B0-021C09EC03A2}"/>
              </a:ext>
            </a:extLst>
          </p:cNvPr>
          <p:cNvSpPr/>
          <p:nvPr/>
        </p:nvSpPr>
        <p:spPr>
          <a:xfrm>
            <a:off x="514543" y="3548090"/>
            <a:ext cx="1051890" cy="1051890"/>
          </a:xfrm>
          <a:prstGeom prst="ellipse">
            <a:avLst/>
          </a:prstGeom>
          <a:noFill/>
          <a:ln w="158750">
            <a:solidFill>
              <a:srgbClr val="FF4D84">
                <a:alpha val="72000"/>
              </a:srgbClr>
            </a:solidFill>
          </a:ln>
          <a:scene3d>
            <a:camera prst="orthographicFront">
              <a:rot lat="21476503" lon="19314520" rev="3510249"/>
            </a:camera>
            <a:lightRig rig="brightRoom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48000" decel="46154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0" dur="3250" fill="hold"/>
                                        <p:tgtEl>
                                          <p:spTgt spid="8"/>
                                        </p:tgtEl>
                                      </p:cBhvr>
                                      <p:by x="124000" y="124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8000" decel="46154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4000" y="124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accel="54000" decel="46000" autoRev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accel="54000" decel="46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48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62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76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120000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accel="54000" decel="46000" autoRev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-21600000">
                                      <p:cBhvr>
                                        <p:cTn id="90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indefinite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3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1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8" grpId="1" animBg="1"/>
      <p:bldP spid="9" grpId="0" animBg="1"/>
      <p:bldP spid="9" grpId="1" animBg="1"/>
      <p:bldP spid="25" grpId="0" animBg="1"/>
      <p:bldP spid="25" grpId="1" animBg="1"/>
      <p:bldP spid="25" grpId="2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172DB-786A-4913-913C-4C8567E46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5" y="686862"/>
            <a:ext cx="3164541" cy="5829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D5190-D0B5-499D-ADC2-0FA5F477994B}"/>
              </a:ext>
            </a:extLst>
          </p:cNvPr>
          <p:cNvSpPr txBox="1"/>
          <p:nvPr/>
        </p:nvSpPr>
        <p:spPr>
          <a:xfrm>
            <a:off x="1178858" y="859405"/>
            <a:ext cx="428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Futura" panose="020BE200000000000000" pitchFamily="34" charset="-52"/>
              </a:rPr>
              <a:t>МЫ НЕ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7A40C-E972-40E1-BC54-C41215C6E308}"/>
              </a:ext>
            </a:extLst>
          </p:cNvPr>
          <p:cNvSpPr txBox="1"/>
          <p:nvPr/>
        </p:nvSpPr>
        <p:spPr>
          <a:xfrm>
            <a:off x="698294" y="2882074"/>
            <a:ext cx="6673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Futura" panose="020BE200000000000000" pitchFamily="34" charset="-52"/>
              </a:rPr>
              <a:t>УСПЕВАЕМ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D9AB6-2E66-492B-88F4-09525E5ED296}"/>
              </a:ext>
            </a:extLst>
          </p:cNvPr>
          <p:cNvSpPr txBox="1"/>
          <p:nvPr/>
        </p:nvSpPr>
        <p:spPr>
          <a:xfrm>
            <a:off x="1221334" y="4618128"/>
            <a:ext cx="4289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Futura" panose="020BE200000000000000" pitchFamily="34" charset="-52"/>
              </a:rPr>
              <a:t>СПАСИТЕ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B2D89-243C-44E0-ADAB-DCDFEE565B3C}"/>
              </a:ext>
            </a:extLst>
          </p:cNvPr>
          <p:cNvSpPr txBox="1"/>
          <p:nvPr/>
        </p:nvSpPr>
        <p:spPr>
          <a:xfrm rot="16200000">
            <a:off x="-1244893" y="3362593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spc="300" dirty="0" err="1">
                <a:solidFill>
                  <a:schemeClr val="bg1"/>
                </a:solidFill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rPr>
              <a:t>Яндекс.Лицей</a:t>
            </a:r>
            <a:r>
              <a:rPr lang="ru-RU" sz="1600" b="1" spc="300" dirty="0">
                <a:solidFill>
                  <a:schemeClr val="bg1"/>
                </a:solidFill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rPr>
              <a:t> проекты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FE8B2B-3487-49A1-BDB9-3B8D5E591168}"/>
              </a:ext>
            </a:extLst>
          </p:cNvPr>
          <p:cNvSpPr txBox="1"/>
          <p:nvPr/>
        </p:nvSpPr>
        <p:spPr>
          <a:xfrm>
            <a:off x="698294" y="6380125"/>
            <a:ext cx="29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BABABOOEYS studios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468A9A-AA4A-4049-9DFD-200B8A08AA9B}"/>
              </a:ext>
            </a:extLst>
          </p:cNvPr>
          <p:cNvSpPr txBox="1"/>
          <p:nvPr/>
        </p:nvSpPr>
        <p:spPr>
          <a:xfrm rot="5400000">
            <a:off x="10240252" y="3435712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spc="300" dirty="0" err="1">
                <a:solidFill>
                  <a:schemeClr val="bg1"/>
                </a:solidFill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rPr>
              <a:t>Яндекс.Лицей</a:t>
            </a:r>
            <a:r>
              <a:rPr lang="ru-RU" sz="1600" b="1" spc="300" dirty="0">
                <a:solidFill>
                  <a:schemeClr val="bg1"/>
                </a:solidFill>
                <a:latin typeface="Segoe UI Semibold" panose="020B0702040204020203" pitchFamily="34" charset="0"/>
                <a:ea typeface="Arial Unicode MS" panose="020B0604020202020204" pitchFamily="34" charset="-128"/>
                <a:cs typeface="Segoe UI Semibold" panose="020B0702040204020203" pitchFamily="34" charset="0"/>
              </a:rPr>
              <a:t> проекты</a:t>
            </a:r>
          </a:p>
        </p:txBody>
      </p:sp>
    </p:spTree>
    <p:extLst>
      <p:ext uri="{BB962C8B-B14F-4D97-AF65-F5344CB8AC3E}">
        <p14:creationId xmlns:p14="http://schemas.microsoft.com/office/powerpoint/2010/main" val="83765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48000" decel="52000" autoRev="1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accel="48000" decel="50000" autoRev="1" fill="hold" nodeType="withEffect">
                                  <p:stCondLst>
                                    <p:cond delay="17400"/>
                                  </p:stCondLst>
                                  <p:childTnLst>
                                    <p:animRot by="21600000">
                                      <p:cBhvr>
                                        <p:cTn id="3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138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173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Futura</vt:lpstr>
      <vt:lpstr>Futura PT Book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Брыкин</dc:creator>
  <cp:lastModifiedBy>Илья Брыкин</cp:lastModifiedBy>
  <cp:revision>40</cp:revision>
  <dcterms:created xsi:type="dcterms:W3CDTF">2021-02-11T17:35:50Z</dcterms:created>
  <dcterms:modified xsi:type="dcterms:W3CDTF">2021-03-01T15:23:20Z</dcterms:modified>
</cp:coreProperties>
</file>