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8" r:id="rId3"/>
    <p:sldId id="276" r:id="rId4"/>
    <p:sldId id="27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81" r:id="rId20"/>
    <p:sldId id="282" r:id="rId21"/>
    <p:sldId id="283" r:id="rId22"/>
    <p:sldId id="284" r:id="rId23"/>
    <p:sldId id="285" r:id="rId24"/>
    <p:sldId id="278" r:id="rId25"/>
    <p:sldId id="279" r:id="rId26"/>
    <p:sldId id="280" r:id="rId27"/>
    <p:sldId id="273" r:id="rId28"/>
    <p:sldId id="274" r:id="rId29"/>
    <p:sldId id="27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A4F9EC-A22C-4744-A556-FB293F46EB14}"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8FED3898-B1FF-4466-A135-73E12EC676BD}">
      <dgm:prSet phldrT="[Text]" custT="1"/>
      <dgm:spPr/>
      <dgm:t>
        <a:bodyPr/>
        <a:lstStyle/>
        <a:p>
          <a:r>
            <a:rPr lang="en-US" sz="3600" dirty="0"/>
            <a:t>Hybrid Scheduling Techniques</a:t>
          </a:r>
        </a:p>
      </dgm:t>
    </dgm:pt>
    <dgm:pt modelId="{DD12B932-460A-4811-9928-0314462E8439}" type="parTrans" cxnId="{81CFCBCF-CD6E-47BB-962C-1D1FA8159489}">
      <dgm:prSet/>
      <dgm:spPr/>
      <dgm:t>
        <a:bodyPr/>
        <a:lstStyle/>
        <a:p>
          <a:endParaRPr lang="en-US"/>
        </a:p>
      </dgm:t>
    </dgm:pt>
    <dgm:pt modelId="{ACE4DF14-5BD0-4714-9F34-76607C4A0C79}" type="sibTrans" cxnId="{81CFCBCF-CD6E-47BB-962C-1D1FA8159489}">
      <dgm:prSet/>
      <dgm:spPr/>
      <dgm:t>
        <a:bodyPr/>
        <a:lstStyle/>
        <a:p>
          <a:endParaRPr lang="en-US"/>
        </a:p>
      </dgm:t>
    </dgm:pt>
    <dgm:pt modelId="{2F5A626A-EFEB-44C8-83DC-C7B0BEB5D2FA}">
      <dgm:prSet phldrT="[Text]"/>
      <dgm:spPr/>
      <dgm:t>
        <a:bodyPr/>
        <a:lstStyle/>
        <a:p>
          <a:r>
            <a:rPr lang="en-US" dirty="0"/>
            <a:t>GA + ACO</a:t>
          </a:r>
        </a:p>
      </dgm:t>
    </dgm:pt>
    <dgm:pt modelId="{070FD94A-9C43-4EDC-9AF9-266F9147A2E0}" type="parTrans" cxnId="{CA7082E0-6DA5-4C37-9997-8DECF2F56BAB}">
      <dgm:prSet/>
      <dgm:spPr/>
      <dgm:t>
        <a:bodyPr/>
        <a:lstStyle/>
        <a:p>
          <a:endParaRPr lang="en-US"/>
        </a:p>
      </dgm:t>
    </dgm:pt>
    <dgm:pt modelId="{DB3B0E2B-1A32-4C6D-9438-7E93CACF0A6E}" type="sibTrans" cxnId="{CA7082E0-6DA5-4C37-9997-8DECF2F56BAB}">
      <dgm:prSet/>
      <dgm:spPr/>
      <dgm:t>
        <a:bodyPr/>
        <a:lstStyle/>
        <a:p>
          <a:endParaRPr lang="en-US"/>
        </a:p>
      </dgm:t>
    </dgm:pt>
    <dgm:pt modelId="{5026796D-4235-4F0B-BFCD-9E0CCD20CAE6}">
      <dgm:prSet phldrT="[Text]"/>
      <dgm:spPr/>
      <dgm:t>
        <a:bodyPr/>
        <a:lstStyle/>
        <a:p>
          <a:r>
            <a:rPr lang="en-US" dirty="0"/>
            <a:t>Ant Colony Optimization (ACO)</a:t>
          </a:r>
        </a:p>
      </dgm:t>
    </dgm:pt>
    <dgm:pt modelId="{5CA58E3C-AE2C-4902-9C50-C0D856D049F6}" type="sibTrans" cxnId="{D3030301-EA02-458E-A65B-CF7394FC824A}">
      <dgm:prSet/>
      <dgm:spPr/>
      <dgm:t>
        <a:bodyPr/>
        <a:lstStyle/>
        <a:p>
          <a:endParaRPr lang="en-US"/>
        </a:p>
      </dgm:t>
    </dgm:pt>
    <dgm:pt modelId="{0C84626C-7700-4C30-A6C6-D12C06982963}" type="parTrans" cxnId="{D3030301-EA02-458E-A65B-CF7394FC824A}">
      <dgm:prSet/>
      <dgm:spPr/>
      <dgm:t>
        <a:bodyPr/>
        <a:lstStyle/>
        <a:p>
          <a:endParaRPr lang="en-US"/>
        </a:p>
      </dgm:t>
    </dgm:pt>
    <dgm:pt modelId="{049053BE-C4E3-4078-AE71-903035CA9890}">
      <dgm:prSet phldrT="[Text]" custT="1"/>
      <dgm:spPr/>
      <dgm:t>
        <a:bodyPr/>
        <a:lstStyle/>
        <a:p>
          <a:pPr>
            <a:buNone/>
          </a:pPr>
          <a:r>
            <a:rPr lang="en-US" sz="3600" baseline="0" dirty="0"/>
            <a:t>Heuristic-Based Scheduling Algorithms</a:t>
          </a:r>
          <a:endParaRPr lang="en-US" sz="3600" dirty="0"/>
        </a:p>
      </dgm:t>
    </dgm:pt>
    <dgm:pt modelId="{B4040B52-F768-4D8D-9E61-805D6A2DEA76}" type="sibTrans" cxnId="{FC13060A-E928-40B9-87AD-69AE1B39E0F4}">
      <dgm:prSet/>
      <dgm:spPr/>
      <dgm:t>
        <a:bodyPr/>
        <a:lstStyle/>
        <a:p>
          <a:endParaRPr lang="en-US"/>
        </a:p>
      </dgm:t>
    </dgm:pt>
    <dgm:pt modelId="{743DE608-E1B0-49EB-A429-ADF5708DE033}" type="parTrans" cxnId="{FC13060A-E928-40B9-87AD-69AE1B39E0F4}">
      <dgm:prSet/>
      <dgm:spPr/>
      <dgm:t>
        <a:bodyPr/>
        <a:lstStyle/>
        <a:p>
          <a:endParaRPr lang="en-US"/>
        </a:p>
      </dgm:t>
    </dgm:pt>
    <dgm:pt modelId="{07D30F51-7461-4A08-BFBE-9CDC0735E822}" type="pres">
      <dgm:prSet presAssocID="{02A4F9EC-A22C-4744-A556-FB293F46EB14}" presName="linear" presStyleCnt="0">
        <dgm:presLayoutVars>
          <dgm:animLvl val="lvl"/>
          <dgm:resizeHandles val="exact"/>
        </dgm:presLayoutVars>
      </dgm:prSet>
      <dgm:spPr/>
    </dgm:pt>
    <dgm:pt modelId="{6E54DDCB-696D-4C71-96FC-A47EB9A87199}" type="pres">
      <dgm:prSet presAssocID="{049053BE-C4E3-4078-AE71-903035CA9890}" presName="parentText" presStyleLbl="node1" presStyleIdx="0" presStyleCnt="2" custLinFactNeighborX="-794" custLinFactNeighborY="-22387">
        <dgm:presLayoutVars>
          <dgm:chMax val="0"/>
          <dgm:bulletEnabled val="1"/>
        </dgm:presLayoutVars>
      </dgm:prSet>
      <dgm:spPr/>
    </dgm:pt>
    <dgm:pt modelId="{DD64049B-AC0D-4948-891B-B23E60369B69}" type="pres">
      <dgm:prSet presAssocID="{049053BE-C4E3-4078-AE71-903035CA9890}" presName="childText" presStyleLbl="revTx" presStyleIdx="0" presStyleCnt="2">
        <dgm:presLayoutVars>
          <dgm:bulletEnabled val="1"/>
        </dgm:presLayoutVars>
      </dgm:prSet>
      <dgm:spPr/>
    </dgm:pt>
    <dgm:pt modelId="{1201F1B8-4732-4630-BB3D-A311AC993DB9}" type="pres">
      <dgm:prSet presAssocID="{8FED3898-B1FF-4466-A135-73E12EC676BD}" presName="parentText" presStyleLbl="node1" presStyleIdx="1" presStyleCnt="2" custLinFactNeighborX="0" custLinFactNeighborY="-2699">
        <dgm:presLayoutVars>
          <dgm:chMax val="0"/>
          <dgm:bulletEnabled val="1"/>
        </dgm:presLayoutVars>
      </dgm:prSet>
      <dgm:spPr/>
    </dgm:pt>
    <dgm:pt modelId="{834CA728-DFFB-4115-BBA2-6FB1CBDC660C}" type="pres">
      <dgm:prSet presAssocID="{8FED3898-B1FF-4466-A135-73E12EC676BD}" presName="childText" presStyleLbl="revTx" presStyleIdx="1" presStyleCnt="2">
        <dgm:presLayoutVars>
          <dgm:bulletEnabled val="1"/>
        </dgm:presLayoutVars>
      </dgm:prSet>
      <dgm:spPr/>
    </dgm:pt>
  </dgm:ptLst>
  <dgm:cxnLst>
    <dgm:cxn modelId="{D3030301-EA02-458E-A65B-CF7394FC824A}" srcId="{049053BE-C4E3-4078-AE71-903035CA9890}" destId="{5026796D-4235-4F0B-BFCD-9E0CCD20CAE6}" srcOrd="0" destOrd="0" parTransId="{0C84626C-7700-4C30-A6C6-D12C06982963}" sibTransId="{5CA58E3C-AE2C-4902-9C50-C0D856D049F6}"/>
    <dgm:cxn modelId="{FC13060A-E928-40B9-87AD-69AE1B39E0F4}" srcId="{02A4F9EC-A22C-4744-A556-FB293F46EB14}" destId="{049053BE-C4E3-4078-AE71-903035CA9890}" srcOrd="0" destOrd="0" parTransId="{743DE608-E1B0-49EB-A429-ADF5708DE033}" sibTransId="{B4040B52-F768-4D8D-9E61-805D6A2DEA76}"/>
    <dgm:cxn modelId="{0315CA98-894C-4547-9C41-A3417789CA0E}" type="presOf" srcId="{2F5A626A-EFEB-44C8-83DC-C7B0BEB5D2FA}" destId="{834CA728-DFFB-4115-BBA2-6FB1CBDC660C}" srcOrd="0" destOrd="0" presId="urn:microsoft.com/office/officeart/2005/8/layout/vList2"/>
    <dgm:cxn modelId="{3CD6FA9F-28B4-4438-9C01-6E833CD7D2F0}" type="presOf" srcId="{8FED3898-B1FF-4466-A135-73E12EC676BD}" destId="{1201F1B8-4732-4630-BB3D-A311AC993DB9}" srcOrd="0" destOrd="0" presId="urn:microsoft.com/office/officeart/2005/8/layout/vList2"/>
    <dgm:cxn modelId="{81CFCBCF-CD6E-47BB-962C-1D1FA8159489}" srcId="{02A4F9EC-A22C-4744-A556-FB293F46EB14}" destId="{8FED3898-B1FF-4466-A135-73E12EC676BD}" srcOrd="1" destOrd="0" parTransId="{DD12B932-460A-4811-9928-0314462E8439}" sibTransId="{ACE4DF14-5BD0-4714-9F34-76607C4A0C79}"/>
    <dgm:cxn modelId="{F887DFD8-DECA-4381-B529-F72CE95F0C3B}" type="presOf" srcId="{5026796D-4235-4F0B-BFCD-9E0CCD20CAE6}" destId="{DD64049B-AC0D-4948-891B-B23E60369B69}" srcOrd="0" destOrd="0" presId="urn:microsoft.com/office/officeart/2005/8/layout/vList2"/>
    <dgm:cxn modelId="{CA7082E0-6DA5-4C37-9997-8DECF2F56BAB}" srcId="{8FED3898-B1FF-4466-A135-73E12EC676BD}" destId="{2F5A626A-EFEB-44C8-83DC-C7B0BEB5D2FA}" srcOrd="0" destOrd="0" parTransId="{070FD94A-9C43-4EDC-9AF9-266F9147A2E0}" sibTransId="{DB3B0E2B-1A32-4C6D-9438-7E93CACF0A6E}"/>
    <dgm:cxn modelId="{591330E3-F81B-41F7-9B8A-E89E68AB3AE0}" type="presOf" srcId="{049053BE-C4E3-4078-AE71-903035CA9890}" destId="{6E54DDCB-696D-4C71-96FC-A47EB9A87199}" srcOrd="0" destOrd="0" presId="urn:microsoft.com/office/officeart/2005/8/layout/vList2"/>
    <dgm:cxn modelId="{7B50D0EB-FEA5-4D85-89B3-829F763A068A}" type="presOf" srcId="{02A4F9EC-A22C-4744-A556-FB293F46EB14}" destId="{07D30F51-7461-4A08-BFBE-9CDC0735E822}" srcOrd="0" destOrd="0" presId="urn:microsoft.com/office/officeart/2005/8/layout/vList2"/>
    <dgm:cxn modelId="{C1549D07-E340-45EA-B1A3-D9B64E9B7094}" type="presParOf" srcId="{07D30F51-7461-4A08-BFBE-9CDC0735E822}" destId="{6E54DDCB-696D-4C71-96FC-A47EB9A87199}" srcOrd="0" destOrd="0" presId="urn:microsoft.com/office/officeart/2005/8/layout/vList2"/>
    <dgm:cxn modelId="{BE4A7AD2-18D6-4747-A59E-79EA03CB30EC}" type="presParOf" srcId="{07D30F51-7461-4A08-BFBE-9CDC0735E822}" destId="{DD64049B-AC0D-4948-891B-B23E60369B69}" srcOrd="1" destOrd="0" presId="urn:microsoft.com/office/officeart/2005/8/layout/vList2"/>
    <dgm:cxn modelId="{241971E6-C681-4B8C-93EA-7D14B887C984}" type="presParOf" srcId="{07D30F51-7461-4A08-BFBE-9CDC0735E822}" destId="{1201F1B8-4732-4630-BB3D-A311AC993DB9}" srcOrd="2" destOrd="0" presId="urn:microsoft.com/office/officeart/2005/8/layout/vList2"/>
    <dgm:cxn modelId="{22EBEA6C-3325-44EB-B206-187079DEEC15}" type="presParOf" srcId="{07D30F51-7461-4A08-BFBE-9CDC0735E822}" destId="{834CA728-DFFB-4115-BBA2-6FB1CBDC660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894A58-C672-4B55-916F-CD2502CD8AEC}" type="doc">
      <dgm:prSet loTypeId="urn:microsoft.com/office/officeart/2005/8/layout/vList6" loCatId="list" qsTypeId="urn:microsoft.com/office/officeart/2005/8/quickstyle/simple1" qsCatId="simple" csTypeId="urn:microsoft.com/office/officeart/2005/8/colors/accent5_2" csCatId="accent5" phldr="1"/>
      <dgm:spPr/>
      <dgm:t>
        <a:bodyPr/>
        <a:lstStyle/>
        <a:p>
          <a:endParaRPr lang="en-US"/>
        </a:p>
      </dgm:t>
    </dgm:pt>
    <dgm:pt modelId="{DBE1E3F9-0810-43E6-880C-A8F2D419D55A}">
      <dgm:prSet phldrT="[Text]" custT="1"/>
      <dgm:spPr/>
      <dgm:t>
        <a:bodyPr/>
        <a:lstStyle/>
        <a:p>
          <a:r>
            <a:rPr lang="pt-BR" sz="2000" dirty="0"/>
            <a:t>Classical ACO (Ant System - AS)</a:t>
          </a:r>
          <a:endParaRPr lang="en-US" sz="2000" dirty="0"/>
        </a:p>
      </dgm:t>
    </dgm:pt>
    <dgm:pt modelId="{51689846-8DB9-4BC6-A64A-842693A1BFA6}" type="parTrans" cxnId="{7A1BB342-99D8-46D8-B003-92EABAC5FF17}">
      <dgm:prSet/>
      <dgm:spPr/>
      <dgm:t>
        <a:bodyPr/>
        <a:lstStyle/>
        <a:p>
          <a:endParaRPr lang="en-US"/>
        </a:p>
      </dgm:t>
    </dgm:pt>
    <dgm:pt modelId="{6FFAB963-BBB6-423B-B023-98FB8AF86DCE}" type="sibTrans" cxnId="{7A1BB342-99D8-46D8-B003-92EABAC5FF17}">
      <dgm:prSet/>
      <dgm:spPr/>
      <dgm:t>
        <a:bodyPr/>
        <a:lstStyle/>
        <a:p>
          <a:endParaRPr lang="en-US"/>
        </a:p>
      </dgm:t>
    </dgm:pt>
    <dgm:pt modelId="{19167215-A2FD-422D-9617-86FA766CE25B}">
      <dgm:prSet phldrT="[Text]"/>
      <dgm:spPr/>
      <dgm:t>
        <a:bodyPr/>
        <a:lstStyle/>
        <a:p>
          <a:r>
            <a:rPr lang="en-US" dirty="0"/>
            <a:t>The original algorithm; all ants contribute to pheromone updates. Simple but slow.</a:t>
          </a:r>
        </a:p>
      </dgm:t>
    </dgm:pt>
    <dgm:pt modelId="{3289F068-EB69-4D87-923D-89437DB88757}" type="parTrans" cxnId="{91552680-C485-44C5-AAED-E6268CB851CC}">
      <dgm:prSet/>
      <dgm:spPr/>
      <dgm:t>
        <a:bodyPr/>
        <a:lstStyle/>
        <a:p>
          <a:endParaRPr lang="en-US"/>
        </a:p>
      </dgm:t>
    </dgm:pt>
    <dgm:pt modelId="{E952C25F-2E45-4176-93E3-07A158683CDC}" type="sibTrans" cxnId="{91552680-C485-44C5-AAED-E6268CB851CC}">
      <dgm:prSet/>
      <dgm:spPr/>
      <dgm:t>
        <a:bodyPr/>
        <a:lstStyle/>
        <a:p>
          <a:endParaRPr lang="en-US"/>
        </a:p>
      </dgm:t>
    </dgm:pt>
    <dgm:pt modelId="{2937F2A1-5A67-437A-86D7-7E99F607B367}">
      <dgm:prSet phldrT="[Text]" custT="1"/>
      <dgm:spPr/>
      <dgm:t>
        <a:bodyPr/>
        <a:lstStyle/>
        <a:p>
          <a:r>
            <a:rPr lang="en-US" sz="2000" dirty="0"/>
            <a:t>Elitist Ant System (EAS)</a:t>
          </a:r>
        </a:p>
      </dgm:t>
    </dgm:pt>
    <dgm:pt modelId="{C7BCBAA1-F5D1-45C3-9CE4-396D6D838207}" type="parTrans" cxnId="{6EDFC37F-BD0E-4927-94F7-074EC312B608}">
      <dgm:prSet/>
      <dgm:spPr/>
      <dgm:t>
        <a:bodyPr/>
        <a:lstStyle/>
        <a:p>
          <a:endParaRPr lang="en-US"/>
        </a:p>
      </dgm:t>
    </dgm:pt>
    <dgm:pt modelId="{9963BA3E-000F-40DF-AD7F-841378CEBD7B}" type="sibTrans" cxnId="{6EDFC37F-BD0E-4927-94F7-074EC312B608}">
      <dgm:prSet/>
      <dgm:spPr/>
      <dgm:t>
        <a:bodyPr/>
        <a:lstStyle/>
        <a:p>
          <a:endParaRPr lang="en-US"/>
        </a:p>
      </dgm:t>
    </dgm:pt>
    <dgm:pt modelId="{E151328C-F728-4106-AF2A-73F747EF9321}">
      <dgm:prSet phldrT="[Text]"/>
      <dgm:spPr/>
      <dgm:t>
        <a:bodyPr/>
        <a:lstStyle/>
        <a:p>
          <a:r>
            <a:rPr lang="en-US" dirty="0"/>
            <a:t>Adds extra pheromones for the best solution to accelerate convergence.</a:t>
          </a:r>
        </a:p>
      </dgm:t>
    </dgm:pt>
    <dgm:pt modelId="{B91C2F99-881D-48D1-A805-8CF0A401CB1A}" type="parTrans" cxnId="{6C9B6D46-2978-498F-9994-78385BC4DFFD}">
      <dgm:prSet/>
      <dgm:spPr/>
      <dgm:t>
        <a:bodyPr/>
        <a:lstStyle/>
        <a:p>
          <a:endParaRPr lang="en-US"/>
        </a:p>
      </dgm:t>
    </dgm:pt>
    <dgm:pt modelId="{AFBEF04A-1857-4C3F-B55B-3D448EFCDAA8}" type="sibTrans" cxnId="{6C9B6D46-2978-498F-9994-78385BC4DFFD}">
      <dgm:prSet/>
      <dgm:spPr/>
      <dgm:t>
        <a:bodyPr/>
        <a:lstStyle/>
        <a:p>
          <a:endParaRPr lang="en-US"/>
        </a:p>
      </dgm:t>
    </dgm:pt>
    <dgm:pt modelId="{C3D4B1D3-4A82-46A4-9105-57899BCB1CC6}">
      <dgm:prSet phldrT="[Text]" custT="1"/>
      <dgm:spPr/>
      <dgm:t>
        <a:bodyPr/>
        <a:lstStyle/>
        <a:p>
          <a:r>
            <a:rPr lang="en-US" sz="2000" dirty="0" err="1"/>
            <a:t>ASrank</a:t>
          </a:r>
          <a:endParaRPr lang="en-US" sz="2000" dirty="0"/>
        </a:p>
      </dgm:t>
    </dgm:pt>
    <dgm:pt modelId="{7E10E796-963F-450B-B8B9-791F5DE8FDCA}" type="parTrans" cxnId="{8ED090B2-CF51-4F1C-A017-C0FDBDAAE499}">
      <dgm:prSet/>
      <dgm:spPr/>
      <dgm:t>
        <a:bodyPr/>
        <a:lstStyle/>
        <a:p>
          <a:endParaRPr lang="en-US"/>
        </a:p>
      </dgm:t>
    </dgm:pt>
    <dgm:pt modelId="{5483C7CB-5287-4431-99C5-7116EB2FD903}" type="sibTrans" cxnId="{8ED090B2-CF51-4F1C-A017-C0FDBDAAE499}">
      <dgm:prSet/>
      <dgm:spPr/>
      <dgm:t>
        <a:bodyPr/>
        <a:lstStyle/>
        <a:p>
          <a:endParaRPr lang="en-US"/>
        </a:p>
      </dgm:t>
    </dgm:pt>
    <dgm:pt modelId="{84C85B0C-DF52-4E9B-B6DF-C2535B699863}">
      <dgm:prSet phldrT="[Text]"/>
      <dgm:spPr/>
      <dgm:t>
        <a:bodyPr/>
        <a:lstStyle/>
        <a:p>
          <a:r>
            <a:rPr lang="en-US" dirty="0"/>
            <a:t>Ranks ants by solution quality and updates pheromone with a weighted contribution, balancing search efficiency.</a:t>
          </a:r>
        </a:p>
      </dgm:t>
    </dgm:pt>
    <dgm:pt modelId="{90C6D69E-D42D-4C2D-A45C-4C89930D9989}" type="parTrans" cxnId="{69A5F1F8-90F7-492D-ACA2-9B4CEDE10922}">
      <dgm:prSet/>
      <dgm:spPr/>
      <dgm:t>
        <a:bodyPr/>
        <a:lstStyle/>
        <a:p>
          <a:endParaRPr lang="en-US"/>
        </a:p>
      </dgm:t>
    </dgm:pt>
    <dgm:pt modelId="{0C7487BF-3D21-4C36-8C0A-78D70EBE2066}" type="sibTrans" cxnId="{69A5F1F8-90F7-492D-ACA2-9B4CEDE10922}">
      <dgm:prSet/>
      <dgm:spPr/>
      <dgm:t>
        <a:bodyPr/>
        <a:lstStyle/>
        <a:p>
          <a:endParaRPr lang="en-US"/>
        </a:p>
      </dgm:t>
    </dgm:pt>
    <dgm:pt modelId="{2150A2FC-0C85-4296-9807-A6340C7C223E}">
      <dgm:prSet/>
      <dgm:spPr/>
      <dgm:t>
        <a:bodyPr/>
        <a:lstStyle/>
        <a:p>
          <a:r>
            <a:rPr lang="en-US" dirty="0"/>
            <a:t>Max-Min Ant System (MMAS)</a:t>
          </a:r>
        </a:p>
      </dgm:t>
    </dgm:pt>
    <dgm:pt modelId="{137FE3F8-EF36-476B-AB0A-ADA809F342B3}" type="parTrans" cxnId="{1FD0D7F1-D257-48F0-86D2-2E53288E3258}">
      <dgm:prSet/>
      <dgm:spPr/>
      <dgm:t>
        <a:bodyPr/>
        <a:lstStyle/>
        <a:p>
          <a:endParaRPr lang="en-US"/>
        </a:p>
      </dgm:t>
    </dgm:pt>
    <dgm:pt modelId="{E069C474-D3DA-4BE2-8FCB-3EC2D815DF7C}" type="sibTrans" cxnId="{1FD0D7F1-D257-48F0-86D2-2E53288E3258}">
      <dgm:prSet/>
      <dgm:spPr/>
      <dgm:t>
        <a:bodyPr/>
        <a:lstStyle/>
        <a:p>
          <a:endParaRPr lang="en-US"/>
        </a:p>
      </dgm:t>
    </dgm:pt>
    <dgm:pt modelId="{7B9B6F8F-5485-4B5D-AC98-366787A7CE6A}">
      <dgm:prSet/>
      <dgm:spPr/>
      <dgm:t>
        <a:bodyPr/>
        <a:lstStyle/>
        <a:p>
          <a:r>
            <a:rPr lang="en-US"/>
            <a:t>Limits pheromone values and updates only the best ant's path, avoiding stagnation and ensuring stability.</a:t>
          </a:r>
        </a:p>
      </dgm:t>
    </dgm:pt>
    <dgm:pt modelId="{CD579D01-E979-455C-831C-311394F5F0E7}" type="parTrans" cxnId="{5B0261DC-1D84-460A-BA1A-EA68D71C70C8}">
      <dgm:prSet/>
      <dgm:spPr/>
      <dgm:t>
        <a:bodyPr/>
        <a:lstStyle/>
        <a:p>
          <a:endParaRPr lang="en-US"/>
        </a:p>
      </dgm:t>
    </dgm:pt>
    <dgm:pt modelId="{3E61525E-E02F-4D40-AF37-4F20F039C4E5}" type="sibTrans" cxnId="{5B0261DC-1D84-460A-BA1A-EA68D71C70C8}">
      <dgm:prSet/>
      <dgm:spPr/>
      <dgm:t>
        <a:bodyPr/>
        <a:lstStyle/>
        <a:p>
          <a:endParaRPr lang="en-US"/>
        </a:p>
      </dgm:t>
    </dgm:pt>
    <dgm:pt modelId="{1AF0B645-FABC-480F-B029-37FC62FFA94B}">
      <dgm:prSet/>
      <dgm:spPr/>
      <dgm:t>
        <a:bodyPr/>
        <a:lstStyle/>
        <a:p>
          <a:r>
            <a:rPr lang="en-US" dirty="0"/>
            <a:t>Ant Colony System (ACS)</a:t>
          </a:r>
        </a:p>
      </dgm:t>
    </dgm:pt>
    <dgm:pt modelId="{B6E91A10-EFF3-4A0E-A0D9-CF881B30FFA2}" type="parTrans" cxnId="{2422D58A-01D1-48F3-9361-791E4674A996}">
      <dgm:prSet/>
      <dgm:spPr/>
      <dgm:t>
        <a:bodyPr/>
        <a:lstStyle/>
        <a:p>
          <a:endParaRPr lang="en-US"/>
        </a:p>
      </dgm:t>
    </dgm:pt>
    <dgm:pt modelId="{390327DB-F288-431F-A9ED-C7B9129FB7EB}" type="sibTrans" cxnId="{2422D58A-01D1-48F3-9361-791E4674A996}">
      <dgm:prSet/>
      <dgm:spPr/>
      <dgm:t>
        <a:bodyPr/>
        <a:lstStyle/>
        <a:p>
          <a:endParaRPr lang="en-US"/>
        </a:p>
      </dgm:t>
    </dgm:pt>
    <dgm:pt modelId="{8E75CB75-9F56-491D-B6E9-51DCE4ED8533}">
      <dgm:prSet/>
      <dgm:spPr/>
      <dgm:t>
        <a:bodyPr/>
        <a:lstStyle/>
        <a:p>
          <a:r>
            <a:rPr lang="en-US"/>
            <a:t>Introduces local pheromone updates and a probabilistic rule to promote exploration and faster convergence.</a:t>
          </a:r>
        </a:p>
      </dgm:t>
    </dgm:pt>
    <dgm:pt modelId="{B4D5A25A-154A-4205-AEFA-5BCA02AC8006}" type="parTrans" cxnId="{D54D4920-29DE-4E97-BAB8-23E867BEBBDD}">
      <dgm:prSet/>
      <dgm:spPr/>
      <dgm:t>
        <a:bodyPr/>
        <a:lstStyle/>
        <a:p>
          <a:endParaRPr lang="en-US"/>
        </a:p>
      </dgm:t>
    </dgm:pt>
    <dgm:pt modelId="{1886EC6C-83D9-47C1-86FB-4E66FFE70C69}" type="sibTrans" cxnId="{D54D4920-29DE-4E97-BAB8-23E867BEBBDD}">
      <dgm:prSet/>
      <dgm:spPr/>
      <dgm:t>
        <a:bodyPr/>
        <a:lstStyle/>
        <a:p>
          <a:endParaRPr lang="en-US"/>
        </a:p>
      </dgm:t>
    </dgm:pt>
    <dgm:pt modelId="{19536CC8-7728-412C-BAAD-8065A235795A}" type="pres">
      <dgm:prSet presAssocID="{44894A58-C672-4B55-916F-CD2502CD8AEC}" presName="Name0" presStyleCnt="0">
        <dgm:presLayoutVars>
          <dgm:dir/>
          <dgm:animLvl val="lvl"/>
          <dgm:resizeHandles/>
        </dgm:presLayoutVars>
      </dgm:prSet>
      <dgm:spPr/>
    </dgm:pt>
    <dgm:pt modelId="{E3693EEE-6FEE-4A90-A94B-374516E7117F}" type="pres">
      <dgm:prSet presAssocID="{DBE1E3F9-0810-43E6-880C-A8F2D419D55A}" presName="linNode" presStyleCnt="0"/>
      <dgm:spPr/>
    </dgm:pt>
    <dgm:pt modelId="{483B0EC1-D1AF-40CA-9C70-142F2C246601}" type="pres">
      <dgm:prSet presAssocID="{DBE1E3F9-0810-43E6-880C-A8F2D419D55A}" presName="parentShp" presStyleLbl="node1" presStyleIdx="0" presStyleCnt="5" custScaleX="77624" custScaleY="69168">
        <dgm:presLayoutVars>
          <dgm:bulletEnabled val="1"/>
        </dgm:presLayoutVars>
      </dgm:prSet>
      <dgm:spPr/>
    </dgm:pt>
    <dgm:pt modelId="{30AFA2E1-2043-44C4-BF41-ECA020ADF3B2}" type="pres">
      <dgm:prSet presAssocID="{DBE1E3F9-0810-43E6-880C-A8F2D419D55A}" presName="childShp" presStyleLbl="bgAccFollowNode1" presStyleIdx="0" presStyleCnt="5" custScaleY="72722">
        <dgm:presLayoutVars>
          <dgm:bulletEnabled val="1"/>
        </dgm:presLayoutVars>
      </dgm:prSet>
      <dgm:spPr/>
    </dgm:pt>
    <dgm:pt modelId="{911F80B8-8E4F-4B33-8CBF-8CA74FD7630A}" type="pres">
      <dgm:prSet presAssocID="{6FFAB963-BBB6-423B-B023-98FB8AF86DCE}" presName="spacing" presStyleCnt="0"/>
      <dgm:spPr/>
    </dgm:pt>
    <dgm:pt modelId="{48653911-8E6D-4131-8044-14E70E349BBA}" type="pres">
      <dgm:prSet presAssocID="{2937F2A1-5A67-437A-86D7-7E99F607B367}" presName="linNode" presStyleCnt="0"/>
      <dgm:spPr/>
    </dgm:pt>
    <dgm:pt modelId="{FDFCAE8C-AB0D-4E3D-977E-E7B8F809F9D6}" type="pres">
      <dgm:prSet presAssocID="{2937F2A1-5A67-437A-86D7-7E99F607B367}" presName="parentShp" presStyleLbl="node1" presStyleIdx="1" presStyleCnt="5" custScaleX="77711" custScaleY="73036">
        <dgm:presLayoutVars>
          <dgm:bulletEnabled val="1"/>
        </dgm:presLayoutVars>
      </dgm:prSet>
      <dgm:spPr/>
    </dgm:pt>
    <dgm:pt modelId="{BBB0CDB0-00D1-44A7-9D9E-04F57E1365E5}" type="pres">
      <dgm:prSet presAssocID="{2937F2A1-5A67-437A-86D7-7E99F607B367}" presName="childShp" presStyleLbl="bgAccFollowNode1" presStyleIdx="1" presStyleCnt="5" custScaleY="64962">
        <dgm:presLayoutVars>
          <dgm:bulletEnabled val="1"/>
        </dgm:presLayoutVars>
      </dgm:prSet>
      <dgm:spPr/>
    </dgm:pt>
    <dgm:pt modelId="{3EA38203-B4B6-4DFC-822E-ACB9D8B8340B}" type="pres">
      <dgm:prSet presAssocID="{9963BA3E-000F-40DF-AD7F-841378CEBD7B}" presName="spacing" presStyleCnt="0"/>
      <dgm:spPr/>
    </dgm:pt>
    <dgm:pt modelId="{C9164119-D517-4D4E-8925-01B9512D48DB}" type="pres">
      <dgm:prSet presAssocID="{C3D4B1D3-4A82-46A4-9105-57899BCB1CC6}" presName="linNode" presStyleCnt="0"/>
      <dgm:spPr/>
    </dgm:pt>
    <dgm:pt modelId="{6EE4A7B0-BD55-4685-A039-90307FF53C70}" type="pres">
      <dgm:prSet presAssocID="{C3D4B1D3-4A82-46A4-9105-57899BCB1CC6}" presName="parentShp" presStyleLbl="node1" presStyleIdx="2" presStyleCnt="5" custScaleX="77711" custScaleY="71573">
        <dgm:presLayoutVars>
          <dgm:bulletEnabled val="1"/>
        </dgm:presLayoutVars>
      </dgm:prSet>
      <dgm:spPr/>
    </dgm:pt>
    <dgm:pt modelId="{EA53F96B-9E1C-4BCF-B695-C608252DC7A8}" type="pres">
      <dgm:prSet presAssocID="{C3D4B1D3-4A82-46A4-9105-57899BCB1CC6}" presName="childShp" presStyleLbl="bgAccFollowNode1" presStyleIdx="2" presStyleCnt="5" custScaleY="75344">
        <dgm:presLayoutVars>
          <dgm:bulletEnabled val="1"/>
        </dgm:presLayoutVars>
      </dgm:prSet>
      <dgm:spPr/>
    </dgm:pt>
    <dgm:pt modelId="{478DC023-B659-4CC1-B242-DA45BEE25509}" type="pres">
      <dgm:prSet presAssocID="{5483C7CB-5287-4431-99C5-7116EB2FD903}" presName="spacing" presStyleCnt="0"/>
      <dgm:spPr/>
    </dgm:pt>
    <dgm:pt modelId="{9A45621B-C74E-4345-B359-76C08B083FB6}" type="pres">
      <dgm:prSet presAssocID="{1AF0B645-FABC-480F-B029-37FC62FFA94B}" presName="linNode" presStyleCnt="0"/>
      <dgm:spPr/>
    </dgm:pt>
    <dgm:pt modelId="{08704101-357D-49F5-B298-DA15D409DEC8}" type="pres">
      <dgm:prSet presAssocID="{1AF0B645-FABC-480F-B029-37FC62FFA94B}" presName="parentShp" presStyleLbl="node1" presStyleIdx="3" presStyleCnt="5" custScaleX="77215" custScaleY="84543">
        <dgm:presLayoutVars>
          <dgm:bulletEnabled val="1"/>
        </dgm:presLayoutVars>
      </dgm:prSet>
      <dgm:spPr/>
    </dgm:pt>
    <dgm:pt modelId="{FD8F4443-3FED-4AE0-A656-5A89CA67A439}" type="pres">
      <dgm:prSet presAssocID="{1AF0B645-FABC-480F-B029-37FC62FFA94B}" presName="childShp" presStyleLbl="bgAccFollowNode1" presStyleIdx="3" presStyleCnt="5" custScaleY="74457">
        <dgm:presLayoutVars>
          <dgm:bulletEnabled val="1"/>
        </dgm:presLayoutVars>
      </dgm:prSet>
      <dgm:spPr/>
    </dgm:pt>
    <dgm:pt modelId="{3EED1BBC-3738-4B9B-9E18-2EB781B1F259}" type="pres">
      <dgm:prSet presAssocID="{390327DB-F288-431F-A9ED-C7B9129FB7EB}" presName="spacing" presStyleCnt="0"/>
      <dgm:spPr/>
    </dgm:pt>
    <dgm:pt modelId="{7093066D-357A-4661-988A-2CBF6C56D208}" type="pres">
      <dgm:prSet presAssocID="{2150A2FC-0C85-4296-9807-A6340C7C223E}" presName="linNode" presStyleCnt="0"/>
      <dgm:spPr/>
    </dgm:pt>
    <dgm:pt modelId="{73C70D9C-4690-4DE9-84BF-D3228E69EBC1}" type="pres">
      <dgm:prSet presAssocID="{2150A2FC-0C85-4296-9807-A6340C7C223E}" presName="parentShp" presStyleLbl="node1" presStyleIdx="4" presStyleCnt="5" custScaleX="77215" custScaleY="82232">
        <dgm:presLayoutVars>
          <dgm:bulletEnabled val="1"/>
        </dgm:presLayoutVars>
      </dgm:prSet>
      <dgm:spPr/>
    </dgm:pt>
    <dgm:pt modelId="{B5FEBC5E-2A0E-4EFB-A5FD-95F86DAEF198}" type="pres">
      <dgm:prSet presAssocID="{2150A2FC-0C85-4296-9807-A6340C7C223E}" presName="childShp" presStyleLbl="bgAccFollowNode1" presStyleIdx="4" presStyleCnt="5">
        <dgm:presLayoutVars>
          <dgm:bulletEnabled val="1"/>
        </dgm:presLayoutVars>
      </dgm:prSet>
      <dgm:spPr/>
    </dgm:pt>
  </dgm:ptLst>
  <dgm:cxnLst>
    <dgm:cxn modelId="{40AB4000-2253-402A-9CC0-1B0B7ADE06FC}" type="presOf" srcId="{7B9B6F8F-5485-4B5D-AC98-366787A7CE6A}" destId="{B5FEBC5E-2A0E-4EFB-A5FD-95F86DAEF198}" srcOrd="0" destOrd="0" presId="urn:microsoft.com/office/officeart/2005/8/layout/vList6"/>
    <dgm:cxn modelId="{D54D4920-29DE-4E97-BAB8-23E867BEBBDD}" srcId="{1AF0B645-FABC-480F-B029-37FC62FFA94B}" destId="{8E75CB75-9F56-491D-B6E9-51DCE4ED8533}" srcOrd="0" destOrd="0" parTransId="{B4D5A25A-154A-4205-AEFA-5BCA02AC8006}" sibTransId="{1886EC6C-83D9-47C1-86FB-4E66FFE70C69}"/>
    <dgm:cxn modelId="{96712824-5469-4BD2-89B6-AE800B3712D2}" type="presOf" srcId="{2150A2FC-0C85-4296-9807-A6340C7C223E}" destId="{73C70D9C-4690-4DE9-84BF-D3228E69EBC1}" srcOrd="0" destOrd="0" presId="urn:microsoft.com/office/officeart/2005/8/layout/vList6"/>
    <dgm:cxn modelId="{7A1BB342-99D8-46D8-B003-92EABAC5FF17}" srcId="{44894A58-C672-4B55-916F-CD2502CD8AEC}" destId="{DBE1E3F9-0810-43E6-880C-A8F2D419D55A}" srcOrd="0" destOrd="0" parTransId="{51689846-8DB9-4BC6-A64A-842693A1BFA6}" sibTransId="{6FFAB963-BBB6-423B-B023-98FB8AF86DCE}"/>
    <dgm:cxn modelId="{2FB39445-BD84-4CD3-9422-D9BE77532E48}" type="presOf" srcId="{C3D4B1D3-4A82-46A4-9105-57899BCB1CC6}" destId="{6EE4A7B0-BD55-4685-A039-90307FF53C70}" srcOrd="0" destOrd="0" presId="urn:microsoft.com/office/officeart/2005/8/layout/vList6"/>
    <dgm:cxn modelId="{6C9B6D46-2978-498F-9994-78385BC4DFFD}" srcId="{2937F2A1-5A67-437A-86D7-7E99F607B367}" destId="{E151328C-F728-4106-AF2A-73F747EF9321}" srcOrd="0" destOrd="0" parTransId="{B91C2F99-881D-48D1-A805-8CF0A401CB1A}" sibTransId="{AFBEF04A-1857-4C3F-B55B-3D448EFCDAA8}"/>
    <dgm:cxn modelId="{0DE38876-4338-464F-B0A8-BB26F38EE8E5}" type="presOf" srcId="{84C85B0C-DF52-4E9B-B6DF-C2535B699863}" destId="{EA53F96B-9E1C-4BCF-B695-C608252DC7A8}" srcOrd="0" destOrd="0" presId="urn:microsoft.com/office/officeart/2005/8/layout/vList6"/>
    <dgm:cxn modelId="{6EDFC37F-BD0E-4927-94F7-074EC312B608}" srcId="{44894A58-C672-4B55-916F-CD2502CD8AEC}" destId="{2937F2A1-5A67-437A-86D7-7E99F607B367}" srcOrd="1" destOrd="0" parTransId="{C7BCBAA1-F5D1-45C3-9CE4-396D6D838207}" sibTransId="{9963BA3E-000F-40DF-AD7F-841378CEBD7B}"/>
    <dgm:cxn modelId="{91552680-C485-44C5-AAED-E6268CB851CC}" srcId="{DBE1E3F9-0810-43E6-880C-A8F2D419D55A}" destId="{19167215-A2FD-422D-9617-86FA766CE25B}" srcOrd="0" destOrd="0" parTransId="{3289F068-EB69-4D87-923D-89437DB88757}" sibTransId="{E952C25F-2E45-4176-93E3-07A158683CDC}"/>
    <dgm:cxn modelId="{388ACF80-3BF5-4DE7-B8BE-10C3E61CAF10}" type="presOf" srcId="{E151328C-F728-4106-AF2A-73F747EF9321}" destId="{BBB0CDB0-00D1-44A7-9D9E-04F57E1365E5}" srcOrd="0" destOrd="0" presId="urn:microsoft.com/office/officeart/2005/8/layout/vList6"/>
    <dgm:cxn modelId="{2422D58A-01D1-48F3-9361-791E4674A996}" srcId="{44894A58-C672-4B55-916F-CD2502CD8AEC}" destId="{1AF0B645-FABC-480F-B029-37FC62FFA94B}" srcOrd="3" destOrd="0" parTransId="{B6E91A10-EFF3-4A0E-A0D9-CF881B30FFA2}" sibTransId="{390327DB-F288-431F-A9ED-C7B9129FB7EB}"/>
    <dgm:cxn modelId="{FDB85E96-1312-4614-914D-5904B0D6CA22}" type="presOf" srcId="{DBE1E3F9-0810-43E6-880C-A8F2D419D55A}" destId="{483B0EC1-D1AF-40CA-9C70-142F2C246601}" srcOrd="0" destOrd="0" presId="urn:microsoft.com/office/officeart/2005/8/layout/vList6"/>
    <dgm:cxn modelId="{51B8CDA0-162A-498A-BF79-033D1FDD2695}" type="presOf" srcId="{8E75CB75-9F56-491D-B6E9-51DCE4ED8533}" destId="{FD8F4443-3FED-4AE0-A656-5A89CA67A439}" srcOrd="0" destOrd="0" presId="urn:microsoft.com/office/officeart/2005/8/layout/vList6"/>
    <dgm:cxn modelId="{8DEFF5A4-7ADD-4A0A-8CBE-08FC5E3E50AE}" type="presOf" srcId="{44894A58-C672-4B55-916F-CD2502CD8AEC}" destId="{19536CC8-7728-412C-BAAD-8065A235795A}" srcOrd="0" destOrd="0" presId="urn:microsoft.com/office/officeart/2005/8/layout/vList6"/>
    <dgm:cxn modelId="{ABC11AAA-3463-430C-A94D-86CC90A01A05}" type="presOf" srcId="{1AF0B645-FABC-480F-B029-37FC62FFA94B}" destId="{08704101-357D-49F5-B298-DA15D409DEC8}" srcOrd="0" destOrd="0" presId="urn:microsoft.com/office/officeart/2005/8/layout/vList6"/>
    <dgm:cxn modelId="{680DE8AC-90BE-47E4-B53C-6059357500AF}" type="presOf" srcId="{19167215-A2FD-422D-9617-86FA766CE25B}" destId="{30AFA2E1-2043-44C4-BF41-ECA020ADF3B2}" srcOrd="0" destOrd="0" presId="urn:microsoft.com/office/officeart/2005/8/layout/vList6"/>
    <dgm:cxn modelId="{8ED090B2-CF51-4F1C-A017-C0FDBDAAE499}" srcId="{44894A58-C672-4B55-916F-CD2502CD8AEC}" destId="{C3D4B1D3-4A82-46A4-9105-57899BCB1CC6}" srcOrd="2" destOrd="0" parTransId="{7E10E796-963F-450B-B8B9-791F5DE8FDCA}" sibTransId="{5483C7CB-5287-4431-99C5-7116EB2FD903}"/>
    <dgm:cxn modelId="{4D3DF2CA-EFE7-44B5-A851-40F7490010A0}" type="presOf" srcId="{2937F2A1-5A67-437A-86D7-7E99F607B367}" destId="{FDFCAE8C-AB0D-4E3D-977E-E7B8F809F9D6}" srcOrd="0" destOrd="0" presId="urn:microsoft.com/office/officeart/2005/8/layout/vList6"/>
    <dgm:cxn modelId="{5B0261DC-1D84-460A-BA1A-EA68D71C70C8}" srcId="{2150A2FC-0C85-4296-9807-A6340C7C223E}" destId="{7B9B6F8F-5485-4B5D-AC98-366787A7CE6A}" srcOrd="0" destOrd="0" parTransId="{CD579D01-E979-455C-831C-311394F5F0E7}" sibTransId="{3E61525E-E02F-4D40-AF37-4F20F039C4E5}"/>
    <dgm:cxn modelId="{1FD0D7F1-D257-48F0-86D2-2E53288E3258}" srcId="{44894A58-C672-4B55-916F-CD2502CD8AEC}" destId="{2150A2FC-0C85-4296-9807-A6340C7C223E}" srcOrd="4" destOrd="0" parTransId="{137FE3F8-EF36-476B-AB0A-ADA809F342B3}" sibTransId="{E069C474-D3DA-4BE2-8FCB-3EC2D815DF7C}"/>
    <dgm:cxn modelId="{69A5F1F8-90F7-492D-ACA2-9B4CEDE10922}" srcId="{C3D4B1D3-4A82-46A4-9105-57899BCB1CC6}" destId="{84C85B0C-DF52-4E9B-B6DF-C2535B699863}" srcOrd="0" destOrd="0" parTransId="{90C6D69E-D42D-4C2D-A45C-4C89930D9989}" sibTransId="{0C7487BF-3D21-4C36-8C0A-78D70EBE2066}"/>
    <dgm:cxn modelId="{57C34543-5936-43E0-8515-E038E402E01C}" type="presParOf" srcId="{19536CC8-7728-412C-BAAD-8065A235795A}" destId="{E3693EEE-6FEE-4A90-A94B-374516E7117F}" srcOrd="0" destOrd="0" presId="urn:microsoft.com/office/officeart/2005/8/layout/vList6"/>
    <dgm:cxn modelId="{2947A993-AF6C-41ED-BB92-4F64A3C01B05}" type="presParOf" srcId="{E3693EEE-6FEE-4A90-A94B-374516E7117F}" destId="{483B0EC1-D1AF-40CA-9C70-142F2C246601}" srcOrd="0" destOrd="0" presId="urn:microsoft.com/office/officeart/2005/8/layout/vList6"/>
    <dgm:cxn modelId="{48145C5F-B5C4-4EC5-AE45-781C4891B797}" type="presParOf" srcId="{E3693EEE-6FEE-4A90-A94B-374516E7117F}" destId="{30AFA2E1-2043-44C4-BF41-ECA020ADF3B2}" srcOrd="1" destOrd="0" presId="urn:microsoft.com/office/officeart/2005/8/layout/vList6"/>
    <dgm:cxn modelId="{F3789340-4AA8-4F83-B49F-6C49C984EC4D}" type="presParOf" srcId="{19536CC8-7728-412C-BAAD-8065A235795A}" destId="{911F80B8-8E4F-4B33-8CBF-8CA74FD7630A}" srcOrd="1" destOrd="0" presId="urn:microsoft.com/office/officeart/2005/8/layout/vList6"/>
    <dgm:cxn modelId="{7B416DDD-B4E2-4EE6-84C3-CE5064E7D372}" type="presParOf" srcId="{19536CC8-7728-412C-BAAD-8065A235795A}" destId="{48653911-8E6D-4131-8044-14E70E349BBA}" srcOrd="2" destOrd="0" presId="urn:microsoft.com/office/officeart/2005/8/layout/vList6"/>
    <dgm:cxn modelId="{3061E8D5-0104-4468-8267-CE50A16ED84E}" type="presParOf" srcId="{48653911-8E6D-4131-8044-14E70E349BBA}" destId="{FDFCAE8C-AB0D-4E3D-977E-E7B8F809F9D6}" srcOrd="0" destOrd="0" presId="urn:microsoft.com/office/officeart/2005/8/layout/vList6"/>
    <dgm:cxn modelId="{F086AA56-E0BC-4FA0-B4D7-FA2029D47926}" type="presParOf" srcId="{48653911-8E6D-4131-8044-14E70E349BBA}" destId="{BBB0CDB0-00D1-44A7-9D9E-04F57E1365E5}" srcOrd="1" destOrd="0" presId="urn:microsoft.com/office/officeart/2005/8/layout/vList6"/>
    <dgm:cxn modelId="{FD5D8035-8948-4372-8F0B-C0E8256EC1F5}" type="presParOf" srcId="{19536CC8-7728-412C-BAAD-8065A235795A}" destId="{3EA38203-B4B6-4DFC-822E-ACB9D8B8340B}" srcOrd="3" destOrd="0" presId="urn:microsoft.com/office/officeart/2005/8/layout/vList6"/>
    <dgm:cxn modelId="{C753611F-C857-4862-BCA5-1A84115CF852}" type="presParOf" srcId="{19536CC8-7728-412C-BAAD-8065A235795A}" destId="{C9164119-D517-4D4E-8925-01B9512D48DB}" srcOrd="4" destOrd="0" presId="urn:microsoft.com/office/officeart/2005/8/layout/vList6"/>
    <dgm:cxn modelId="{869300A2-05A6-4607-A54D-DC083B19CF9A}" type="presParOf" srcId="{C9164119-D517-4D4E-8925-01B9512D48DB}" destId="{6EE4A7B0-BD55-4685-A039-90307FF53C70}" srcOrd="0" destOrd="0" presId="urn:microsoft.com/office/officeart/2005/8/layout/vList6"/>
    <dgm:cxn modelId="{37EDD0AC-C187-491D-BCCC-907C4E4ECA47}" type="presParOf" srcId="{C9164119-D517-4D4E-8925-01B9512D48DB}" destId="{EA53F96B-9E1C-4BCF-B695-C608252DC7A8}" srcOrd="1" destOrd="0" presId="urn:microsoft.com/office/officeart/2005/8/layout/vList6"/>
    <dgm:cxn modelId="{85C91285-5626-4B11-98FF-96415C1642D2}" type="presParOf" srcId="{19536CC8-7728-412C-BAAD-8065A235795A}" destId="{478DC023-B659-4CC1-B242-DA45BEE25509}" srcOrd="5" destOrd="0" presId="urn:microsoft.com/office/officeart/2005/8/layout/vList6"/>
    <dgm:cxn modelId="{08E8074F-3C0A-4282-B5D1-EFDC5B5C94E9}" type="presParOf" srcId="{19536CC8-7728-412C-BAAD-8065A235795A}" destId="{9A45621B-C74E-4345-B359-76C08B083FB6}" srcOrd="6" destOrd="0" presId="urn:microsoft.com/office/officeart/2005/8/layout/vList6"/>
    <dgm:cxn modelId="{F89DE684-D446-4E52-8E58-C26FAC5C8922}" type="presParOf" srcId="{9A45621B-C74E-4345-B359-76C08B083FB6}" destId="{08704101-357D-49F5-B298-DA15D409DEC8}" srcOrd="0" destOrd="0" presId="urn:microsoft.com/office/officeart/2005/8/layout/vList6"/>
    <dgm:cxn modelId="{BBA82BCE-9BF1-4545-BD11-E66802D18438}" type="presParOf" srcId="{9A45621B-C74E-4345-B359-76C08B083FB6}" destId="{FD8F4443-3FED-4AE0-A656-5A89CA67A439}" srcOrd="1" destOrd="0" presId="urn:microsoft.com/office/officeart/2005/8/layout/vList6"/>
    <dgm:cxn modelId="{4F62F450-7DD2-4104-A081-DBD8C869844A}" type="presParOf" srcId="{19536CC8-7728-412C-BAAD-8065A235795A}" destId="{3EED1BBC-3738-4B9B-9E18-2EB781B1F259}" srcOrd="7" destOrd="0" presId="urn:microsoft.com/office/officeart/2005/8/layout/vList6"/>
    <dgm:cxn modelId="{BAEC84BD-0D7C-445D-9D00-ECDF8ABF7B2B}" type="presParOf" srcId="{19536CC8-7728-412C-BAAD-8065A235795A}" destId="{7093066D-357A-4661-988A-2CBF6C56D208}" srcOrd="8" destOrd="0" presId="urn:microsoft.com/office/officeart/2005/8/layout/vList6"/>
    <dgm:cxn modelId="{1E188DD1-2167-4BA7-938D-531651D9878D}" type="presParOf" srcId="{7093066D-357A-4661-988A-2CBF6C56D208}" destId="{73C70D9C-4690-4DE9-84BF-D3228E69EBC1}" srcOrd="0" destOrd="0" presId="urn:microsoft.com/office/officeart/2005/8/layout/vList6"/>
    <dgm:cxn modelId="{110E7DCF-BFBA-4438-B06C-AE9A191BC4C1}" type="presParOf" srcId="{7093066D-357A-4661-988A-2CBF6C56D208}" destId="{B5FEBC5E-2A0E-4EFB-A5FD-95F86DAEF198}"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125FE4-F8A6-443B-9618-6C33781E6228}" type="doc">
      <dgm:prSet loTypeId="urn:microsoft.com/office/officeart/2005/8/layout/vList6" loCatId="list" qsTypeId="urn:microsoft.com/office/officeart/2005/8/quickstyle/simple1" qsCatId="simple" csTypeId="urn:microsoft.com/office/officeart/2005/8/colors/accent5_2" csCatId="accent5" phldr="1"/>
      <dgm:spPr/>
      <dgm:t>
        <a:bodyPr/>
        <a:lstStyle/>
        <a:p>
          <a:endParaRPr lang="en-US"/>
        </a:p>
      </dgm:t>
    </dgm:pt>
    <dgm:pt modelId="{2BF04D78-44E8-484D-A65F-16668111884D}">
      <dgm:prSet phldrT="[Text]" custT="1"/>
      <dgm:spPr/>
      <dgm:t>
        <a:bodyPr/>
        <a:lstStyle/>
        <a:p>
          <a:r>
            <a:rPr lang="en-US" sz="2800" dirty="0"/>
            <a:t>ACO-GA</a:t>
          </a:r>
        </a:p>
      </dgm:t>
    </dgm:pt>
    <dgm:pt modelId="{4ED0C1A0-A173-43A1-B7DA-29D74806F618}" type="parTrans" cxnId="{58AA3582-C7B3-4B1A-8928-76BFF2C5F8CC}">
      <dgm:prSet/>
      <dgm:spPr/>
      <dgm:t>
        <a:bodyPr/>
        <a:lstStyle/>
        <a:p>
          <a:endParaRPr lang="en-US"/>
        </a:p>
      </dgm:t>
    </dgm:pt>
    <dgm:pt modelId="{E4411EE5-E9BE-4C12-AB4E-7DB4AA614699}" type="sibTrans" cxnId="{58AA3582-C7B3-4B1A-8928-76BFF2C5F8CC}">
      <dgm:prSet/>
      <dgm:spPr/>
      <dgm:t>
        <a:bodyPr/>
        <a:lstStyle/>
        <a:p>
          <a:endParaRPr lang="en-US"/>
        </a:p>
      </dgm:t>
    </dgm:pt>
    <dgm:pt modelId="{762F5CA1-2977-413A-B83A-78893B7D2FF8}">
      <dgm:prSet phldrT="[Text]" custT="1"/>
      <dgm:spPr/>
      <dgm:t>
        <a:bodyPr/>
        <a:lstStyle/>
        <a:p>
          <a:r>
            <a:rPr lang="en-US" sz="2000" dirty="0"/>
            <a:t>Combines ACO's exploitation with GA's exploration. Improves global search.</a:t>
          </a:r>
        </a:p>
      </dgm:t>
    </dgm:pt>
    <dgm:pt modelId="{05CD6C8A-346E-4443-A1A1-0163F30E7866}" type="parTrans" cxnId="{B960C26F-D9AB-4428-BC04-0F6C2BD0BB77}">
      <dgm:prSet/>
      <dgm:spPr/>
      <dgm:t>
        <a:bodyPr/>
        <a:lstStyle/>
        <a:p>
          <a:endParaRPr lang="en-US"/>
        </a:p>
      </dgm:t>
    </dgm:pt>
    <dgm:pt modelId="{17790B0B-E006-4866-924D-D42DE2ED952D}" type="sibTrans" cxnId="{B960C26F-D9AB-4428-BC04-0F6C2BD0BB77}">
      <dgm:prSet/>
      <dgm:spPr/>
      <dgm:t>
        <a:bodyPr/>
        <a:lstStyle/>
        <a:p>
          <a:endParaRPr lang="en-US"/>
        </a:p>
      </dgm:t>
    </dgm:pt>
    <dgm:pt modelId="{75CCB262-F894-473D-839E-C4052A1C4C51}" type="pres">
      <dgm:prSet presAssocID="{50125FE4-F8A6-443B-9618-6C33781E6228}" presName="Name0" presStyleCnt="0">
        <dgm:presLayoutVars>
          <dgm:dir/>
          <dgm:animLvl val="lvl"/>
          <dgm:resizeHandles/>
        </dgm:presLayoutVars>
      </dgm:prSet>
      <dgm:spPr/>
    </dgm:pt>
    <dgm:pt modelId="{5CD063F4-655E-408F-8C68-D61C2F668E87}" type="pres">
      <dgm:prSet presAssocID="{2BF04D78-44E8-484D-A65F-16668111884D}" presName="linNode" presStyleCnt="0"/>
      <dgm:spPr/>
    </dgm:pt>
    <dgm:pt modelId="{8E6FA9A1-E9B5-4A15-9E05-D8F5C140BA3A}" type="pres">
      <dgm:prSet presAssocID="{2BF04D78-44E8-484D-A65F-16668111884D}" presName="parentShp" presStyleLbl="node1" presStyleIdx="0" presStyleCnt="1" custScaleY="28376">
        <dgm:presLayoutVars>
          <dgm:bulletEnabled val="1"/>
        </dgm:presLayoutVars>
      </dgm:prSet>
      <dgm:spPr/>
    </dgm:pt>
    <dgm:pt modelId="{E13EFFBD-720C-4B04-9485-3252B9458E1A}" type="pres">
      <dgm:prSet presAssocID="{2BF04D78-44E8-484D-A65F-16668111884D}" presName="childShp" presStyleLbl="bgAccFollowNode1" presStyleIdx="0" presStyleCnt="1" custScaleY="32262">
        <dgm:presLayoutVars>
          <dgm:bulletEnabled val="1"/>
        </dgm:presLayoutVars>
      </dgm:prSet>
      <dgm:spPr/>
    </dgm:pt>
  </dgm:ptLst>
  <dgm:cxnLst>
    <dgm:cxn modelId="{4026D008-CA5D-4571-BED7-4C501FF46870}" type="presOf" srcId="{2BF04D78-44E8-484D-A65F-16668111884D}" destId="{8E6FA9A1-E9B5-4A15-9E05-D8F5C140BA3A}" srcOrd="0" destOrd="0" presId="urn:microsoft.com/office/officeart/2005/8/layout/vList6"/>
    <dgm:cxn modelId="{26467D13-21FD-4455-BF48-3E90640724A7}" type="presOf" srcId="{50125FE4-F8A6-443B-9618-6C33781E6228}" destId="{75CCB262-F894-473D-839E-C4052A1C4C51}" srcOrd="0" destOrd="0" presId="urn:microsoft.com/office/officeart/2005/8/layout/vList6"/>
    <dgm:cxn modelId="{864D2D5E-6840-44AB-8956-0563A9C61906}" type="presOf" srcId="{762F5CA1-2977-413A-B83A-78893B7D2FF8}" destId="{E13EFFBD-720C-4B04-9485-3252B9458E1A}" srcOrd="0" destOrd="0" presId="urn:microsoft.com/office/officeart/2005/8/layout/vList6"/>
    <dgm:cxn modelId="{B960C26F-D9AB-4428-BC04-0F6C2BD0BB77}" srcId="{2BF04D78-44E8-484D-A65F-16668111884D}" destId="{762F5CA1-2977-413A-B83A-78893B7D2FF8}" srcOrd="0" destOrd="0" parTransId="{05CD6C8A-346E-4443-A1A1-0163F30E7866}" sibTransId="{17790B0B-E006-4866-924D-D42DE2ED952D}"/>
    <dgm:cxn modelId="{58AA3582-C7B3-4B1A-8928-76BFF2C5F8CC}" srcId="{50125FE4-F8A6-443B-9618-6C33781E6228}" destId="{2BF04D78-44E8-484D-A65F-16668111884D}" srcOrd="0" destOrd="0" parTransId="{4ED0C1A0-A173-43A1-B7DA-29D74806F618}" sibTransId="{E4411EE5-E9BE-4C12-AB4E-7DB4AA614699}"/>
    <dgm:cxn modelId="{B0CA499A-6E6E-45CF-B8FD-1A3844AC1F8E}" type="presParOf" srcId="{75CCB262-F894-473D-839E-C4052A1C4C51}" destId="{5CD063F4-655E-408F-8C68-D61C2F668E87}" srcOrd="0" destOrd="0" presId="urn:microsoft.com/office/officeart/2005/8/layout/vList6"/>
    <dgm:cxn modelId="{CD321E11-EF37-49FF-A76F-65BD20D4982E}" type="presParOf" srcId="{5CD063F4-655E-408F-8C68-D61C2F668E87}" destId="{8E6FA9A1-E9B5-4A15-9E05-D8F5C140BA3A}" srcOrd="0" destOrd="0" presId="urn:microsoft.com/office/officeart/2005/8/layout/vList6"/>
    <dgm:cxn modelId="{37F53A4F-8F50-4E42-8658-2F1F96D11EB9}" type="presParOf" srcId="{5CD063F4-655E-408F-8C68-D61C2F668E87}" destId="{E13EFFBD-720C-4B04-9485-3252B9458E1A}"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54DDCB-696D-4C71-96FC-A47EB9A87199}">
      <dsp:nvSpPr>
        <dsp:cNvPr id="0" name=""/>
        <dsp:cNvSpPr/>
      </dsp:nvSpPr>
      <dsp:spPr>
        <a:xfrm>
          <a:off x="0" y="0"/>
          <a:ext cx="9906000" cy="93600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baseline="0" dirty="0"/>
            <a:t>Heuristic-Based Scheduling Algorithms</a:t>
          </a:r>
          <a:endParaRPr lang="en-US" sz="3600" kern="1200" dirty="0"/>
        </a:p>
      </dsp:txBody>
      <dsp:txXfrm>
        <a:off x="45692" y="45692"/>
        <a:ext cx="9814616" cy="844616"/>
      </dsp:txXfrm>
    </dsp:sp>
    <dsp:sp modelId="{DD64049B-AC0D-4948-891B-B23E60369B69}">
      <dsp:nvSpPr>
        <dsp:cNvPr id="0" name=""/>
        <dsp:cNvSpPr/>
      </dsp:nvSpPr>
      <dsp:spPr>
        <a:xfrm>
          <a:off x="0" y="942856"/>
          <a:ext cx="9906000"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16" tIns="63500" rIns="355600" bIns="63500" numCol="1" spcCol="1270" anchor="t" anchorCtr="0">
          <a:noAutofit/>
        </a:bodyPr>
        <a:lstStyle/>
        <a:p>
          <a:pPr marL="285750" lvl="1" indent="-285750" algn="l" defTabSz="1733550">
            <a:lnSpc>
              <a:spcPct val="90000"/>
            </a:lnSpc>
            <a:spcBef>
              <a:spcPct val="0"/>
            </a:spcBef>
            <a:spcAft>
              <a:spcPct val="20000"/>
            </a:spcAft>
            <a:buChar char="•"/>
          </a:pPr>
          <a:r>
            <a:rPr lang="en-US" sz="3900" kern="1200" dirty="0"/>
            <a:t>Ant Colony Optimization (ACO)</a:t>
          </a:r>
        </a:p>
      </dsp:txBody>
      <dsp:txXfrm>
        <a:off x="0" y="942856"/>
        <a:ext cx="9906000" cy="828000"/>
      </dsp:txXfrm>
    </dsp:sp>
    <dsp:sp modelId="{1201F1B8-4732-4630-BB3D-A311AC993DB9}">
      <dsp:nvSpPr>
        <dsp:cNvPr id="0" name=""/>
        <dsp:cNvSpPr/>
      </dsp:nvSpPr>
      <dsp:spPr>
        <a:xfrm>
          <a:off x="0" y="1748508"/>
          <a:ext cx="9906000" cy="93600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Hybrid Scheduling Techniques</a:t>
          </a:r>
        </a:p>
      </dsp:txBody>
      <dsp:txXfrm>
        <a:off x="45692" y="1794200"/>
        <a:ext cx="9814616" cy="844616"/>
      </dsp:txXfrm>
    </dsp:sp>
    <dsp:sp modelId="{834CA728-DFFB-4115-BBA2-6FB1CBDC660C}">
      <dsp:nvSpPr>
        <dsp:cNvPr id="0" name=""/>
        <dsp:cNvSpPr/>
      </dsp:nvSpPr>
      <dsp:spPr>
        <a:xfrm>
          <a:off x="0" y="2706855"/>
          <a:ext cx="9906000"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16" tIns="63500" rIns="355600" bIns="63500" numCol="1" spcCol="1270" anchor="t" anchorCtr="0">
          <a:noAutofit/>
        </a:bodyPr>
        <a:lstStyle/>
        <a:p>
          <a:pPr marL="285750" lvl="1" indent="-285750" algn="l" defTabSz="1733550">
            <a:lnSpc>
              <a:spcPct val="90000"/>
            </a:lnSpc>
            <a:spcBef>
              <a:spcPct val="0"/>
            </a:spcBef>
            <a:spcAft>
              <a:spcPct val="20000"/>
            </a:spcAft>
            <a:buChar char="•"/>
          </a:pPr>
          <a:r>
            <a:rPr lang="en-US" sz="3900" kern="1200" dirty="0"/>
            <a:t>GA + ACO</a:t>
          </a:r>
        </a:p>
      </dsp:txBody>
      <dsp:txXfrm>
        <a:off x="0" y="2706855"/>
        <a:ext cx="9906000" cy="828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AFA2E1-2043-44C4-BF41-ECA020ADF3B2}">
      <dsp:nvSpPr>
        <dsp:cNvPr id="0" name=""/>
        <dsp:cNvSpPr/>
      </dsp:nvSpPr>
      <dsp:spPr>
        <a:xfrm>
          <a:off x="3519086" y="225"/>
          <a:ext cx="5943600" cy="577875"/>
        </a:xfrm>
        <a:prstGeom prst="rightArrow">
          <a:avLst>
            <a:gd name="adj1" fmla="val 75000"/>
            <a:gd name="adj2" fmla="val 50000"/>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The original algorithm; all ants contribute to pheromone updates. Simple but slow.</a:t>
          </a:r>
        </a:p>
      </dsp:txBody>
      <dsp:txXfrm>
        <a:off x="3519086" y="72459"/>
        <a:ext cx="5726897" cy="433407"/>
      </dsp:txXfrm>
    </dsp:sp>
    <dsp:sp modelId="{483B0EC1-D1AF-40CA-9C70-142F2C246601}">
      <dsp:nvSpPr>
        <dsp:cNvPr id="0" name=""/>
        <dsp:cNvSpPr/>
      </dsp:nvSpPr>
      <dsp:spPr>
        <a:xfrm>
          <a:off x="443313" y="14346"/>
          <a:ext cx="3075773" cy="549634"/>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t-BR" sz="2000" kern="1200" dirty="0"/>
            <a:t>Classical ACO (Ant System - AS)</a:t>
          </a:r>
          <a:endParaRPr lang="en-US" sz="2000" kern="1200" dirty="0"/>
        </a:p>
      </dsp:txBody>
      <dsp:txXfrm>
        <a:off x="470144" y="41177"/>
        <a:ext cx="3022111" cy="495972"/>
      </dsp:txXfrm>
    </dsp:sp>
    <dsp:sp modelId="{BBB0CDB0-00D1-44A7-9D9E-04F57E1365E5}">
      <dsp:nvSpPr>
        <dsp:cNvPr id="0" name=""/>
        <dsp:cNvSpPr/>
      </dsp:nvSpPr>
      <dsp:spPr>
        <a:xfrm>
          <a:off x="3520810" y="689645"/>
          <a:ext cx="5943600" cy="516212"/>
        </a:xfrm>
        <a:prstGeom prst="rightArrow">
          <a:avLst>
            <a:gd name="adj1" fmla="val 75000"/>
            <a:gd name="adj2" fmla="val 50000"/>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Adds extra pheromones for the best solution to accelerate convergence.</a:t>
          </a:r>
        </a:p>
      </dsp:txBody>
      <dsp:txXfrm>
        <a:off x="3520810" y="754172"/>
        <a:ext cx="5750021" cy="387159"/>
      </dsp:txXfrm>
    </dsp:sp>
    <dsp:sp modelId="{FDFCAE8C-AB0D-4E3D-977E-E7B8F809F9D6}">
      <dsp:nvSpPr>
        <dsp:cNvPr id="0" name=""/>
        <dsp:cNvSpPr/>
      </dsp:nvSpPr>
      <dsp:spPr>
        <a:xfrm>
          <a:off x="441589" y="657565"/>
          <a:ext cx="3079220" cy="580371"/>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Elitist Ant System (EAS)</a:t>
          </a:r>
        </a:p>
      </dsp:txBody>
      <dsp:txXfrm>
        <a:off x="469920" y="685896"/>
        <a:ext cx="3022558" cy="523709"/>
      </dsp:txXfrm>
    </dsp:sp>
    <dsp:sp modelId="{EA53F96B-9E1C-4BCF-B695-C608252DC7A8}">
      <dsp:nvSpPr>
        <dsp:cNvPr id="0" name=""/>
        <dsp:cNvSpPr/>
      </dsp:nvSpPr>
      <dsp:spPr>
        <a:xfrm>
          <a:off x="3520810" y="1317400"/>
          <a:ext cx="5943600" cy="598711"/>
        </a:xfrm>
        <a:prstGeom prst="rightArrow">
          <a:avLst>
            <a:gd name="adj1" fmla="val 75000"/>
            <a:gd name="adj2" fmla="val 50000"/>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Ranks ants by solution quality and updates pheromone with a weighted contribution, balancing search efficiency.</a:t>
          </a:r>
        </a:p>
      </dsp:txBody>
      <dsp:txXfrm>
        <a:off x="3520810" y="1392239"/>
        <a:ext cx="5719083" cy="449033"/>
      </dsp:txXfrm>
    </dsp:sp>
    <dsp:sp modelId="{6EE4A7B0-BD55-4685-A039-90307FF53C70}">
      <dsp:nvSpPr>
        <dsp:cNvPr id="0" name=""/>
        <dsp:cNvSpPr/>
      </dsp:nvSpPr>
      <dsp:spPr>
        <a:xfrm>
          <a:off x="441589" y="1332383"/>
          <a:ext cx="3079220" cy="56874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err="1"/>
            <a:t>ASrank</a:t>
          </a:r>
          <a:endParaRPr lang="en-US" sz="2000" kern="1200" dirty="0"/>
        </a:p>
      </dsp:txBody>
      <dsp:txXfrm>
        <a:off x="469353" y="1360147"/>
        <a:ext cx="3023692" cy="513217"/>
      </dsp:txXfrm>
    </dsp:sp>
    <dsp:sp modelId="{FD8F4443-3FED-4AE0-A656-5A89CA67A439}">
      <dsp:nvSpPr>
        <dsp:cNvPr id="0" name=""/>
        <dsp:cNvSpPr/>
      </dsp:nvSpPr>
      <dsp:spPr>
        <a:xfrm>
          <a:off x="3510983" y="2035648"/>
          <a:ext cx="5943600" cy="591662"/>
        </a:xfrm>
        <a:prstGeom prst="rightArrow">
          <a:avLst>
            <a:gd name="adj1" fmla="val 75000"/>
            <a:gd name="adj2" fmla="val 50000"/>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a:t>Introduces local pheromone updates and a probabilistic rule to promote exploration and faster convergence.</a:t>
          </a:r>
        </a:p>
      </dsp:txBody>
      <dsp:txXfrm>
        <a:off x="3510983" y="2109606"/>
        <a:ext cx="5721727" cy="443746"/>
      </dsp:txXfrm>
    </dsp:sp>
    <dsp:sp modelId="{08704101-357D-49F5-B298-DA15D409DEC8}">
      <dsp:nvSpPr>
        <dsp:cNvPr id="0" name=""/>
        <dsp:cNvSpPr/>
      </dsp:nvSpPr>
      <dsp:spPr>
        <a:xfrm>
          <a:off x="451416" y="1995575"/>
          <a:ext cx="3059567" cy="671809"/>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Ant Colony System (ACS)</a:t>
          </a:r>
        </a:p>
      </dsp:txBody>
      <dsp:txXfrm>
        <a:off x="484211" y="2028370"/>
        <a:ext cx="2993977" cy="606219"/>
      </dsp:txXfrm>
    </dsp:sp>
    <dsp:sp modelId="{B5FEBC5E-2A0E-4EFB-A5FD-95F86DAEF198}">
      <dsp:nvSpPr>
        <dsp:cNvPr id="0" name=""/>
        <dsp:cNvSpPr/>
      </dsp:nvSpPr>
      <dsp:spPr>
        <a:xfrm>
          <a:off x="3510983" y="2746849"/>
          <a:ext cx="5943600" cy="794637"/>
        </a:xfrm>
        <a:prstGeom prst="rightArrow">
          <a:avLst>
            <a:gd name="adj1" fmla="val 75000"/>
            <a:gd name="adj2" fmla="val 50000"/>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a:t>Limits pheromone values and updates only the best ant's path, avoiding stagnation and ensuring stability.</a:t>
          </a:r>
        </a:p>
      </dsp:txBody>
      <dsp:txXfrm>
        <a:off x="3510983" y="2846179"/>
        <a:ext cx="5645611" cy="595977"/>
      </dsp:txXfrm>
    </dsp:sp>
    <dsp:sp modelId="{73C70D9C-4690-4DE9-84BF-D3228E69EBC1}">
      <dsp:nvSpPr>
        <dsp:cNvPr id="0" name=""/>
        <dsp:cNvSpPr/>
      </dsp:nvSpPr>
      <dsp:spPr>
        <a:xfrm>
          <a:off x="451416" y="2817444"/>
          <a:ext cx="3059567" cy="65344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Max-Min Ant System (MMAS)</a:t>
          </a:r>
        </a:p>
      </dsp:txBody>
      <dsp:txXfrm>
        <a:off x="483315" y="2849343"/>
        <a:ext cx="2995769" cy="5896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3EFFBD-720C-4B04-9485-3252B9458E1A}">
      <dsp:nvSpPr>
        <dsp:cNvPr id="0" name=""/>
        <dsp:cNvSpPr/>
      </dsp:nvSpPr>
      <dsp:spPr>
        <a:xfrm>
          <a:off x="3962400" y="1199542"/>
          <a:ext cx="5943600" cy="1142627"/>
        </a:xfrm>
        <a:prstGeom prst="rightArrow">
          <a:avLst>
            <a:gd name="adj1" fmla="val 75000"/>
            <a:gd name="adj2" fmla="val 50000"/>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Combines ACO's exploitation with GA's exploration. Improves global search.</a:t>
          </a:r>
        </a:p>
      </dsp:txBody>
      <dsp:txXfrm>
        <a:off x="3962400" y="1342370"/>
        <a:ext cx="5515115" cy="856971"/>
      </dsp:txXfrm>
    </dsp:sp>
    <dsp:sp modelId="{8E6FA9A1-E9B5-4A15-9E05-D8F5C140BA3A}">
      <dsp:nvSpPr>
        <dsp:cNvPr id="0" name=""/>
        <dsp:cNvSpPr/>
      </dsp:nvSpPr>
      <dsp:spPr>
        <a:xfrm>
          <a:off x="0" y="1268357"/>
          <a:ext cx="3962400" cy="1004996"/>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ACO-GA</a:t>
          </a:r>
        </a:p>
      </dsp:txBody>
      <dsp:txXfrm>
        <a:off x="49060" y="1317417"/>
        <a:ext cx="3864280" cy="9068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3C7696-630D-4705-A2D0-B43FF7BA0C8B}" type="datetimeFigureOut">
              <a:rPr lang="en-US" smtClean="0"/>
              <a:t>5/15/2025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D0674C-5A71-4A53-935B-2F705927E168}" type="slidenum">
              <a:rPr lang="en-US" smtClean="0"/>
              <a:t>‹#›</a:t>
            </a:fld>
            <a:endParaRPr lang="en-US"/>
          </a:p>
        </p:txBody>
      </p:sp>
    </p:spTree>
    <p:extLst>
      <p:ext uri="{BB962C8B-B14F-4D97-AF65-F5344CB8AC3E}">
        <p14:creationId xmlns:p14="http://schemas.microsoft.com/office/powerpoint/2010/main" val="2892516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F1A9C43-1D34-4F70-B9F6-9CDAF2D9B3FC}" type="datetimeFigureOut">
              <a:rPr lang="en-US" smtClean="0"/>
              <a:t>5/15/2025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184493-06DA-435D-AC0D-65E50AB965B8}" type="slidenum">
              <a:rPr lang="en-US" smtClean="0"/>
              <a:t>‹#›</a:t>
            </a:fld>
            <a:endParaRPr lang="en-US"/>
          </a:p>
        </p:txBody>
      </p:sp>
    </p:spTree>
    <p:extLst>
      <p:ext uri="{BB962C8B-B14F-4D97-AF65-F5344CB8AC3E}">
        <p14:creationId xmlns:p14="http://schemas.microsoft.com/office/powerpoint/2010/main" val="121148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1A9C43-1D34-4F70-B9F6-9CDAF2D9B3FC}" type="datetimeFigureOut">
              <a:rPr lang="en-US" smtClean="0"/>
              <a:t>5/15/2025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84493-06DA-435D-AC0D-65E50AB965B8}" type="slidenum">
              <a:rPr lang="en-US" smtClean="0"/>
              <a:t>‹#›</a:t>
            </a:fld>
            <a:endParaRPr lang="en-US"/>
          </a:p>
        </p:txBody>
      </p:sp>
    </p:spTree>
    <p:extLst>
      <p:ext uri="{BB962C8B-B14F-4D97-AF65-F5344CB8AC3E}">
        <p14:creationId xmlns:p14="http://schemas.microsoft.com/office/powerpoint/2010/main" val="173406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1A9C43-1D34-4F70-B9F6-9CDAF2D9B3FC}" type="datetimeFigureOut">
              <a:rPr lang="en-US" smtClean="0"/>
              <a:t>5/15/2025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84493-06DA-435D-AC0D-65E50AB965B8}" type="slidenum">
              <a:rPr lang="en-US" smtClean="0"/>
              <a:t>‹#›</a:t>
            </a:fld>
            <a:endParaRPr lang="en-US"/>
          </a:p>
        </p:txBody>
      </p:sp>
    </p:spTree>
    <p:extLst>
      <p:ext uri="{BB962C8B-B14F-4D97-AF65-F5344CB8AC3E}">
        <p14:creationId xmlns:p14="http://schemas.microsoft.com/office/powerpoint/2010/main" val="3513579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1A9C43-1D34-4F70-B9F6-9CDAF2D9B3FC}" type="datetimeFigureOut">
              <a:rPr lang="en-US" smtClean="0"/>
              <a:t>5/15/2025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84493-06DA-435D-AC0D-65E50AB965B8}"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72888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1A9C43-1D34-4F70-B9F6-9CDAF2D9B3FC}" type="datetimeFigureOut">
              <a:rPr lang="en-US" smtClean="0"/>
              <a:t>5/15/2025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84493-06DA-435D-AC0D-65E50AB965B8}" type="slidenum">
              <a:rPr lang="en-US" smtClean="0"/>
              <a:t>‹#›</a:t>
            </a:fld>
            <a:endParaRPr lang="en-US"/>
          </a:p>
        </p:txBody>
      </p:sp>
    </p:spTree>
    <p:extLst>
      <p:ext uri="{BB962C8B-B14F-4D97-AF65-F5344CB8AC3E}">
        <p14:creationId xmlns:p14="http://schemas.microsoft.com/office/powerpoint/2010/main" val="789888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F1A9C43-1D34-4F70-B9F6-9CDAF2D9B3FC}" type="datetimeFigureOut">
              <a:rPr lang="en-US" smtClean="0"/>
              <a:t>5/15/2025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184493-06DA-435D-AC0D-65E50AB965B8}" type="slidenum">
              <a:rPr lang="en-US" smtClean="0"/>
              <a:t>‹#›</a:t>
            </a:fld>
            <a:endParaRPr lang="en-US"/>
          </a:p>
        </p:txBody>
      </p:sp>
    </p:spTree>
    <p:extLst>
      <p:ext uri="{BB962C8B-B14F-4D97-AF65-F5344CB8AC3E}">
        <p14:creationId xmlns:p14="http://schemas.microsoft.com/office/powerpoint/2010/main" val="86256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F1A9C43-1D34-4F70-B9F6-9CDAF2D9B3FC}" type="datetimeFigureOut">
              <a:rPr lang="en-US" smtClean="0"/>
              <a:t>5/15/2025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184493-06DA-435D-AC0D-65E50AB965B8}" type="slidenum">
              <a:rPr lang="en-US" smtClean="0"/>
              <a:t>‹#›</a:t>
            </a:fld>
            <a:endParaRPr lang="en-US"/>
          </a:p>
        </p:txBody>
      </p:sp>
    </p:spTree>
    <p:extLst>
      <p:ext uri="{BB962C8B-B14F-4D97-AF65-F5344CB8AC3E}">
        <p14:creationId xmlns:p14="http://schemas.microsoft.com/office/powerpoint/2010/main" val="2812857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A9C43-1D34-4F70-B9F6-9CDAF2D9B3FC}" type="datetimeFigureOut">
              <a:rPr lang="en-US" smtClean="0"/>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84493-06DA-435D-AC0D-65E50AB965B8}" type="slidenum">
              <a:rPr lang="en-US" smtClean="0"/>
              <a:t>‹#›</a:t>
            </a:fld>
            <a:endParaRPr lang="en-US"/>
          </a:p>
        </p:txBody>
      </p:sp>
    </p:spTree>
    <p:extLst>
      <p:ext uri="{BB962C8B-B14F-4D97-AF65-F5344CB8AC3E}">
        <p14:creationId xmlns:p14="http://schemas.microsoft.com/office/powerpoint/2010/main" val="1425604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A9C43-1D34-4F70-B9F6-9CDAF2D9B3FC}" type="datetimeFigureOut">
              <a:rPr lang="en-US" smtClean="0"/>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84493-06DA-435D-AC0D-65E50AB965B8}" type="slidenum">
              <a:rPr lang="en-US" smtClean="0"/>
              <a:t>‹#›</a:t>
            </a:fld>
            <a:endParaRPr lang="en-US"/>
          </a:p>
        </p:txBody>
      </p:sp>
    </p:spTree>
    <p:extLst>
      <p:ext uri="{BB962C8B-B14F-4D97-AF65-F5344CB8AC3E}">
        <p14:creationId xmlns:p14="http://schemas.microsoft.com/office/powerpoint/2010/main" val="201608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A9C43-1D34-4F70-B9F6-9CDAF2D9B3FC}" type="datetimeFigureOut">
              <a:rPr lang="en-US" smtClean="0"/>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84493-06DA-435D-AC0D-65E50AB965B8}" type="slidenum">
              <a:rPr lang="en-US" smtClean="0"/>
              <a:t>‹#›</a:t>
            </a:fld>
            <a:endParaRPr lang="en-US"/>
          </a:p>
        </p:txBody>
      </p:sp>
    </p:spTree>
    <p:extLst>
      <p:ext uri="{BB962C8B-B14F-4D97-AF65-F5344CB8AC3E}">
        <p14:creationId xmlns:p14="http://schemas.microsoft.com/office/powerpoint/2010/main" val="3017888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1A9C43-1D34-4F70-B9F6-9CDAF2D9B3FC}" type="datetimeFigureOut">
              <a:rPr lang="en-US" smtClean="0"/>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84493-06DA-435D-AC0D-65E50AB965B8}" type="slidenum">
              <a:rPr lang="en-US" smtClean="0"/>
              <a:t>‹#›</a:t>
            </a:fld>
            <a:endParaRPr lang="en-US"/>
          </a:p>
        </p:txBody>
      </p:sp>
    </p:spTree>
    <p:extLst>
      <p:ext uri="{BB962C8B-B14F-4D97-AF65-F5344CB8AC3E}">
        <p14:creationId xmlns:p14="http://schemas.microsoft.com/office/powerpoint/2010/main" val="4052006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1A9C43-1D34-4F70-B9F6-9CDAF2D9B3FC}" type="datetimeFigureOut">
              <a:rPr lang="en-US" smtClean="0"/>
              <a:t>5/15/2025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84493-06DA-435D-AC0D-65E50AB965B8}" type="slidenum">
              <a:rPr lang="en-US" smtClean="0"/>
              <a:t>‹#›</a:t>
            </a:fld>
            <a:endParaRPr lang="en-US"/>
          </a:p>
        </p:txBody>
      </p:sp>
    </p:spTree>
    <p:extLst>
      <p:ext uri="{BB962C8B-B14F-4D97-AF65-F5344CB8AC3E}">
        <p14:creationId xmlns:p14="http://schemas.microsoft.com/office/powerpoint/2010/main" val="1783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1A9C43-1D34-4F70-B9F6-9CDAF2D9B3FC}" type="datetimeFigureOut">
              <a:rPr lang="en-US" smtClean="0"/>
              <a:t>5/15/2025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184493-06DA-435D-AC0D-65E50AB965B8}" type="slidenum">
              <a:rPr lang="en-US" smtClean="0"/>
              <a:t>‹#›</a:t>
            </a:fld>
            <a:endParaRPr lang="en-US"/>
          </a:p>
        </p:txBody>
      </p:sp>
    </p:spTree>
    <p:extLst>
      <p:ext uri="{BB962C8B-B14F-4D97-AF65-F5344CB8AC3E}">
        <p14:creationId xmlns:p14="http://schemas.microsoft.com/office/powerpoint/2010/main" val="2720488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1A9C43-1D34-4F70-B9F6-9CDAF2D9B3FC}" type="datetimeFigureOut">
              <a:rPr lang="en-US" smtClean="0"/>
              <a:t>5/15/2025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184493-06DA-435D-AC0D-65E50AB965B8}" type="slidenum">
              <a:rPr lang="en-US" smtClean="0"/>
              <a:t>‹#›</a:t>
            </a:fld>
            <a:endParaRPr lang="en-US"/>
          </a:p>
        </p:txBody>
      </p:sp>
    </p:spTree>
    <p:extLst>
      <p:ext uri="{BB962C8B-B14F-4D97-AF65-F5344CB8AC3E}">
        <p14:creationId xmlns:p14="http://schemas.microsoft.com/office/powerpoint/2010/main" val="2551431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1A9C43-1D34-4F70-B9F6-9CDAF2D9B3FC}" type="datetimeFigureOut">
              <a:rPr lang="en-US" smtClean="0"/>
              <a:t>5/15/2025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184493-06DA-435D-AC0D-65E50AB965B8}" type="slidenum">
              <a:rPr lang="en-US" smtClean="0"/>
              <a:t>‹#›</a:t>
            </a:fld>
            <a:endParaRPr lang="en-US"/>
          </a:p>
        </p:txBody>
      </p:sp>
    </p:spTree>
    <p:extLst>
      <p:ext uri="{BB962C8B-B14F-4D97-AF65-F5344CB8AC3E}">
        <p14:creationId xmlns:p14="http://schemas.microsoft.com/office/powerpoint/2010/main" val="1560519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1A9C43-1D34-4F70-B9F6-9CDAF2D9B3FC}" type="datetimeFigureOut">
              <a:rPr lang="en-US" smtClean="0"/>
              <a:t>5/15/2025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84493-06DA-435D-AC0D-65E50AB965B8}" type="slidenum">
              <a:rPr lang="en-US" smtClean="0"/>
              <a:t>‹#›</a:t>
            </a:fld>
            <a:endParaRPr lang="en-US"/>
          </a:p>
        </p:txBody>
      </p:sp>
    </p:spTree>
    <p:extLst>
      <p:ext uri="{BB962C8B-B14F-4D97-AF65-F5344CB8AC3E}">
        <p14:creationId xmlns:p14="http://schemas.microsoft.com/office/powerpoint/2010/main" val="3024913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1A9C43-1D34-4F70-B9F6-9CDAF2D9B3FC}" type="datetimeFigureOut">
              <a:rPr lang="en-US" smtClean="0"/>
              <a:t>5/15/2025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84493-06DA-435D-AC0D-65E50AB965B8}" type="slidenum">
              <a:rPr lang="en-US" smtClean="0"/>
              <a:t>‹#›</a:t>
            </a:fld>
            <a:endParaRPr lang="en-US"/>
          </a:p>
        </p:txBody>
      </p:sp>
    </p:spTree>
    <p:extLst>
      <p:ext uri="{BB962C8B-B14F-4D97-AF65-F5344CB8AC3E}">
        <p14:creationId xmlns:p14="http://schemas.microsoft.com/office/powerpoint/2010/main" val="252631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F1A9C43-1D34-4F70-B9F6-9CDAF2D9B3FC}" type="datetimeFigureOut">
              <a:rPr lang="en-US" smtClean="0"/>
              <a:t>5/15/2025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184493-06DA-435D-AC0D-65E50AB965B8}" type="slidenum">
              <a:rPr lang="en-US" smtClean="0"/>
              <a:t>‹#›</a:t>
            </a:fld>
            <a:endParaRPr lang="en-US"/>
          </a:p>
        </p:txBody>
      </p:sp>
    </p:spTree>
    <p:extLst>
      <p:ext uri="{BB962C8B-B14F-4D97-AF65-F5344CB8AC3E}">
        <p14:creationId xmlns:p14="http://schemas.microsoft.com/office/powerpoint/2010/main" val="3284928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23CB-F343-4D3F-DA77-6739C03F7883}"/>
              </a:ext>
            </a:extLst>
          </p:cNvPr>
          <p:cNvSpPr>
            <a:spLocks noGrp="1"/>
          </p:cNvSpPr>
          <p:nvPr>
            <p:ph type="ctrTitle"/>
          </p:nvPr>
        </p:nvSpPr>
        <p:spPr/>
        <p:txBody>
          <a:bodyPr/>
          <a:lstStyle/>
          <a:p>
            <a:r>
              <a:rPr lang="en-US" dirty="0"/>
              <a:t>Job Scheduling in cloud environment</a:t>
            </a:r>
          </a:p>
        </p:txBody>
      </p:sp>
      <p:sp>
        <p:nvSpPr>
          <p:cNvPr id="3" name="Subtitle 2">
            <a:extLst>
              <a:ext uri="{FF2B5EF4-FFF2-40B4-BE49-F238E27FC236}">
                <a16:creationId xmlns:a16="http://schemas.microsoft.com/office/drawing/2014/main" id="{CD895DDE-BBBC-912E-2562-04F483C13640}"/>
              </a:ext>
            </a:extLst>
          </p:cNvPr>
          <p:cNvSpPr>
            <a:spLocks noGrp="1"/>
          </p:cNvSpPr>
          <p:nvPr>
            <p:ph type="subTitle" idx="1"/>
          </p:nvPr>
        </p:nvSpPr>
        <p:spPr>
          <a:xfrm>
            <a:off x="4029689" y="4103483"/>
            <a:ext cx="3757459" cy="645497"/>
          </a:xfrm>
        </p:spPr>
        <p:txBody>
          <a:bodyPr>
            <a:normAutofit fontScale="85000" lnSpcReduction="20000"/>
          </a:bodyPr>
          <a:lstStyle/>
          <a:p>
            <a:r>
              <a:rPr lang="en-US" dirty="0"/>
              <a:t>Using ant Colony Optimization Algorithms</a:t>
            </a:r>
          </a:p>
        </p:txBody>
      </p:sp>
    </p:spTree>
    <p:extLst>
      <p:ext uri="{BB962C8B-B14F-4D97-AF65-F5344CB8AC3E}">
        <p14:creationId xmlns:p14="http://schemas.microsoft.com/office/powerpoint/2010/main" val="3940843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9B26E-0BF3-72E4-388D-7ACC74FEECF6}"/>
              </a:ext>
            </a:extLst>
          </p:cNvPr>
          <p:cNvSpPr>
            <a:spLocks noGrp="1"/>
          </p:cNvSpPr>
          <p:nvPr>
            <p:ph type="title"/>
          </p:nvPr>
        </p:nvSpPr>
        <p:spPr>
          <a:xfrm>
            <a:off x="1141413" y="323552"/>
            <a:ext cx="9905998" cy="944810"/>
          </a:xfrm>
        </p:spPr>
        <p:txBody>
          <a:bodyPr/>
          <a:lstStyle/>
          <a:p>
            <a:r>
              <a:rPr lang="en-US" b="1" dirty="0"/>
              <a:t>Ant Colony Optimization (ACO)</a:t>
            </a:r>
            <a:endParaRPr lang="en-US" dirty="0"/>
          </a:p>
        </p:txBody>
      </p:sp>
      <p:sp>
        <p:nvSpPr>
          <p:cNvPr id="3" name="Content Placeholder 2">
            <a:extLst>
              <a:ext uri="{FF2B5EF4-FFF2-40B4-BE49-F238E27FC236}">
                <a16:creationId xmlns:a16="http://schemas.microsoft.com/office/drawing/2014/main" id="{721530F4-731B-A413-54E9-9796B32193BA}"/>
              </a:ext>
            </a:extLst>
          </p:cNvPr>
          <p:cNvSpPr>
            <a:spLocks noGrp="1"/>
          </p:cNvSpPr>
          <p:nvPr>
            <p:ph idx="1"/>
          </p:nvPr>
        </p:nvSpPr>
        <p:spPr>
          <a:xfrm>
            <a:off x="1141412" y="1268362"/>
            <a:ext cx="9905999" cy="5083277"/>
          </a:xfrm>
        </p:spPr>
        <p:txBody>
          <a:bodyPr>
            <a:normAutofit fontScale="77500" lnSpcReduction="20000"/>
          </a:bodyPr>
          <a:lstStyle/>
          <a:p>
            <a:pPr marL="457200" indent="-457200">
              <a:buFont typeface="+mj-lt"/>
              <a:buAutoNum type="arabicPeriod" startAt="3"/>
            </a:pPr>
            <a:endParaRPr lang="en-US" sz="2000" b="1" dirty="0">
              <a:solidFill>
                <a:srgbClr val="FF0000"/>
              </a:solidFill>
            </a:endParaRPr>
          </a:p>
          <a:p>
            <a:pPr marL="457200" indent="-457200">
              <a:buFont typeface="+mj-lt"/>
              <a:buAutoNum type="arabicPeriod" startAt="3"/>
            </a:pPr>
            <a:r>
              <a:rPr lang="en-US" sz="2600" b="1" dirty="0">
                <a:solidFill>
                  <a:srgbClr val="FF0000"/>
                </a:solidFill>
              </a:rPr>
              <a:t>Heuristic Information (</a:t>
            </a:r>
            <a:r>
              <a:rPr lang="el-GR" sz="2600" b="1" dirty="0">
                <a:solidFill>
                  <a:srgbClr val="FF0000"/>
                </a:solidFill>
              </a:rPr>
              <a:t>η):</a:t>
            </a:r>
            <a:endParaRPr lang="en-US" sz="2600" b="1" dirty="0">
              <a:solidFill>
                <a:srgbClr val="FF0000"/>
              </a:solidFill>
            </a:endParaRPr>
          </a:p>
          <a:p>
            <a:pPr lvl="1"/>
            <a:r>
              <a:rPr lang="en-US" sz="2600" dirty="0"/>
              <a:t>Problem-specific knowledge (e.g., execution time or resource availability).</a:t>
            </a:r>
          </a:p>
          <a:p>
            <a:pPr lvl="1"/>
            <a:r>
              <a:rPr lang="en-US" sz="2600" dirty="0"/>
              <a:t>Combined with pheromone to guide the ant's decision.</a:t>
            </a:r>
            <a:endParaRPr lang="en-US" sz="2600" b="1" dirty="0">
              <a:solidFill>
                <a:srgbClr val="FF0000"/>
              </a:solidFill>
            </a:endParaRPr>
          </a:p>
          <a:p>
            <a:pPr marL="457200" indent="-457200">
              <a:buFont typeface="+mj-lt"/>
              <a:buAutoNum type="arabicPeriod" startAt="3"/>
            </a:pPr>
            <a:r>
              <a:rPr lang="en-US" sz="2600" b="1" dirty="0">
                <a:solidFill>
                  <a:srgbClr val="FF0000"/>
                </a:solidFill>
              </a:rPr>
              <a:t>Transition Probability:</a:t>
            </a:r>
          </a:p>
          <a:p>
            <a:pPr lvl="1"/>
            <a:r>
              <a:rPr lang="en-US" sz="2600" dirty="0"/>
              <a:t>Ants probabilistically choose the next component of their solution based on pheromone strength and heuristic value</a:t>
            </a:r>
            <a:endParaRPr lang="en-US" sz="2600" b="1" dirty="0">
              <a:solidFill>
                <a:srgbClr val="FF0000"/>
              </a:solidFill>
            </a:endParaRPr>
          </a:p>
          <a:p>
            <a:pPr marL="457200" indent="-457200">
              <a:buFont typeface="+mj-lt"/>
              <a:buAutoNum type="arabicPeriod" startAt="3"/>
            </a:pPr>
            <a:r>
              <a:rPr lang="en-US" sz="2600" b="1" dirty="0">
                <a:solidFill>
                  <a:srgbClr val="FF0000"/>
                </a:solidFill>
              </a:rPr>
              <a:t>Decision Making:</a:t>
            </a:r>
          </a:p>
          <a:p>
            <a:pPr lvl="1"/>
            <a:r>
              <a:rPr lang="en-US" sz="2600" b="1" dirty="0"/>
              <a:t>Pheromone strength </a:t>
            </a:r>
            <a:r>
              <a:rPr lang="en-US" sz="2600" dirty="0"/>
              <a:t>(past experience)</a:t>
            </a:r>
          </a:p>
          <a:p>
            <a:pPr lvl="1"/>
            <a:r>
              <a:rPr lang="en-US" sz="2600" b="1" dirty="0"/>
              <a:t>Heuristic information </a:t>
            </a:r>
            <a:r>
              <a:rPr lang="en-US" sz="2600" dirty="0"/>
              <a:t>(e.g., estimated time or cost)</a:t>
            </a:r>
            <a:endParaRPr lang="en-US" sz="2600" b="1" dirty="0">
              <a:solidFill>
                <a:srgbClr val="FF0000"/>
              </a:solidFill>
            </a:endParaRPr>
          </a:p>
          <a:p>
            <a:pPr marL="457200" indent="-457200">
              <a:buFont typeface="+mj-lt"/>
              <a:buAutoNum type="arabicPeriod" startAt="4"/>
            </a:pPr>
            <a:r>
              <a:rPr lang="en-US" sz="2600" b="1" dirty="0">
                <a:solidFill>
                  <a:srgbClr val="FF0000"/>
                </a:solidFill>
              </a:rPr>
              <a:t>Pheromone Update: </a:t>
            </a:r>
            <a:r>
              <a:rPr lang="en-US" sz="2600" dirty="0"/>
              <a:t>After all ants finish, pheromone levels are updated</a:t>
            </a:r>
          </a:p>
          <a:p>
            <a:pPr lvl="1"/>
            <a:r>
              <a:rPr lang="en-US" sz="2600" dirty="0"/>
              <a:t>Good solutions add pheromone.</a:t>
            </a:r>
          </a:p>
          <a:p>
            <a:pPr lvl="1"/>
            <a:r>
              <a:rPr lang="en-US" sz="2600" dirty="0"/>
              <a:t>All trails slowly evaporate to avoid getting stuck.</a:t>
            </a:r>
          </a:p>
          <a:p>
            <a:pPr lvl="1"/>
            <a:endParaRPr lang="en-US" dirty="0"/>
          </a:p>
          <a:p>
            <a:pPr marL="457200" indent="-457200">
              <a:buFont typeface="+mj-lt"/>
              <a:buAutoNum type="arabicParenR" startAt="4"/>
            </a:pPr>
            <a:endParaRPr lang="en-US" sz="2000" b="1" dirty="0">
              <a:solidFill>
                <a:srgbClr val="FF0000"/>
              </a:solidFill>
            </a:endParaRPr>
          </a:p>
        </p:txBody>
      </p:sp>
    </p:spTree>
    <p:extLst>
      <p:ext uri="{BB962C8B-B14F-4D97-AF65-F5344CB8AC3E}">
        <p14:creationId xmlns:p14="http://schemas.microsoft.com/office/powerpoint/2010/main" val="400058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FD6BC-CE0E-EC63-736C-D583174EA688}"/>
              </a:ext>
            </a:extLst>
          </p:cNvPr>
          <p:cNvSpPr>
            <a:spLocks noGrp="1"/>
          </p:cNvSpPr>
          <p:nvPr>
            <p:ph type="title"/>
          </p:nvPr>
        </p:nvSpPr>
        <p:spPr/>
        <p:txBody>
          <a:bodyPr/>
          <a:lstStyle/>
          <a:p>
            <a:r>
              <a:rPr lang="en-US" dirty="0"/>
              <a:t>Parameters in ACO</a:t>
            </a:r>
          </a:p>
        </p:txBody>
      </p:sp>
      <p:sp>
        <p:nvSpPr>
          <p:cNvPr id="3" name="Content Placeholder 2">
            <a:extLst>
              <a:ext uri="{FF2B5EF4-FFF2-40B4-BE49-F238E27FC236}">
                <a16:creationId xmlns:a16="http://schemas.microsoft.com/office/drawing/2014/main" id="{73A7C838-4BEF-6BA1-B28A-C917347368D0}"/>
              </a:ext>
            </a:extLst>
          </p:cNvPr>
          <p:cNvSpPr>
            <a:spLocks noGrp="1"/>
          </p:cNvSpPr>
          <p:nvPr>
            <p:ph idx="1"/>
          </p:nvPr>
        </p:nvSpPr>
        <p:spPr/>
        <p:txBody>
          <a:bodyPr/>
          <a:lstStyle/>
          <a:p>
            <a:pPr marL="457200" indent="-457200">
              <a:buFont typeface="+mj-lt"/>
              <a:buAutoNum type="arabicPeriod"/>
            </a:pPr>
            <a:r>
              <a:rPr lang="en-US" sz="2000" b="1" dirty="0">
                <a:solidFill>
                  <a:srgbClr val="FF0000"/>
                </a:solidFill>
              </a:rPr>
              <a:t>Pheromone Influence - Alpha (</a:t>
            </a:r>
            <a:r>
              <a:rPr lang="el-GR" sz="2000" b="1" dirty="0">
                <a:solidFill>
                  <a:srgbClr val="FF0000"/>
                </a:solidFill>
              </a:rPr>
              <a:t>α)</a:t>
            </a:r>
            <a:r>
              <a:rPr lang="en-US" sz="2000" b="1" dirty="0">
                <a:solidFill>
                  <a:srgbClr val="FF0000"/>
                </a:solidFill>
              </a:rPr>
              <a:t>:</a:t>
            </a:r>
          </a:p>
          <a:p>
            <a:pPr lvl="1"/>
            <a:r>
              <a:rPr lang="en-US" dirty="0"/>
              <a:t>Controls how much importance is given to the pheromone trail when an ant chooses a path. Typical range: 0 to 5</a:t>
            </a:r>
          </a:p>
          <a:p>
            <a:pPr lvl="1"/>
            <a:r>
              <a:rPr lang="en-US" b="1" dirty="0"/>
              <a:t>If α is high</a:t>
            </a:r>
            <a:r>
              <a:rPr lang="en-US" dirty="0"/>
              <a:t>: Ants follow pheromone more strongly → </a:t>
            </a:r>
            <a:r>
              <a:rPr lang="en-US" b="1" dirty="0"/>
              <a:t>faster convergence</a:t>
            </a:r>
            <a:r>
              <a:rPr lang="en-US" dirty="0"/>
              <a:t>, but may miss better paths.</a:t>
            </a:r>
          </a:p>
          <a:p>
            <a:pPr lvl="1"/>
            <a:r>
              <a:rPr lang="en-US" b="1" dirty="0"/>
              <a:t>If α is low</a:t>
            </a:r>
            <a:r>
              <a:rPr lang="en-US" dirty="0"/>
              <a:t>: Ants rely less on pheromone → more </a:t>
            </a:r>
            <a:r>
              <a:rPr lang="en-US" b="1" dirty="0"/>
              <a:t>random choices</a:t>
            </a:r>
            <a:r>
              <a:rPr lang="en-US" dirty="0"/>
              <a:t> and </a:t>
            </a:r>
            <a:r>
              <a:rPr lang="en-US" b="1" dirty="0"/>
              <a:t>exploration</a:t>
            </a:r>
            <a:r>
              <a:rPr lang="en-US" dirty="0"/>
              <a:t>.</a:t>
            </a:r>
          </a:p>
          <a:p>
            <a:pPr lvl="1"/>
            <a:endParaRPr lang="en-US" dirty="0"/>
          </a:p>
        </p:txBody>
      </p:sp>
    </p:spTree>
    <p:extLst>
      <p:ext uri="{BB962C8B-B14F-4D97-AF65-F5344CB8AC3E}">
        <p14:creationId xmlns:p14="http://schemas.microsoft.com/office/powerpoint/2010/main" val="2146170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BA118-733B-AA70-D3D6-073FB7135A86}"/>
              </a:ext>
            </a:extLst>
          </p:cNvPr>
          <p:cNvSpPr>
            <a:spLocks noGrp="1"/>
          </p:cNvSpPr>
          <p:nvPr>
            <p:ph type="title"/>
          </p:nvPr>
        </p:nvSpPr>
        <p:spPr/>
        <p:txBody>
          <a:bodyPr/>
          <a:lstStyle/>
          <a:p>
            <a:r>
              <a:rPr lang="en-US" dirty="0"/>
              <a:t>Parameters in ACO</a:t>
            </a:r>
          </a:p>
        </p:txBody>
      </p:sp>
      <p:sp>
        <p:nvSpPr>
          <p:cNvPr id="3" name="Content Placeholder 2">
            <a:extLst>
              <a:ext uri="{FF2B5EF4-FFF2-40B4-BE49-F238E27FC236}">
                <a16:creationId xmlns:a16="http://schemas.microsoft.com/office/drawing/2014/main" id="{3CF6FFC1-6151-3431-8398-5FDA763351D2}"/>
              </a:ext>
            </a:extLst>
          </p:cNvPr>
          <p:cNvSpPr>
            <a:spLocks noGrp="1"/>
          </p:cNvSpPr>
          <p:nvPr>
            <p:ph idx="1"/>
          </p:nvPr>
        </p:nvSpPr>
        <p:spPr/>
        <p:txBody>
          <a:bodyPr>
            <a:normAutofit/>
          </a:bodyPr>
          <a:lstStyle/>
          <a:p>
            <a:pPr marL="457200" indent="-457200">
              <a:buFont typeface="+mj-lt"/>
              <a:buAutoNum type="arabicPeriod" startAt="2"/>
            </a:pPr>
            <a:r>
              <a:rPr lang="en-US" sz="2000" b="1" dirty="0">
                <a:solidFill>
                  <a:srgbClr val="FF0000"/>
                </a:solidFill>
              </a:rPr>
              <a:t>Heuristic Influence - Beta (</a:t>
            </a:r>
            <a:r>
              <a:rPr lang="el-GR" sz="2000" b="1" dirty="0">
                <a:solidFill>
                  <a:srgbClr val="FF0000"/>
                </a:solidFill>
              </a:rPr>
              <a:t>β)</a:t>
            </a:r>
            <a:r>
              <a:rPr lang="en-US" sz="2000" b="1" dirty="0">
                <a:solidFill>
                  <a:srgbClr val="FF0000"/>
                </a:solidFill>
              </a:rPr>
              <a:t>:</a:t>
            </a:r>
          </a:p>
          <a:p>
            <a:pPr lvl="1"/>
            <a:r>
              <a:rPr lang="en-US" dirty="0"/>
              <a:t>Controls how much importance is given to the </a:t>
            </a:r>
            <a:r>
              <a:rPr lang="en-US" b="1" dirty="0"/>
              <a:t>heuristic information</a:t>
            </a:r>
            <a:r>
              <a:rPr lang="en-US" dirty="0"/>
              <a:t> (like cost, time, distance). </a:t>
            </a:r>
            <a:r>
              <a:rPr lang="en-US" b="1" dirty="0"/>
              <a:t>Typical range</a:t>
            </a:r>
            <a:r>
              <a:rPr lang="en-US" dirty="0"/>
              <a:t>: 1 to 10</a:t>
            </a:r>
          </a:p>
          <a:p>
            <a:pPr lvl="1"/>
            <a:r>
              <a:rPr lang="en-US" b="1" dirty="0"/>
              <a:t>If β is high</a:t>
            </a:r>
            <a:r>
              <a:rPr lang="en-US" dirty="0"/>
              <a:t>: Ants prefer paths that seem good based on the heuristic → better decisions early on.</a:t>
            </a:r>
          </a:p>
          <a:p>
            <a:pPr lvl="1"/>
            <a:r>
              <a:rPr lang="en-US" b="1" dirty="0"/>
              <a:t>If β is low</a:t>
            </a:r>
            <a:r>
              <a:rPr lang="en-US" dirty="0"/>
              <a:t>: Ants focus more on pheromone → may ignore helpful heuristics.</a:t>
            </a:r>
          </a:p>
          <a:p>
            <a:pPr lvl="1"/>
            <a:endParaRPr lang="en-US" b="1" dirty="0">
              <a:solidFill>
                <a:srgbClr val="FF0000"/>
              </a:solidFill>
            </a:endParaRPr>
          </a:p>
        </p:txBody>
      </p:sp>
    </p:spTree>
    <p:extLst>
      <p:ext uri="{BB962C8B-B14F-4D97-AF65-F5344CB8AC3E}">
        <p14:creationId xmlns:p14="http://schemas.microsoft.com/office/powerpoint/2010/main" val="534906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FF0E-7C6A-989F-60BD-941CCEFF2C86}"/>
              </a:ext>
            </a:extLst>
          </p:cNvPr>
          <p:cNvSpPr>
            <a:spLocks noGrp="1"/>
          </p:cNvSpPr>
          <p:nvPr>
            <p:ph type="title"/>
          </p:nvPr>
        </p:nvSpPr>
        <p:spPr/>
        <p:txBody>
          <a:bodyPr/>
          <a:lstStyle/>
          <a:p>
            <a:r>
              <a:rPr lang="en-US" dirty="0"/>
              <a:t>Parameters in ACO</a:t>
            </a:r>
          </a:p>
        </p:txBody>
      </p:sp>
      <p:sp>
        <p:nvSpPr>
          <p:cNvPr id="3" name="Content Placeholder 2">
            <a:extLst>
              <a:ext uri="{FF2B5EF4-FFF2-40B4-BE49-F238E27FC236}">
                <a16:creationId xmlns:a16="http://schemas.microsoft.com/office/drawing/2014/main" id="{9FACEB21-5E70-81EF-5F25-B1F935D78079}"/>
              </a:ext>
            </a:extLst>
          </p:cNvPr>
          <p:cNvSpPr>
            <a:spLocks noGrp="1"/>
          </p:cNvSpPr>
          <p:nvPr>
            <p:ph idx="1"/>
          </p:nvPr>
        </p:nvSpPr>
        <p:spPr/>
        <p:txBody>
          <a:bodyPr>
            <a:normAutofit/>
          </a:bodyPr>
          <a:lstStyle/>
          <a:p>
            <a:pPr marL="457200" indent="-457200">
              <a:buFont typeface="+mj-lt"/>
              <a:buAutoNum type="arabicPeriod" startAt="3"/>
            </a:pPr>
            <a:r>
              <a:rPr lang="en-US" sz="2000" b="1" dirty="0">
                <a:solidFill>
                  <a:srgbClr val="FF0000"/>
                </a:solidFill>
              </a:rPr>
              <a:t>Pheromone Evaporation Rate (ρ, rho): </a:t>
            </a:r>
          </a:p>
          <a:p>
            <a:pPr lvl="1"/>
            <a:r>
              <a:rPr lang="en-US" dirty="0"/>
              <a:t>The </a:t>
            </a:r>
            <a:r>
              <a:rPr lang="en-US" b="1" dirty="0"/>
              <a:t>rate at which pheromone fades away</a:t>
            </a:r>
            <a:r>
              <a:rPr lang="en-US" dirty="0"/>
              <a:t> over time.</a:t>
            </a:r>
          </a:p>
          <a:p>
            <a:pPr lvl="1"/>
            <a:r>
              <a:rPr lang="en-US" dirty="0"/>
              <a:t>Between 0 and 1 (e.g., 0.1 means 10% is lost per round)</a:t>
            </a:r>
          </a:p>
          <a:p>
            <a:pPr lvl="1"/>
            <a:r>
              <a:rPr lang="en-US" b="1" dirty="0"/>
              <a:t>If ρ is high</a:t>
            </a:r>
            <a:r>
              <a:rPr lang="en-US" dirty="0"/>
              <a:t>: Pheromone fades fast → </a:t>
            </a:r>
            <a:r>
              <a:rPr lang="en-US" b="1" dirty="0"/>
              <a:t>encourages exploration</a:t>
            </a:r>
            <a:r>
              <a:rPr lang="en-US" dirty="0"/>
              <a:t> (avoids sticking to old paths).</a:t>
            </a:r>
          </a:p>
          <a:p>
            <a:pPr lvl="1"/>
            <a:r>
              <a:rPr lang="en-US" b="1" dirty="0"/>
              <a:t>If ρ is low</a:t>
            </a:r>
            <a:r>
              <a:rPr lang="en-US" dirty="0"/>
              <a:t>: Pheromone stays longer → </a:t>
            </a:r>
            <a:r>
              <a:rPr lang="en-US" b="1" dirty="0"/>
              <a:t>stronger memory</a:t>
            </a:r>
            <a:r>
              <a:rPr lang="en-US" dirty="0"/>
              <a:t>, faster convergence but may get stuck.</a:t>
            </a:r>
          </a:p>
          <a:p>
            <a:pPr lvl="1"/>
            <a:endParaRPr lang="en-US" dirty="0"/>
          </a:p>
          <a:p>
            <a:pPr lvl="1"/>
            <a:endParaRPr lang="en-US" b="1" dirty="0">
              <a:solidFill>
                <a:srgbClr val="FF0000"/>
              </a:solidFill>
            </a:endParaRPr>
          </a:p>
        </p:txBody>
      </p:sp>
    </p:spTree>
    <p:extLst>
      <p:ext uri="{BB962C8B-B14F-4D97-AF65-F5344CB8AC3E}">
        <p14:creationId xmlns:p14="http://schemas.microsoft.com/office/powerpoint/2010/main" val="381816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7414-B7FF-39E2-C7E7-D16C60670058}"/>
              </a:ext>
            </a:extLst>
          </p:cNvPr>
          <p:cNvSpPr>
            <a:spLocks noGrp="1"/>
          </p:cNvSpPr>
          <p:nvPr>
            <p:ph type="title"/>
          </p:nvPr>
        </p:nvSpPr>
        <p:spPr/>
        <p:txBody>
          <a:bodyPr/>
          <a:lstStyle/>
          <a:p>
            <a:r>
              <a:rPr lang="en-US" dirty="0"/>
              <a:t>Parameters in ACO</a:t>
            </a:r>
          </a:p>
        </p:txBody>
      </p:sp>
      <p:sp>
        <p:nvSpPr>
          <p:cNvPr id="3" name="Content Placeholder 2">
            <a:extLst>
              <a:ext uri="{FF2B5EF4-FFF2-40B4-BE49-F238E27FC236}">
                <a16:creationId xmlns:a16="http://schemas.microsoft.com/office/drawing/2014/main" id="{D49934FF-FFE4-53E7-2AC4-51D9CB898010}"/>
              </a:ext>
            </a:extLst>
          </p:cNvPr>
          <p:cNvSpPr>
            <a:spLocks noGrp="1"/>
          </p:cNvSpPr>
          <p:nvPr>
            <p:ph idx="1"/>
          </p:nvPr>
        </p:nvSpPr>
        <p:spPr>
          <a:xfrm>
            <a:off x="1141412" y="2249486"/>
            <a:ext cx="9905999" cy="3989995"/>
          </a:xfrm>
        </p:spPr>
        <p:txBody>
          <a:bodyPr>
            <a:normAutofit/>
          </a:bodyPr>
          <a:lstStyle/>
          <a:p>
            <a:pPr marL="457200" indent="-457200">
              <a:buFont typeface="+mj-lt"/>
              <a:buAutoNum type="arabicPeriod"/>
            </a:pPr>
            <a:r>
              <a:rPr lang="en-US" sz="2000" b="1" dirty="0">
                <a:solidFill>
                  <a:srgbClr val="FF0000"/>
                </a:solidFill>
              </a:rPr>
              <a:t>Number of Ants (m):</a:t>
            </a:r>
          </a:p>
          <a:p>
            <a:pPr lvl="1"/>
            <a:r>
              <a:rPr lang="en-US" dirty="0"/>
              <a:t>The </a:t>
            </a:r>
            <a:r>
              <a:rPr lang="en-US" b="1" dirty="0"/>
              <a:t>number of ants</a:t>
            </a:r>
            <a:r>
              <a:rPr lang="en-US" dirty="0"/>
              <a:t> that build solutions in each iteration.</a:t>
            </a:r>
          </a:p>
          <a:p>
            <a:pPr lvl="1"/>
            <a:r>
              <a:rPr lang="en-US" dirty="0"/>
              <a:t>More ants = </a:t>
            </a:r>
            <a:r>
              <a:rPr lang="en-US" b="1" dirty="0"/>
              <a:t>more solutions explored</a:t>
            </a:r>
            <a:r>
              <a:rPr lang="en-US" dirty="0"/>
              <a:t> per round</a:t>
            </a:r>
            <a:endParaRPr lang="en-US" b="1" dirty="0">
              <a:solidFill>
                <a:srgbClr val="FF0000"/>
              </a:solidFill>
            </a:endParaRPr>
          </a:p>
          <a:p>
            <a:pPr marL="457200" indent="-457200">
              <a:buFont typeface="+mj-lt"/>
              <a:buAutoNum type="arabicPeriod"/>
            </a:pPr>
            <a:r>
              <a:rPr lang="en-US" sz="2000" b="1" dirty="0">
                <a:solidFill>
                  <a:srgbClr val="FF0000"/>
                </a:solidFill>
              </a:rPr>
              <a:t>Pheromone Deposit (</a:t>
            </a:r>
            <a:r>
              <a:rPr lang="el-GR" sz="2000" b="1" dirty="0">
                <a:solidFill>
                  <a:srgbClr val="FF0000"/>
                </a:solidFill>
              </a:rPr>
              <a:t>Δτ, </a:t>
            </a:r>
            <a:r>
              <a:rPr lang="en-US" sz="2000" b="1" dirty="0">
                <a:solidFill>
                  <a:srgbClr val="FF0000"/>
                </a:solidFill>
              </a:rPr>
              <a:t>delta tau):</a:t>
            </a:r>
          </a:p>
          <a:p>
            <a:pPr lvl="1"/>
            <a:r>
              <a:rPr lang="en-US" dirty="0"/>
              <a:t>The amount of pheromone added to paths after ants complete their solutions.</a:t>
            </a:r>
          </a:p>
          <a:p>
            <a:pPr marL="457200" indent="-457200">
              <a:buFont typeface="+mj-lt"/>
              <a:buAutoNum type="arabicPeriod"/>
            </a:pPr>
            <a:r>
              <a:rPr lang="en-US" sz="2000" b="1" dirty="0">
                <a:solidFill>
                  <a:srgbClr val="FF0000"/>
                </a:solidFill>
              </a:rPr>
              <a:t>Q (Pheromone Constant):</a:t>
            </a:r>
          </a:p>
          <a:p>
            <a:pPr lvl="1"/>
            <a:r>
              <a:rPr lang="en-US" dirty="0"/>
              <a:t>A </a:t>
            </a:r>
            <a:r>
              <a:rPr lang="en-US" b="1" dirty="0"/>
              <a:t>tuning constant</a:t>
            </a:r>
            <a:r>
              <a:rPr lang="en-US" dirty="0"/>
              <a:t> used in calculating how much pheromone is added.</a:t>
            </a:r>
          </a:p>
          <a:p>
            <a:pPr lvl="1"/>
            <a:r>
              <a:rPr lang="en-US" dirty="0"/>
              <a:t>Larger Q means stronger reinforcement by successful ants.</a:t>
            </a:r>
          </a:p>
          <a:p>
            <a:pPr marL="457200" indent="-457200">
              <a:buFont typeface="+mj-lt"/>
              <a:buAutoNum type="arabicPeriod"/>
            </a:pPr>
            <a:endParaRPr lang="en-US" sz="2000" b="1" dirty="0">
              <a:solidFill>
                <a:srgbClr val="FF0000"/>
              </a:solidFill>
            </a:endParaRPr>
          </a:p>
          <a:p>
            <a:pPr marL="457200" indent="-457200">
              <a:buFont typeface="+mj-lt"/>
              <a:buAutoNum type="arabicPeriod"/>
            </a:pPr>
            <a:endParaRPr lang="en-US" sz="2000" b="1" dirty="0">
              <a:solidFill>
                <a:srgbClr val="FF0000"/>
              </a:solidFill>
            </a:endParaRPr>
          </a:p>
        </p:txBody>
      </p:sp>
    </p:spTree>
    <p:extLst>
      <p:ext uri="{BB962C8B-B14F-4D97-AF65-F5344CB8AC3E}">
        <p14:creationId xmlns:p14="http://schemas.microsoft.com/office/powerpoint/2010/main" val="1588984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69F54-FBDE-C786-F0F0-D73FC2CD5780}"/>
              </a:ext>
            </a:extLst>
          </p:cNvPr>
          <p:cNvSpPr>
            <a:spLocks noGrp="1"/>
          </p:cNvSpPr>
          <p:nvPr>
            <p:ph type="title"/>
          </p:nvPr>
        </p:nvSpPr>
        <p:spPr/>
        <p:txBody>
          <a:bodyPr/>
          <a:lstStyle/>
          <a:p>
            <a:r>
              <a:rPr lang="en-US" b="0" dirty="0">
                <a:effectLst/>
                <a:latin typeface="Consolas" panose="020B0609020204030204" pitchFamily="49" charset="0"/>
              </a:rPr>
              <a:t>Initialize pheromone</a:t>
            </a:r>
            <a:br>
              <a:rPr lang="en-US" b="0" dirty="0">
                <a:solidFill>
                  <a:srgbClr val="CCCCCC"/>
                </a:solidFill>
                <a:effectLst/>
                <a:latin typeface="Consolas" panose="020B0609020204030204" pitchFamily="49" charset="0"/>
              </a:rPr>
            </a:br>
            <a:endParaRPr lang="en-US" dirty="0"/>
          </a:p>
        </p:txBody>
      </p:sp>
      <p:pic>
        <p:nvPicPr>
          <p:cNvPr id="5" name="Content Placeholder 4" descr="A screenshot of a computer&#10;&#10;AI-generated content may be incorrect.">
            <a:extLst>
              <a:ext uri="{FF2B5EF4-FFF2-40B4-BE49-F238E27FC236}">
                <a16:creationId xmlns:a16="http://schemas.microsoft.com/office/drawing/2014/main" id="{8BCE0936-76BE-73E4-8342-252BEC994E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148" y="1956619"/>
            <a:ext cx="8632723" cy="3903407"/>
          </a:xfrm>
        </p:spPr>
      </p:pic>
    </p:spTree>
    <p:extLst>
      <p:ext uri="{BB962C8B-B14F-4D97-AF65-F5344CB8AC3E}">
        <p14:creationId xmlns:p14="http://schemas.microsoft.com/office/powerpoint/2010/main" val="369469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B34A-79EA-DD19-4CF4-06258A48E3F2}"/>
              </a:ext>
            </a:extLst>
          </p:cNvPr>
          <p:cNvSpPr>
            <a:spLocks noGrp="1"/>
          </p:cNvSpPr>
          <p:nvPr>
            <p:ph type="title"/>
          </p:nvPr>
        </p:nvSpPr>
        <p:spPr>
          <a:xfrm>
            <a:off x="1146705" y="943898"/>
            <a:ext cx="3975902" cy="619432"/>
          </a:xfrm>
        </p:spPr>
        <p:txBody>
          <a:bodyPr/>
          <a:lstStyle/>
          <a:p>
            <a:r>
              <a:rPr lang="en-US" dirty="0"/>
              <a:t>Objectives(</a:t>
            </a:r>
            <a:r>
              <a:rPr lang="en-US" b="0" dirty="0">
                <a:effectLst/>
                <a:latin typeface="Consolas" panose="020B0609020204030204" pitchFamily="49" charset="0"/>
              </a:rPr>
              <a:t>fitness</a:t>
            </a:r>
            <a:r>
              <a:rPr lang="en-US" dirty="0"/>
              <a:t>)</a:t>
            </a:r>
          </a:p>
        </p:txBody>
      </p:sp>
      <p:sp>
        <p:nvSpPr>
          <p:cNvPr id="4" name="Text Placeholder 3">
            <a:extLst>
              <a:ext uri="{FF2B5EF4-FFF2-40B4-BE49-F238E27FC236}">
                <a16:creationId xmlns:a16="http://schemas.microsoft.com/office/drawing/2014/main" id="{03591BC3-1765-7E68-6D65-0608B046460D}"/>
              </a:ext>
            </a:extLst>
          </p:cNvPr>
          <p:cNvSpPr>
            <a:spLocks noGrp="1"/>
          </p:cNvSpPr>
          <p:nvPr>
            <p:ph type="body" sz="half" idx="2"/>
          </p:nvPr>
        </p:nvSpPr>
        <p:spPr>
          <a:xfrm>
            <a:off x="1146705" y="1907458"/>
            <a:ext cx="4782148" cy="3883742"/>
          </a:xfrm>
        </p:spPr>
        <p:txBody>
          <a:bodyPr>
            <a:noAutofit/>
          </a:bodyPr>
          <a:lstStyle/>
          <a:p>
            <a:pPr marL="285750" indent="-285750">
              <a:buFont typeface="Arial" panose="020B0604020202020204" pitchFamily="34" charset="0"/>
              <a:buChar char="•"/>
            </a:pPr>
            <a:r>
              <a:rPr lang="en-US" sz="2000" b="1" dirty="0" err="1">
                <a:solidFill>
                  <a:srgbClr val="FF0000"/>
                </a:solidFill>
              </a:rPr>
              <a:t>Makespan</a:t>
            </a:r>
            <a:r>
              <a:rPr lang="en-US" sz="2000" b="1" dirty="0">
                <a:solidFill>
                  <a:srgbClr val="FF0000"/>
                </a:solidFill>
              </a:rPr>
              <a:t> Inverse</a:t>
            </a:r>
            <a:r>
              <a:rPr lang="en-US" sz="2000" dirty="0">
                <a:solidFill>
                  <a:srgbClr val="FF0000"/>
                </a:solidFill>
              </a:rPr>
              <a:t>: </a:t>
            </a:r>
            <a:r>
              <a:rPr lang="en-US" sz="2000" dirty="0"/>
              <a:t>It rewards shorter total completion time (</a:t>
            </a:r>
            <a:r>
              <a:rPr lang="en-US" sz="2000" dirty="0" err="1"/>
              <a:t>makespan</a:t>
            </a:r>
            <a:r>
              <a:rPr lang="en-US" sz="2000" dirty="0"/>
              <a:t>) — the lower it is, the higher the fitness.</a:t>
            </a:r>
          </a:p>
          <a:p>
            <a:pPr marL="285750" indent="-285750">
              <a:buFont typeface="Arial" panose="020B0604020202020204" pitchFamily="34" charset="0"/>
              <a:buChar char="•"/>
            </a:pPr>
            <a:r>
              <a:rPr lang="en-US" sz="2000" b="1" dirty="0">
                <a:solidFill>
                  <a:srgbClr val="FF0000"/>
                </a:solidFill>
              </a:rPr>
              <a:t>Load Balance</a:t>
            </a:r>
            <a:r>
              <a:rPr lang="en-US" sz="2000" dirty="0">
                <a:solidFill>
                  <a:srgbClr val="FF0000"/>
                </a:solidFill>
              </a:rPr>
              <a:t>:</a:t>
            </a:r>
            <a:r>
              <a:rPr lang="en-US" sz="2000" dirty="0"/>
              <a:t> It uses the inverse of the standard deviation of node utilizations to favor evenly loaded nodes.</a:t>
            </a:r>
          </a:p>
          <a:p>
            <a:pPr marL="285750" indent="-285750">
              <a:buFont typeface="Arial" panose="020B0604020202020204" pitchFamily="34" charset="0"/>
              <a:buChar char="•"/>
            </a:pPr>
            <a:r>
              <a:rPr lang="en-US" sz="2000" b="1" dirty="0">
                <a:solidFill>
                  <a:srgbClr val="FF0000"/>
                </a:solidFill>
              </a:rPr>
              <a:t>Average Wait Time</a:t>
            </a:r>
            <a:r>
              <a:rPr lang="en-US" sz="2000" dirty="0">
                <a:solidFill>
                  <a:srgbClr val="FF0000"/>
                </a:solidFill>
              </a:rPr>
              <a:t>: </a:t>
            </a:r>
            <a:r>
              <a:rPr lang="en-US" sz="2000" dirty="0"/>
              <a:t>It penalizes long task wait times by including the inverse of the average wait per task.</a:t>
            </a:r>
          </a:p>
        </p:txBody>
      </p:sp>
      <p:pic>
        <p:nvPicPr>
          <p:cNvPr id="10" name="Content Placeholder 9" descr="A computer screen with colorful text&#10;&#10;AI-generated content may be incorrect.">
            <a:extLst>
              <a:ext uri="{FF2B5EF4-FFF2-40B4-BE49-F238E27FC236}">
                <a16:creationId xmlns:a16="http://schemas.microsoft.com/office/drawing/2014/main" id="{446F7AF7-6F4C-2247-1774-A5449C5BB9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63148" y="1769806"/>
            <a:ext cx="5374200" cy="3541713"/>
          </a:xfrm>
        </p:spPr>
      </p:pic>
    </p:spTree>
    <p:extLst>
      <p:ext uri="{BB962C8B-B14F-4D97-AF65-F5344CB8AC3E}">
        <p14:creationId xmlns:p14="http://schemas.microsoft.com/office/powerpoint/2010/main" val="1828581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494F2-57F2-A716-3688-1877FA311CF9}"/>
              </a:ext>
            </a:extLst>
          </p:cNvPr>
          <p:cNvSpPr>
            <a:spLocks noGrp="1"/>
          </p:cNvSpPr>
          <p:nvPr>
            <p:ph type="title"/>
          </p:nvPr>
        </p:nvSpPr>
        <p:spPr>
          <a:xfrm>
            <a:off x="1143000" y="412041"/>
            <a:ext cx="9905998" cy="1062798"/>
          </a:xfrm>
        </p:spPr>
        <p:txBody>
          <a:bodyPr>
            <a:normAutofit fontScale="90000"/>
          </a:bodyPr>
          <a:lstStyle/>
          <a:p>
            <a:br>
              <a:rPr lang="pt-BR" sz="4000" dirty="0">
                <a:effectLst/>
              </a:rPr>
            </a:br>
            <a:br>
              <a:rPr lang="pt-BR" sz="4000" dirty="0">
                <a:effectLst/>
              </a:rPr>
            </a:br>
            <a:r>
              <a:rPr lang="pt-BR" sz="4000" dirty="0">
                <a:effectLst/>
              </a:rPr>
              <a:t>AS,</a:t>
            </a:r>
            <a:r>
              <a:rPr lang="en-US" sz="4000" dirty="0">
                <a:effectLst/>
              </a:rPr>
              <a:t> ACS, EAS, MMAS, </a:t>
            </a:r>
            <a:r>
              <a:rPr lang="en-US" sz="4000" dirty="0" err="1">
                <a:effectLst/>
              </a:rPr>
              <a:t>Asrank</a:t>
            </a:r>
            <a:r>
              <a:rPr lang="en-US" sz="4000" dirty="0">
                <a:effectLst/>
              </a:rPr>
              <a:t>, ACO-GA</a:t>
            </a:r>
            <a:br>
              <a:rPr lang="en-US" sz="1800" dirty="0">
                <a:effectLst/>
              </a:rPr>
            </a:br>
            <a:br>
              <a:rPr lang="en-US" sz="1050" dirty="0">
                <a:effectLst/>
              </a:rPr>
            </a:br>
            <a:br>
              <a:rPr lang="en-US" sz="1800" dirty="0">
                <a:effectLst/>
              </a:rPr>
            </a:br>
            <a:br>
              <a:rPr lang="en-US" sz="1050" dirty="0">
                <a:effectLst/>
              </a:rPr>
            </a:br>
            <a:br>
              <a:rPr lang="en-US" sz="1800" dirty="0">
                <a:effectLst/>
              </a:rPr>
            </a:br>
            <a:endParaRPr lang="en-US" dirty="0"/>
          </a:p>
        </p:txBody>
      </p:sp>
      <p:sp>
        <p:nvSpPr>
          <p:cNvPr id="3" name="Content Placeholder 2">
            <a:extLst>
              <a:ext uri="{FF2B5EF4-FFF2-40B4-BE49-F238E27FC236}">
                <a16:creationId xmlns:a16="http://schemas.microsoft.com/office/drawing/2014/main" id="{366A870F-4813-A410-BE06-DBAAD7B872ED}"/>
              </a:ext>
            </a:extLst>
          </p:cNvPr>
          <p:cNvSpPr>
            <a:spLocks noGrp="1"/>
          </p:cNvSpPr>
          <p:nvPr>
            <p:ph idx="1"/>
          </p:nvPr>
        </p:nvSpPr>
        <p:spPr>
          <a:xfrm>
            <a:off x="1143000" y="1807034"/>
            <a:ext cx="9905999" cy="4432447"/>
          </a:xfrm>
        </p:spPr>
        <p:txBody>
          <a:bodyPr>
            <a:normAutofit/>
          </a:bodyPr>
          <a:lstStyle/>
          <a:p>
            <a:pPr marL="457200" indent="-457200">
              <a:buFont typeface="+mj-lt"/>
              <a:buAutoNum type="arabicPeriod"/>
            </a:pPr>
            <a:r>
              <a:rPr lang="en-US" sz="2000" b="1" dirty="0">
                <a:solidFill>
                  <a:srgbClr val="FF0000"/>
                </a:solidFill>
              </a:rPr>
              <a:t>AS (Ant System):</a:t>
            </a:r>
          </a:p>
          <a:p>
            <a:pPr lvl="1"/>
            <a:r>
              <a:rPr lang="en-US" dirty="0"/>
              <a:t>Original ACO model.</a:t>
            </a:r>
          </a:p>
          <a:p>
            <a:pPr lvl="1"/>
            <a:r>
              <a:rPr lang="en-US" dirty="0"/>
              <a:t>All ants contribute to pheromone update.</a:t>
            </a:r>
          </a:p>
          <a:p>
            <a:pPr lvl="1"/>
            <a:r>
              <a:rPr lang="en-US" dirty="0"/>
              <a:t>Simpler, but may converge slowly.</a:t>
            </a:r>
            <a:endParaRPr lang="en-US" b="1" dirty="0">
              <a:solidFill>
                <a:srgbClr val="FF0000"/>
              </a:solidFill>
            </a:endParaRPr>
          </a:p>
          <a:p>
            <a:pPr marL="457200" indent="-457200">
              <a:buFont typeface="+mj-lt"/>
              <a:buAutoNum type="arabicPeriod"/>
            </a:pPr>
            <a:r>
              <a:rPr lang="en-US" sz="2000" b="1" dirty="0">
                <a:solidFill>
                  <a:srgbClr val="FF0000"/>
                </a:solidFill>
              </a:rPr>
              <a:t>ACS (Ant Colony System):</a:t>
            </a:r>
          </a:p>
          <a:p>
            <a:pPr lvl="1"/>
            <a:r>
              <a:rPr lang="en-US" dirty="0"/>
              <a:t>Uses </a:t>
            </a:r>
            <a:r>
              <a:rPr lang="en-US" b="1" dirty="0"/>
              <a:t>local pheromone updates</a:t>
            </a:r>
            <a:r>
              <a:rPr lang="en-US" dirty="0"/>
              <a:t> and a </a:t>
            </a:r>
            <a:r>
              <a:rPr lang="en-US" b="1" dirty="0"/>
              <a:t>pseudo-random rule</a:t>
            </a:r>
            <a:r>
              <a:rPr lang="en-US" dirty="0"/>
              <a:t> for exploration.</a:t>
            </a:r>
          </a:p>
          <a:p>
            <a:pPr lvl="1"/>
            <a:r>
              <a:rPr lang="en-US" dirty="0"/>
              <a:t>Faster convergence but risks getting stuck in local optima.</a:t>
            </a:r>
          </a:p>
          <a:p>
            <a:pPr marL="457200" indent="-457200">
              <a:buFont typeface="+mj-lt"/>
              <a:buAutoNum type="arabicPeriod"/>
            </a:pPr>
            <a:r>
              <a:rPr lang="en-US" sz="2000" b="1" dirty="0">
                <a:solidFill>
                  <a:srgbClr val="FF0000"/>
                </a:solidFill>
              </a:rPr>
              <a:t>EAS (Elitist Ant System):</a:t>
            </a:r>
          </a:p>
          <a:p>
            <a:pPr lvl="1"/>
            <a:r>
              <a:rPr lang="en-US" dirty="0"/>
              <a:t>Same as </a:t>
            </a:r>
            <a:r>
              <a:rPr lang="en-US" dirty="0" err="1"/>
              <a:t>AS</a:t>
            </a:r>
            <a:r>
              <a:rPr lang="en-US" dirty="0"/>
              <a:t> but adds </a:t>
            </a:r>
            <a:r>
              <a:rPr lang="en-US" b="1" dirty="0"/>
              <a:t>extra pheromone</a:t>
            </a:r>
            <a:r>
              <a:rPr lang="en-US" dirty="0"/>
              <a:t> from the best-so-far ant.</a:t>
            </a:r>
          </a:p>
          <a:p>
            <a:pPr lvl="1"/>
            <a:r>
              <a:rPr lang="en-US" dirty="0"/>
              <a:t>Improves convergence speed.</a:t>
            </a:r>
            <a:endParaRPr lang="en-US" b="1" dirty="0">
              <a:solidFill>
                <a:srgbClr val="FF0000"/>
              </a:solidFill>
            </a:endParaRPr>
          </a:p>
        </p:txBody>
      </p:sp>
    </p:spTree>
    <p:extLst>
      <p:ext uri="{BB962C8B-B14F-4D97-AF65-F5344CB8AC3E}">
        <p14:creationId xmlns:p14="http://schemas.microsoft.com/office/powerpoint/2010/main" val="192121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AB81-40A6-F3D0-8A1F-74E9AE8DDB6E}"/>
              </a:ext>
            </a:extLst>
          </p:cNvPr>
          <p:cNvSpPr>
            <a:spLocks noGrp="1"/>
          </p:cNvSpPr>
          <p:nvPr>
            <p:ph type="title"/>
          </p:nvPr>
        </p:nvSpPr>
        <p:spPr>
          <a:xfrm>
            <a:off x="1143001" y="362880"/>
            <a:ext cx="9905998" cy="925147"/>
          </a:xfrm>
        </p:spPr>
        <p:txBody>
          <a:bodyPr>
            <a:normAutofit fontScale="90000"/>
          </a:bodyPr>
          <a:lstStyle/>
          <a:p>
            <a:br>
              <a:rPr lang="pt-BR" sz="3600" dirty="0">
                <a:effectLst/>
              </a:rPr>
            </a:br>
            <a:br>
              <a:rPr lang="pt-BR" sz="3600" dirty="0">
                <a:effectLst/>
              </a:rPr>
            </a:br>
            <a:r>
              <a:rPr lang="pt-BR" sz="3600" dirty="0">
                <a:effectLst/>
              </a:rPr>
              <a:t>AS,</a:t>
            </a:r>
            <a:r>
              <a:rPr lang="en-US" sz="3600" dirty="0">
                <a:effectLst/>
              </a:rPr>
              <a:t> ACS, EAS, MMAS, </a:t>
            </a:r>
            <a:r>
              <a:rPr lang="en-US" sz="3600" dirty="0" err="1">
                <a:effectLst/>
              </a:rPr>
              <a:t>Asrank</a:t>
            </a:r>
            <a:r>
              <a:rPr lang="en-US" sz="3600" dirty="0">
                <a:effectLst/>
              </a:rPr>
              <a:t>, ACO-GA</a:t>
            </a:r>
            <a:br>
              <a:rPr lang="en-US" sz="1600" dirty="0">
                <a:effectLst/>
              </a:rPr>
            </a:br>
            <a:br>
              <a:rPr lang="en-US" sz="1000" dirty="0">
                <a:effectLst/>
              </a:rPr>
            </a:br>
            <a:br>
              <a:rPr lang="en-US" sz="1600" dirty="0">
                <a:effectLst/>
              </a:rPr>
            </a:br>
            <a:br>
              <a:rPr lang="en-US" sz="1000" dirty="0">
                <a:effectLst/>
              </a:rPr>
            </a:br>
            <a:endParaRPr lang="en-US" dirty="0"/>
          </a:p>
        </p:txBody>
      </p:sp>
      <p:sp>
        <p:nvSpPr>
          <p:cNvPr id="3" name="Content Placeholder 2">
            <a:extLst>
              <a:ext uri="{FF2B5EF4-FFF2-40B4-BE49-F238E27FC236}">
                <a16:creationId xmlns:a16="http://schemas.microsoft.com/office/drawing/2014/main" id="{3045D15E-0475-4A2E-E36D-79D7AC1F4CC5}"/>
              </a:ext>
            </a:extLst>
          </p:cNvPr>
          <p:cNvSpPr>
            <a:spLocks noGrp="1"/>
          </p:cNvSpPr>
          <p:nvPr>
            <p:ph idx="1"/>
          </p:nvPr>
        </p:nvSpPr>
        <p:spPr>
          <a:xfrm>
            <a:off x="1141412" y="1533832"/>
            <a:ext cx="9905999" cy="4670323"/>
          </a:xfrm>
        </p:spPr>
        <p:txBody>
          <a:bodyPr>
            <a:normAutofit/>
          </a:bodyPr>
          <a:lstStyle/>
          <a:p>
            <a:pPr marL="457200" indent="-457200">
              <a:buFont typeface="+mj-lt"/>
              <a:buAutoNum type="arabicPeriod" startAt="4"/>
            </a:pPr>
            <a:r>
              <a:rPr lang="en-US" sz="2000" b="1" dirty="0">
                <a:solidFill>
                  <a:srgbClr val="FF0000"/>
                </a:solidFill>
              </a:rPr>
              <a:t>MMAS (Max-Min Ant System):</a:t>
            </a:r>
          </a:p>
          <a:p>
            <a:pPr lvl="1"/>
            <a:r>
              <a:rPr lang="en-US" dirty="0"/>
              <a:t>Strong focus on </a:t>
            </a:r>
            <a:r>
              <a:rPr lang="en-US" b="1" dirty="0"/>
              <a:t>controlling pheromone bounds</a:t>
            </a:r>
            <a:r>
              <a:rPr lang="en-US" dirty="0"/>
              <a:t> (min/max).</a:t>
            </a:r>
          </a:p>
          <a:p>
            <a:pPr lvl="1"/>
            <a:r>
              <a:rPr lang="en-US" dirty="0"/>
              <a:t>Updates pheromone from only the best ant.</a:t>
            </a:r>
          </a:p>
          <a:p>
            <a:pPr lvl="1"/>
            <a:r>
              <a:rPr lang="en-US" dirty="0"/>
              <a:t>Robust and avoids stagnation.</a:t>
            </a:r>
          </a:p>
          <a:p>
            <a:pPr marL="457200" indent="-457200">
              <a:buFont typeface="+mj-lt"/>
              <a:buAutoNum type="arabicPeriod" startAt="5"/>
            </a:pPr>
            <a:r>
              <a:rPr lang="en-US" sz="2000" b="1" dirty="0" err="1">
                <a:solidFill>
                  <a:srgbClr val="FF0000"/>
                </a:solidFill>
              </a:rPr>
              <a:t>ASrank</a:t>
            </a:r>
            <a:r>
              <a:rPr lang="en-US" sz="2000" b="1" dirty="0">
                <a:solidFill>
                  <a:srgbClr val="FF0000"/>
                </a:solidFill>
              </a:rPr>
              <a:t> (Rank-based Ant System):</a:t>
            </a:r>
          </a:p>
          <a:p>
            <a:pPr lvl="1"/>
            <a:r>
              <a:rPr lang="en-US" dirty="0"/>
              <a:t>Uses a </a:t>
            </a:r>
            <a:r>
              <a:rPr lang="en-US" b="1" dirty="0"/>
              <a:t>ranking system</a:t>
            </a:r>
            <a:r>
              <a:rPr lang="en-US" dirty="0"/>
              <a:t> where top ants contribute pheromone in proportion to their rank.</a:t>
            </a:r>
          </a:p>
          <a:p>
            <a:pPr lvl="1"/>
            <a:r>
              <a:rPr lang="en-US" dirty="0"/>
              <a:t>Balances exploration and exploitation.</a:t>
            </a:r>
          </a:p>
          <a:p>
            <a:pPr marL="457200" indent="-457200">
              <a:buFont typeface="+mj-lt"/>
              <a:buAutoNum type="arabicPeriod" startAt="6"/>
            </a:pPr>
            <a:r>
              <a:rPr lang="en-US" sz="2000" b="1" dirty="0">
                <a:solidFill>
                  <a:srgbClr val="FF0000"/>
                </a:solidFill>
              </a:rPr>
              <a:t>ACO-GA (Hybrid ACO with Genetic Algorithm):</a:t>
            </a:r>
          </a:p>
          <a:p>
            <a:pPr lvl="1"/>
            <a:r>
              <a:rPr lang="en-US" dirty="0"/>
              <a:t>Combines ACO’s path construction with GA’s evolutionary operators (crossover, mutation).</a:t>
            </a:r>
          </a:p>
          <a:p>
            <a:pPr lvl="1"/>
            <a:r>
              <a:rPr lang="en-US" dirty="0"/>
              <a:t>Better global search and diversity but </a:t>
            </a:r>
            <a:r>
              <a:rPr lang="en-US" b="1" dirty="0"/>
              <a:t>higher complexity</a:t>
            </a:r>
            <a:r>
              <a:rPr lang="en-US" dirty="0"/>
              <a:t>.</a:t>
            </a:r>
          </a:p>
          <a:p>
            <a:pPr marL="457200" indent="-457200">
              <a:buFont typeface="+mj-lt"/>
              <a:buAutoNum type="arabicPeriod" startAt="6"/>
            </a:pPr>
            <a:endParaRPr lang="en-US" sz="2000" b="1" dirty="0">
              <a:solidFill>
                <a:srgbClr val="FF0000"/>
              </a:solidFill>
            </a:endParaRPr>
          </a:p>
          <a:p>
            <a:pPr marL="457200" indent="-457200">
              <a:buFont typeface="+mj-lt"/>
              <a:buAutoNum type="arabicPeriod" startAt="6"/>
            </a:pPr>
            <a:endParaRPr lang="en-US" sz="2000" b="1" dirty="0">
              <a:solidFill>
                <a:srgbClr val="FF0000"/>
              </a:solidFill>
            </a:endParaRPr>
          </a:p>
        </p:txBody>
      </p:sp>
    </p:spTree>
    <p:extLst>
      <p:ext uri="{BB962C8B-B14F-4D97-AF65-F5344CB8AC3E}">
        <p14:creationId xmlns:p14="http://schemas.microsoft.com/office/powerpoint/2010/main" val="1230770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E8BC1-8B79-9CC1-B1B2-FCC3EDE3FCD5}"/>
              </a:ext>
            </a:extLst>
          </p:cNvPr>
          <p:cNvSpPr>
            <a:spLocks noGrp="1"/>
          </p:cNvSpPr>
          <p:nvPr>
            <p:ph type="title"/>
          </p:nvPr>
        </p:nvSpPr>
        <p:spPr>
          <a:xfrm>
            <a:off x="1141413" y="618518"/>
            <a:ext cx="9905998" cy="925147"/>
          </a:xfrm>
        </p:spPr>
        <p:txBody>
          <a:bodyPr>
            <a:normAutofit fontScale="90000"/>
          </a:bodyPr>
          <a:lstStyle/>
          <a:p>
            <a:br>
              <a:rPr lang="en-US" b="0" dirty="0">
                <a:effectLst/>
                <a:latin typeface="Consolas" panose="020B0609020204030204" pitchFamily="49" charset="0"/>
              </a:rPr>
            </a:br>
            <a:r>
              <a:rPr lang="en-US" b="0" dirty="0">
                <a:effectLst/>
                <a:latin typeface="Consolas" panose="020B0609020204030204" pitchFamily="49" charset="0"/>
              </a:rPr>
              <a:t>ACO and GA</a:t>
            </a:r>
            <a:br>
              <a:rPr lang="en-US" b="0" dirty="0">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76734A16-DD67-47E8-0C4D-87E4EB10C6B9}"/>
              </a:ext>
            </a:extLst>
          </p:cNvPr>
          <p:cNvSpPr>
            <a:spLocks noGrp="1"/>
          </p:cNvSpPr>
          <p:nvPr>
            <p:ph idx="1"/>
          </p:nvPr>
        </p:nvSpPr>
        <p:spPr/>
        <p:txBody>
          <a:bodyPr>
            <a:normAutofit/>
          </a:bodyPr>
          <a:lstStyle/>
          <a:p>
            <a:pPr marL="0" indent="0">
              <a:buNone/>
            </a:pPr>
            <a:r>
              <a:rPr lang="en-US" sz="2000" dirty="0"/>
              <a:t>The </a:t>
            </a:r>
            <a:r>
              <a:rPr lang="en-US" sz="2000" b="1" dirty="0"/>
              <a:t>Hybrid ACO-GA</a:t>
            </a:r>
            <a:r>
              <a:rPr lang="en-US" sz="2000" dirty="0"/>
              <a:t> algorithm combines the strengths of </a:t>
            </a:r>
            <a:r>
              <a:rPr lang="en-US" sz="2000" b="1" dirty="0"/>
              <a:t>Ant Colony Optimization (ACO)</a:t>
            </a:r>
            <a:r>
              <a:rPr lang="en-US" sz="2000" dirty="0"/>
              <a:t> and </a:t>
            </a:r>
            <a:r>
              <a:rPr lang="en-US" sz="2000" b="1" dirty="0"/>
              <a:t>Genetic Algorithm (GA)</a:t>
            </a:r>
            <a:r>
              <a:rPr lang="en-US" sz="2000" dirty="0"/>
              <a:t> to enhance performance in complex optimization tasks such as </a:t>
            </a:r>
            <a:r>
              <a:rPr lang="en-US" sz="2000" b="1" dirty="0"/>
              <a:t>task scheduling</a:t>
            </a:r>
            <a:r>
              <a:rPr lang="en-US" sz="2000" dirty="0"/>
              <a:t>, </a:t>
            </a:r>
            <a:r>
              <a:rPr lang="en-US" sz="2000" b="1" dirty="0"/>
              <a:t>resource allocation</a:t>
            </a:r>
            <a:r>
              <a:rPr lang="en-US" sz="2000" dirty="0"/>
              <a:t>, and </a:t>
            </a:r>
            <a:r>
              <a:rPr lang="en-US" sz="2000" b="1" dirty="0"/>
              <a:t>combinatorial optimization</a:t>
            </a:r>
            <a:r>
              <a:rPr lang="en-US" sz="2000" dirty="0"/>
              <a:t>.</a:t>
            </a:r>
          </a:p>
          <a:p>
            <a:r>
              <a:rPr lang="en-US" sz="2000" b="1" dirty="0"/>
              <a:t>ACO</a:t>
            </a:r>
            <a:r>
              <a:rPr lang="en-US" sz="2000" dirty="0"/>
              <a:t> contributes strong </a:t>
            </a:r>
            <a:r>
              <a:rPr lang="en-US" sz="2000" b="1" dirty="0"/>
              <a:t>exploitation</a:t>
            </a:r>
            <a:r>
              <a:rPr lang="en-US" sz="2000" dirty="0"/>
              <a:t> via pheromone-guided search.</a:t>
            </a:r>
          </a:p>
          <a:p>
            <a:r>
              <a:rPr lang="en-US" sz="2000" b="1" dirty="0"/>
              <a:t>GA</a:t>
            </a:r>
            <a:r>
              <a:rPr lang="en-US" sz="2000" dirty="0"/>
              <a:t> contributes robust </a:t>
            </a:r>
            <a:r>
              <a:rPr lang="en-US" sz="2000" b="1" dirty="0"/>
              <a:t>exploration</a:t>
            </a:r>
            <a:r>
              <a:rPr lang="en-US" sz="2000" dirty="0"/>
              <a:t> via crossover and mutation of diverse solutions.</a:t>
            </a:r>
          </a:p>
          <a:p>
            <a:pPr marL="0" indent="0">
              <a:buNone/>
            </a:pPr>
            <a:r>
              <a:rPr lang="en-US" sz="2000" b="1" dirty="0">
                <a:solidFill>
                  <a:srgbClr val="FF0000"/>
                </a:solidFill>
              </a:rPr>
              <a:t>ACO Phase</a:t>
            </a:r>
            <a:r>
              <a:rPr lang="en-US" sz="2000" dirty="0">
                <a:solidFill>
                  <a:srgbClr val="FF0000"/>
                </a:solidFill>
              </a:rPr>
              <a:t>: </a:t>
            </a:r>
            <a:r>
              <a:rPr lang="en-US" sz="2000" dirty="0"/>
              <a:t>Each ant constructs a solution based on pheromone trails and heuristic info.</a:t>
            </a:r>
          </a:p>
          <a:p>
            <a:pPr marL="0" indent="0">
              <a:buNone/>
            </a:pPr>
            <a:r>
              <a:rPr lang="en-US" sz="2000" b="1" dirty="0">
                <a:solidFill>
                  <a:srgbClr val="FF0000"/>
                </a:solidFill>
              </a:rPr>
              <a:t>GA Phase: </a:t>
            </a:r>
            <a:r>
              <a:rPr lang="en-US" sz="2000" dirty="0"/>
              <a:t>Apply </a:t>
            </a:r>
            <a:r>
              <a:rPr lang="en-US" sz="2000" b="1" dirty="0"/>
              <a:t>crossover</a:t>
            </a:r>
            <a:r>
              <a:rPr lang="en-US" sz="2000" dirty="0"/>
              <a:t> and </a:t>
            </a:r>
            <a:r>
              <a:rPr lang="en-US" sz="2000" b="1" dirty="0"/>
              <a:t>mutation</a:t>
            </a:r>
            <a:r>
              <a:rPr lang="en-US" sz="2000" dirty="0"/>
              <a:t> to generate new candidate solutions.</a:t>
            </a:r>
            <a:endParaRPr lang="en-US" sz="2000" b="1" dirty="0">
              <a:solidFill>
                <a:srgbClr val="FF0000"/>
              </a:solidFill>
            </a:endParaRPr>
          </a:p>
        </p:txBody>
      </p:sp>
    </p:spTree>
    <p:extLst>
      <p:ext uri="{BB962C8B-B14F-4D97-AF65-F5344CB8AC3E}">
        <p14:creationId xmlns:p14="http://schemas.microsoft.com/office/powerpoint/2010/main" val="1323656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02670-A0AF-0739-F6BD-D5B1778D6B6D}"/>
              </a:ext>
            </a:extLst>
          </p:cNvPr>
          <p:cNvSpPr>
            <a:spLocks noGrp="1"/>
          </p:cNvSpPr>
          <p:nvPr>
            <p:ph type="title"/>
          </p:nvPr>
        </p:nvSpPr>
        <p:spPr>
          <a:xfrm>
            <a:off x="1146705" y="1066800"/>
            <a:ext cx="4428185" cy="1027472"/>
          </a:xfrm>
        </p:spPr>
        <p:txBody>
          <a:bodyPr/>
          <a:lstStyle/>
          <a:p>
            <a:r>
              <a:rPr lang="en-US" dirty="0"/>
              <a:t>Job Scheduling in cloud</a:t>
            </a:r>
          </a:p>
        </p:txBody>
      </p:sp>
      <p:pic>
        <p:nvPicPr>
          <p:cNvPr id="6" name="Content Placeholder 5" descr="A diagram of a task&#10;&#10;AI-generated content may be incorrect.">
            <a:extLst>
              <a:ext uri="{FF2B5EF4-FFF2-40B4-BE49-F238E27FC236}">
                <a16:creationId xmlns:a16="http://schemas.microsoft.com/office/drawing/2014/main" id="{0A4F7438-0B02-D650-76DB-827F667EE0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8349" y="1658141"/>
            <a:ext cx="5751870" cy="2989007"/>
          </a:xfrm>
        </p:spPr>
      </p:pic>
      <p:sp>
        <p:nvSpPr>
          <p:cNvPr id="4" name="Text Placeholder 3">
            <a:extLst>
              <a:ext uri="{FF2B5EF4-FFF2-40B4-BE49-F238E27FC236}">
                <a16:creationId xmlns:a16="http://schemas.microsoft.com/office/drawing/2014/main" id="{12D8E18F-4E7E-3517-4C9A-4EE18018F1F2}"/>
              </a:ext>
            </a:extLst>
          </p:cNvPr>
          <p:cNvSpPr>
            <a:spLocks noGrp="1"/>
          </p:cNvSpPr>
          <p:nvPr>
            <p:ph type="body" sz="half" idx="2"/>
          </p:nvPr>
        </p:nvSpPr>
        <p:spPr/>
        <p:txBody>
          <a:bodyPr>
            <a:normAutofit fontScale="92500"/>
          </a:bodyPr>
          <a:lstStyle/>
          <a:p>
            <a:r>
              <a:rPr lang="en-US" sz="1800" dirty="0"/>
              <a:t>Cloud computing provides scalable and on-demand access to computing resources. One of the core challenges in cloud computing is job scheduling, which involves assigning jobs (tasks or processes) to available computing resources (like virtual machines or containers) in an optimized manner. Efficient job scheduling directly impacts the performance, cost, energy consumption, and Quality of Service (QoS) in cloud environments.</a:t>
            </a:r>
          </a:p>
          <a:p>
            <a:endParaRPr lang="en-US" dirty="0"/>
          </a:p>
        </p:txBody>
      </p:sp>
    </p:spTree>
    <p:extLst>
      <p:ext uri="{BB962C8B-B14F-4D97-AF65-F5344CB8AC3E}">
        <p14:creationId xmlns:p14="http://schemas.microsoft.com/office/powerpoint/2010/main" val="3281377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3E01A-55A8-96BF-3E63-396DCA45FE4B}"/>
              </a:ext>
            </a:extLst>
          </p:cNvPr>
          <p:cNvSpPr>
            <a:spLocks noGrp="1"/>
          </p:cNvSpPr>
          <p:nvPr>
            <p:ph type="title"/>
          </p:nvPr>
        </p:nvSpPr>
        <p:spPr>
          <a:xfrm>
            <a:off x="989389" y="452284"/>
            <a:ext cx="4516676" cy="963561"/>
          </a:xfrm>
        </p:spPr>
        <p:txBody>
          <a:bodyPr>
            <a:normAutofit fontScale="90000"/>
          </a:bodyPr>
          <a:lstStyle/>
          <a:p>
            <a:r>
              <a:rPr lang="en-US" b="0" dirty="0">
                <a:effectLst/>
                <a:latin typeface="Consolas" panose="020B0609020204030204" pitchFamily="49" charset="0"/>
              </a:rPr>
              <a:t>Initialize population</a:t>
            </a:r>
            <a:br>
              <a:rPr lang="en-US" b="0" dirty="0">
                <a:solidFill>
                  <a:srgbClr val="CCCCCC"/>
                </a:solidFill>
                <a:effectLst/>
                <a:latin typeface="Consolas" panose="020B0609020204030204" pitchFamily="49" charset="0"/>
              </a:rPr>
            </a:br>
            <a:endParaRPr lang="en-US" dirty="0"/>
          </a:p>
        </p:txBody>
      </p:sp>
      <p:pic>
        <p:nvPicPr>
          <p:cNvPr id="6" name="Content Placeholder 5" descr="A screen shot of a computer program&#10;&#10;AI-generated content may be incorrect.">
            <a:extLst>
              <a:ext uri="{FF2B5EF4-FFF2-40B4-BE49-F238E27FC236}">
                <a16:creationId xmlns:a16="http://schemas.microsoft.com/office/drawing/2014/main" id="{1FDC03F7-80AC-8AA7-1B5B-48C11F659C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536647"/>
            <a:ext cx="5246688" cy="4141481"/>
          </a:xfrm>
        </p:spPr>
      </p:pic>
      <p:sp>
        <p:nvSpPr>
          <p:cNvPr id="4" name="Text Placeholder 3">
            <a:extLst>
              <a:ext uri="{FF2B5EF4-FFF2-40B4-BE49-F238E27FC236}">
                <a16:creationId xmlns:a16="http://schemas.microsoft.com/office/drawing/2014/main" id="{97FD4CEF-B327-F885-FE6C-D4790C5498CB}"/>
              </a:ext>
            </a:extLst>
          </p:cNvPr>
          <p:cNvSpPr>
            <a:spLocks noGrp="1"/>
          </p:cNvSpPr>
          <p:nvPr>
            <p:ph type="body" sz="half" idx="2"/>
          </p:nvPr>
        </p:nvSpPr>
        <p:spPr>
          <a:xfrm>
            <a:off x="989389" y="1571060"/>
            <a:ext cx="4516676" cy="4072656"/>
          </a:xfrm>
        </p:spPr>
        <p:txBody>
          <a:bodyPr>
            <a:normAutofit/>
          </a:bodyPr>
          <a:lstStyle/>
          <a:p>
            <a:pPr marL="342900" indent="-342900">
              <a:buFont typeface="Arial" panose="020B0604020202020204" pitchFamily="34" charset="0"/>
              <a:buChar char="•"/>
            </a:pPr>
            <a:r>
              <a:rPr lang="en-US" sz="2000" dirty="0"/>
              <a:t>This method initializes the </a:t>
            </a:r>
            <a:r>
              <a:rPr lang="en-US" sz="2000" b="1" dirty="0"/>
              <a:t>Genetic Algorithm (GA) population</a:t>
            </a:r>
            <a:r>
              <a:rPr lang="en-US" sz="2000" dirty="0"/>
              <a:t> by incorporating high-quality solutions from the </a:t>
            </a:r>
            <a:r>
              <a:rPr lang="en-US" sz="2000" b="1" dirty="0"/>
              <a:t>ACO phase</a:t>
            </a:r>
            <a:r>
              <a:rPr lang="en-US" sz="2000" dirty="0"/>
              <a:t>, ensuring a strong starting point for the evolutionary process.</a:t>
            </a:r>
          </a:p>
          <a:p>
            <a:pPr marL="342900" indent="-342900">
              <a:buFont typeface="Arial" panose="020B0604020202020204" pitchFamily="34" charset="0"/>
              <a:buChar char="•"/>
            </a:pPr>
            <a:r>
              <a:rPr lang="en-US" sz="2400" dirty="0"/>
              <a:t>Converted the solutions into GA chromosomes</a:t>
            </a:r>
            <a:endParaRPr lang="en-US" sz="2000" dirty="0"/>
          </a:p>
        </p:txBody>
      </p:sp>
    </p:spTree>
    <p:extLst>
      <p:ext uri="{BB962C8B-B14F-4D97-AF65-F5344CB8AC3E}">
        <p14:creationId xmlns:p14="http://schemas.microsoft.com/office/powerpoint/2010/main" val="2922098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6AD18-9346-025F-91F8-115AC3D02A93}"/>
              </a:ext>
            </a:extLst>
          </p:cNvPr>
          <p:cNvSpPr>
            <a:spLocks noGrp="1"/>
          </p:cNvSpPr>
          <p:nvPr>
            <p:ph type="title"/>
          </p:nvPr>
        </p:nvSpPr>
        <p:spPr>
          <a:xfrm>
            <a:off x="1141412" y="618518"/>
            <a:ext cx="10303335" cy="738334"/>
          </a:xfrm>
        </p:spPr>
        <p:txBody>
          <a:bodyPr>
            <a:normAutofit fontScale="90000"/>
          </a:bodyPr>
          <a:lstStyle/>
          <a:p>
            <a:br>
              <a:rPr lang="en-US" b="0" dirty="0">
                <a:effectLst/>
                <a:latin typeface="Consolas" panose="020B0609020204030204" pitchFamily="49" charset="0"/>
              </a:rPr>
            </a:br>
            <a:br>
              <a:rPr lang="en-US" b="0" dirty="0">
                <a:effectLst/>
                <a:latin typeface="Consolas" panose="020B0609020204030204" pitchFamily="49" charset="0"/>
              </a:rPr>
            </a:br>
            <a:r>
              <a:rPr lang="en-US" sz="3100" b="0" dirty="0">
                <a:effectLst/>
                <a:latin typeface="Consolas" panose="020B0609020204030204" pitchFamily="49" charset="0"/>
              </a:rPr>
              <a:t>solution to</a:t>
            </a:r>
            <a:r>
              <a:rPr lang="en-US" sz="3100" dirty="0">
                <a:latin typeface="Consolas" panose="020B0609020204030204" pitchFamily="49" charset="0"/>
              </a:rPr>
              <a:t> </a:t>
            </a:r>
            <a:r>
              <a:rPr lang="en-US" sz="3100" b="0" dirty="0">
                <a:effectLst/>
                <a:latin typeface="Consolas" panose="020B0609020204030204" pitchFamily="49" charset="0"/>
              </a:rPr>
              <a:t>chromosome and chromosome to</a:t>
            </a:r>
            <a:r>
              <a:rPr lang="en-US" sz="3100" dirty="0">
                <a:latin typeface="Consolas" panose="020B0609020204030204" pitchFamily="49" charset="0"/>
              </a:rPr>
              <a:t> </a:t>
            </a:r>
            <a:r>
              <a:rPr lang="en-US" sz="3100" b="0" dirty="0">
                <a:effectLst/>
                <a:latin typeface="Consolas" panose="020B0609020204030204" pitchFamily="49" charset="0"/>
              </a:rPr>
              <a:t>solution</a:t>
            </a:r>
            <a:br>
              <a:rPr lang="en-US" b="0" dirty="0">
                <a:solidFill>
                  <a:srgbClr val="CCCCCC"/>
                </a:solidFill>
                <a:effectLst/>
                <a:latin typeface="Consolas" panose="020B0609020204030204" pitchFamily="49" charset="0"/>
              </a:rPr>
            </a:br>
            <a:br>
              <a:rPr lang="en-US" b="0" dirty="0">
                <a:solidFill>
                  <a:srgbClr val="CCCCCC"/>
                </a:solidFill>
                <a:effectLst/>
                <a:latin typeface="Consolas" panose="020B0609020204030204" pitchFamily="49" charset="0"/>
              </a:rPr>
            </a:br>
            <a:endParaRPr lang="en-US" dirty="0"/>
          </a:p>
        </p:txBody>
      </p:sp>
      <p:pic>
        <p:nvPicPr>
          <p:cNvPr id="6" name="Content Placeholder 5" descr="A screen shot of a computer code&#10;&#10;AI-generated content may be incorrect.">
            <a:extLst>
              <a:ext uri="{FF2B5EF4-FFF2-40B4-BE49-F238E27FC236}">
                <a16:creationId xmlns:a16="http://schemas.microsoft.com/office/drawing/2014/main" id="{6CA1F94A-C59E-DF51-FABA-A0A02706556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1413" y="1592826"/>
            <a:ext cx="4878387" cy="4306529"/>
          </a:xfrm>
        </p:spPr>
      </p:pic>
      <p:pic>
        <p:nvPicPr>
          <p:cNvPr id="8" name="Content Placeholder 7" descr="A screen shot of a computer program&#10;&#10;AI-generated content may be incorrect.">
            <a:extLst>
              <a:ext uri="{FF2B5EF4-FFF2-40B4-BE49-F238E27FC236}">
                <a16:creationId xmlns:a16="http://schemas.microsoft.com/office/drawing/2014/main" id="{E47FB434-EF9F-7F79-59F8-A2191E06EAA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61760" y="1592263"/>
            <a:ext cx="4185920" cy="4198937"/>
          </a:xfrm>
        </p:spPr>
      </p:pic>
    </p:spTree>
    <p:extLst>
      <p:ext uri="{BB962C8B-B14F-4D97-AF65-F5344CB8AC3E}">
        <p14:creationId xmlns:p14="http://schemas.microsoft.com/office/powerpoint/2010/main" val="2465077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30A61-D3BF-4CF0-23BB-BDE51BFFCD27}"/>
              </a:ext>
            </a:extLst>
          </p:cNvPr>
          <p:cNvSpPr>
            <a:spLocks noGrp="1"/>
          </p:cNvSpPr>
          <p:nvPr>
            <p:ph type="title"/>
          </p:nvPr>
        </p:nvSpPr>
        <p:spPr>
          <a:xfrm>
            <a:off x="1146705" y="609602"/>
            <a:ext cx="3856037" cy="875070"/>
          </a:xfrm>
        </p:spPr>
        <p:txBody>
          <a:bodyPr>
            <a:normAutofit fontScale="90000"/>
          </a:bodyPr>
          <a:lstStyle/>
          <a:p>
            <a:br>
              <a:rPr lang="en-US" b="0" dirty="0">
                <a:effectLst/>
                <a:latin typeface="Consolas" panose="020B0609020204030204" pitchFamily="49" charset="0"/>
              </a:rPr>
            </a:br>
            <a:br>
              <a:rPr lang="en-US" b="0" dirty="0">
                <a:effectLst/>
                <a:latin typeface="Consolas" panose="020B0609020204030204" pitchFamily="49" charset="0"/>
              </a:rPr>
            </a:br>
            <a:br>
              <a:rPr lang="en-US" b="0" dirty="0">
                <a:effectLst/>
                <a:latin typeface="Consolas" panose="020B0609020204030204" pitchFamily="49" charset="0"/>
              </a:rPr>
            </a:br>
            <a:br>
              <a:rPr lang="en-US" b="0" dirty="0">
                <a:effectLst/>
                <a:latin typeface="Consolas" panose="020B0609020204030204" pitchFamily="49" charset="0"/>
              </a:rPr>
            </a:br>
            <a:r>
              <a:rPr lang="en-US" b="0" dirty="0">
                <a:effectLst/>
                <a:latin typeface="Consolas" panose="020B0609020204030204" pitchFamily="49" charset="0"/>
              </a:rPr>
              <a:t>crossover</a:t>
            </a:r>
            <a:br>
              <a:rPr lang="en-US" b="0" dirty="0">
                <a:solidFill>
                  <a:srgbClr val="CCCCCC"/>
                </a:solidFill>
                <a:effectLst/>
                <a:latin typeface="Consolas" panose="020B0609020204030204" pitchFamily="49" charset="0"/>
              </a:rPr>
            </a:br>
            <a:endParaRPr lang="en-US" dirty="0"/>
          </a:p>
        </p:txBody>
      </p:sp>
      <p:pic>
        <p:nvPicPr>
          <p:cNvPr id="6" name="Content Placeholder 5" descr="A screen shot of a computer program&#10;&#10;AI-generated content may be incorrect.">
            <a:extLst>
              <a:ext uri="{FF2B5EF4-FFF2-40B4-BE49-F238E27FC236}">
                <a16:creationId xmlns:a16="http://schemas.microsoft.com/office/drawing/2014/main" id="{AB01F685-4619-03AC-CD51-822C46E2F6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9794" y="1396182"/>
            <a:ext cx="5088126" cy="3785418"/>
          </a:xfrm>
        </p:spPr>
      </p:pic>
      <p:sp>
        <p:nvSpPr>
          <p:cNvPr id="4" name="Text Placeholder 3">
            <a:extLst>
              <a:ext uri="{FF2B5EF4-FFF2-40B4-BE49-F238E27FC236}">
                <a16:creationId xmlns:a16="http://schemas.microsoft.com/office/drawing/2014/main" id="{FB44410E-E6C6-618D-BB18-49FFC09B5F6A}"/>
              </a:ext>
            </a:extLst>
          </p:cNvPr>
          <p:cNvSpPr>
            <a:spLocks noGrp="1"/>
          </p:cNvSpPr>
          <p:nvPr>
            <p:ph type="body" sz="half" idx="2"/>
          </p:nvPr>
        </p:nvSpPr>
        <p:spPr>
          <a:xfrm>
            <a:off x="1146705" y="1317523"/>
            <a:ext cx="5204934" cy="4473677"/>
          </a:xfrm>
        </p:spPr>
        <p:txBody>
          <a:bodyPr/>
          <a:lstStyle/>
          <a:p>
            <a:r>
              <a:rPr lang="en-US" dirty="0"/>
              <a:t>This function performs a </a:t>
            </a:r>
            <a:r>
              <a:rPr lang="en-US" b="1" dirty="0"/>
              <a:t>single-point crossover</a:t>
            </a:r>
            <a:r>
              <a:rPr lang="en-US" dirty="0"/>
              <a:t> between two parent chromosomes during the </a:t>
            </a:r>
            <a:r>
              <a:rPr lang="en-US" b="1" dirty="0"/>
              <a:t>Genetic Algorithm (GA) phase</a:t>
            </a:r>
            <a:r>
              <a:rPr lang="en-US" dirty="0"/>
              <a:t> to generate new offspring.</a:t>
            </a:r>
          </a:p>
          <a:p>
            <a:pPr marL="342900" indent="-342900">
              <a:buFont typeface="+mj-lt"/>
              <a:buAutoNum type="arabicPeriod"/>
            </a:pPr>
            <a:r>
              <a:rPr lang="en-US" b="1" dirty="0">
                <a:solidFill>
                  <a:srgbClr val="FF0000"/>
                </a:solidFill>
              </a:rPr>
              <a:t>Crossover Probability Check:</a:t>
            </a:r>
          </a:p>
          <a:p>
            <a:pPr marL="800100" lvl="1" indent="-342900">
              <a:buFont typeface="Arial" panose="020B0604020202020204" pitchFamily="34" charset="0"/>
              <a:buChar char="•"/>
            </a:pPr>
            <a:r>
              <a:rPr lang="en-US" dirty="0"/>
              <a:t>With a probability defined by crossover rate, crossover is performed.</a:t>
            </a:r>
          </a:p>
          <a:p>
            <a:pPr marL="800100" lvl="1" indent="-342900">
              <a:buFont typeface="Arial" panose="020B0604020202020204" pitchFamily="34" charset="0"/>
              <a:buChar char="•"/>
            </a:pPr>
            <a:r>
              <a:rPr lang="en-US" dirty="0"/>
              <a:t>If not triggered, the original parents are returned unchanged (preserving good solutions).</a:t>
            </a:r>
          </a:p>
          <a:p>
            <a:pPr marL="457200" indent="-457200">
              <a:buFont typeface="+mj-lt"/>
              <a:buAutoNum type="arabicPeriod"/>
            </a:pPr>
            <a:r>
              <a:rPr lang="en-US" b="1" dirty="0">
                <a:solidFill>
                  <a:srgbClr val="FF0000"/>
                </a:solidFill>
              </a:rPr>
              <a:t>Single-Point Crossover</a:t>
            </a:r>
            <a:r>
              <a:rPr lang="en-US" dirty="0">
                <a:solidFill>
                  <a:srgbClr val="FF0000"/>
                </a:solidFill>
              </a:rPr>
              <a:t>:</a:t>
            </a:r>
          </a:p>
          <a:p>
            <a:pPr marL="914400" lvl="1" indent="-457200">
              <a:buFont typeface="Arial" panose="020B0604020202020204" pitchFamily="34" charset="0"/>
              <a:buChar char="•"/>
            </a:pPr>
            <a:r>
              <a:rPr lang="en-US" dirty="0"/>
              <a:t>A random crossover point is selected (excluding the first and last positions).</a:t>
            </a:r>
          </a:p>
          <a:p>
            <a:pPr marL="914400" lvl="1" indent="-457200">
              <a:buFont typeface="Arial" panose="020B0604020202020204" pitchFamily="34" charset="0"/>
              <a:buChar char="•"/>
            </a:pPr>
            <a:r>
              <a:rPr lang="en-US" dirty="0"/>
              <a:t>Two new children are generated by </a:t>
            </a:r>
            <a:r>
              <a:rPr lang="en-US" b="1" dirty="0"/>
              <a:t>swapping the tails</a:t>
            </a:r>
            <a:r>
              <a:rPr lang="en-US" dirty="0"/>
              <a:t> of the parents at that point.</a:t>
            </a:r>
          </a:p>
          <a:p>
            <a:pPr marL="457200" indent="-457200">
              <a:buFont typeface="+mj-lt"/>
              <a:buAutoNum type="arabicPeriod"/>
            </a:pPr>
            <a:endParaRPr lang="en-US" dirty="0">
              <a:solidFill>
                <a:srgbClr val="FF0000"/>
              </a:solidFill>
            </a:endParaRPr>
          </a:p>
          <a:p>
            <a:pPr marL="342900" indent="-342900">
              <a:buFont typeface="+mj-lt"/>
              <a:buAutoNum type="arabicPeriod"/>
            </a:pPr>
            <a:endParaRPr lang="en-US" b="1" dirty="0">
              <a:solidFill>
                <a:srgbClr val="FF0000"/>
              </a:solidFill>
            </a:endParaRPr>
          </a:p>
        </p:txBody>
      </p:sp>
    </p:spTree>
    <p:extLst>
      <p:ext uri="{BB962C8B-B14F-4D97-AF65-F5344CB8AC3E}">
        <p14:creationId xmlns:p14="http://schemas.microsoft.com/office/powerpoint/2010/main" val="79600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80BD3-04A6-4B09-9098-DC7867443245}"/>
              </a:ext>
            </a:extLst>
          </p:cNvPr>
          <p:cNvSpPr>
            <a:spLocks noGrp="1"/>
          </p:cNvSpPr>
          <p:nvPr>
            <p:ph type="title"/>
          </p:nvPr>
        </p:nvSpPr>
        <p:spPr>
          <a:xfrm>
            <a:off x="1146705" y="609601"/>
            <a:ext cx="3856037" cy="894734"/>
          </a:xfrm>
        </p:spPr>
        <p:txBody>
          <a:bodyPr>
            <a:normAutofit fontScale="90000"/>
          </a:bodyPr>
          <a:lstStyle/>
          <a:p>
            <a:br>
              <a:rPr lang="en-US" dirty="0"/>
            </a:br>
            <a:r>
              <a:rPr lang="en-US" dirty="0"/>
              <a:t>Mutation</a:t>
            </a:r>
            <a:br>
              <a:rPr lang="en-US" b="0" dirty="0">
                <a:solidFill>
                  <a:srgbClr val="CCCCCC"/>
                </a:solidFill>
                <a:effectLst/>
                <a:latin typeface="Consolas" panose="020B0609020204030204" pitchFamily="49" charset="0"/>
              </a:rPr>
            </a:br>
            <a:endParaRPr lang="en-US" dirty="0"/>
          </a:p>
        </p:txBody>
      </p:sp>
      <p:pic>
        <p:nvPicPr>
          <p:cNvPr id="6" name="Content Placeholder 5" descr="A computer screen with text&#10;&#10;AI-generated content may be incorrect.">
            <a:extLst>
              <a:ext uri="{FF2B5EF4-FFF2-40B4-BE49-F238E27FC236}">
                <a16:creationId xmlns:a16="http://schemas.microsoft.com/office/drawing/2014/main" id="{D6F7CF11-672F-DE63-0B6B-474F08E11F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4188" y="1504336"/>
            <a:ext cx="4429125" cy="4119716"/>
          </a:xfrm>
        </p:spPr>
      </p:pic>
      <p:sp>
        <p:nvSpPr>
          <p:cNvPr id="4" name="Text Placeholder 3">
            <a:extLst>
              <a:ext uri="{FF2B5EF4-FFF2-40B4-BE49-F238E27FC236}">
                <a16:creationId xmlns:a16="http://schemas.microsoft.com/office/drawing/2014/main" id="{A8D54D6E-CCC8-36FC-559A-E61FB577C443}"/>
              </a:ext>
            </a:extLst>
          </p:cNvPr>
          <p:cNvSpPr>
            <a:spLocks noGrp="1"/>
          </p:cNvSpPr>
          <p:nvPr>
            <p:ph type="body" sz="half" idx="2"/>
          </p:nvPr>
        </p:nvSpPr>
        <p:spPr>
          <a:xfrm>
            <a:off x="1146705" y="1366684"/>
            <a:ext cx="5185269" cy="4424516"/>
          </a:xfrm>
        </p:spPr>
        <p:txBody>
          <a:bodyPr/>
          <a:lstStyle/>
          <a:p>
            <a:r>
              <a:rPr lang="en-US" dirty="0"/>
              <a:t>This function performs </a:t>
            </a:r>
            <a:r>
              <a:rPr lang="en-US" b="1" dirty="0"/>
              <a:t>mutation</a:t>
            </a:r>
            <a:r>
              <a:rPr lang="en-US" dirty="0"/>
              <a:t> on a GA chromosome by randomly reassigning task-to-node mappings, while respecting system constraints.</a:t>
            </a:r>
          </a:p>
          <a:p>
            <a:pPr marL="342900" indent="-342900">
              <a:buFont typeface="+mj-lt"/>
              <a:buAutoNum type="arabicPeriod"/>
            </a:pPr>
            <a:r>
              <a:rPr lang="en-US" b="1" dirty="0">
                <a:solidFill>
                  <a:srgbClr val="FF0000"/>
                </a:solidFill>
              </a:rPr>
              <a:t>Gene-Wise Mutation Check</a:t>
            </a:r>
            <a:r>
              <a:rPr lang="en-US" dirty="0">
                <a:solidFill>
                  <a:srgbClr val="FF0000"/>
                </a:solidFill>
              </a:rPr>
              <a:t>:</a:t>
            </a:r>
          </a:p>
          <a:p>
            <a:pPr marL="800100" lvl="1" indent="-342900">
              <a:buFont typeface="Arial" panose="020B0604020202020204" pitchFamily="34" charset="0"/>
              <a:buChar char="•"/>
            </a:pPr>
            <a:r>
              <a:rPr lang="en-US" dirty="0"/>
              <a:t>For each task assignment (gene), a mutation is applied with probability mutation rate.</a:t>
            </a:r>
          </a:p>
          <a:p>
            <a:pPr marL="342900" indent="-342900">
              <a:buFont typeface="+mj-lt"/>
              <a:buAutoNum type="arabicPeriod"/>
            </a:pPr>
            <a:r>
              <a:rPr lang="en-US" b="1" dirty="0">
                <a:solidFill>
                  <a:srgbClr val="FF0000"/>
                </a:solidFill>
              </a:rPr>
              <a:t>Constraint-Aware Reassignment</a:t>
            </a:r>
            <a:r>
              <a:rPr lang="en-US" dirty="0">
                <a:solidFill>
                  <a:srgbClr val="FF0000"/>
                </a:solidFill>
              </a:rPr>
              <a:t>:</a:t>
            </a:r>
          </a:p>
          <a:p>
            <a:pPr marL="800100" lvl="1" indent="-342900">
              <a:buFont typeface="Arial" panose="020B0604020202020204" pitchFamily="34" charset="0"/>
              <a:buChar char="•"/>
            </a:pPr>
            <a:r>
              <a:rPr lang="en-US" dirty="0"/>
              <a:t>A new node is selected randomly from a list of valid nodes that can handle the task’s CPU and memory requirements.</a:t>
            </a:r>
          </a:p>
          <a:p>
            <a:pPr marL="800100" lvl="1" indent="-342900">
              <a:buFont typeface="Arial" panose="020B0604020202020204" pitchFamily="34" charset="0"/>
              <a:buChar char="•"/>
            </a:pPr>
            <a:r>
              <a:rPr lang="en-US" dirty="0"/>
              <a:t>This ensures all mutated solutions remain feasible and valid.</a:t>
            </a:r>
          </a:p>
          <a:p>
            <a:pPr marL="800100" lvl="1" indent="-342900">
              <a:buFont typeface="Arial" panose="020B0604020202020204" pitchFamily="34" charset="0"/>
              <a:buChar char="•"/>
            </a:pPr>
            <a:endParaRPr lang="en-US" dirty="0"/>
          </a:p>
          <a:p>
            <a:pPr marL="342900" indent="-342900">
              <a:buFont typeface="+mj-lt"/>
              <a:buAutoNum type="arabicPeriod"/>
            </a:pPr>
            <a:endParaRPr lang="en-US" dirty="0">
              <a:solidFill>
                <a:srgbClr val="FF0000"/>
              </a:solidFill>
            </a:endParaRPr>
          </a:p>
          <a:p>
            <a:pPr lvl="1"/>
            <a:endParaRPr lang="en-US" dirty="0"/>
          </a:p>
          <a:p>
            <a:pPr marL="342900" indent="-342900">
              <a:buFont typeface="+mj-lt"/>
              <a:buAutoNum type="arabicPeriod"/>
            </a:pPr>
            <a:endParaRPr lang="en-US" dirty="0">
              <a:solidFill>
                <a:srgbClr val="FF0000"/>
              </a:solidFill>
            </a:endParaRPr>
          </a:p>
        </p:txBody>
      </p:sp>
    </p:spTree>
    <p:extLst>
      <p:ext uri="{BB962C8B-B14F-4D97-AF65-F5344CB8AC3E}">
        <p14:creationId xmlns:p14="http://schemas.microsoft.com/office/powerpoint/2010/main" val="1655607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A1001-B0EA-EE0B-DD20-F24CC36C91C8}"/>
              </a:ext>
            </a:extLst>
          </p:cNvPr>
          <p:cNvSpPr>
            <a:spLocks noGrp="1"/>
          </p:cNvSpPr>
          <p:nvPr>
            <p:ph type="title"/>
          </p:nvPr>
        </p:nvSpPr>
        <p:spPr>
          <a:xfrm>
            <a:off x="1141410" y="412041"/>
            <a:ext cx="9905998" cy="905482"/>
          </a:xfrm>
        </p:spPr>
        <p:txBody>
          <a:bodyPr>
            <a:normAutofit fontScale="90000"/>
          </a:bodyPr>
          <a:lstStyle/>
          <a:p>
            <a:br>
              <a:rPr lang="en-US" b="1" dirty="0"/>
            </a:br>
            <a:r>
              <a:rPr lang="en-US" b="1" dirty="0"/>
              <a:t>Pheromone </a:t>
            </a:r>
            <a:r>
              <a:rPr lang="en-US" b="1" dirty="0">
                <a:effectLst/>
                <a:latin typeface="Consolas" panose="020B0609020204030204" pitchFamily="49" charset="0"/>
              </a:rPr>
              <a:t>Convergence</a:t>
            </a:r>
            <a:br>
              <a:rPr lang="en-US" b="0" dirty="0">
                <a:solidFill>
                  <a:srgbClr val="CCCCCC"/>
                </a:solidFill>
                <a:effectLst/>
                <a:latin typeface="Consolas" panose="020B0609020204030204" pitchFamily="49" charset="0"/>
              </a:rPr>
            </a:br>
            <a:endParaRPr lang="en-US" dirty="0"/>
          </a:p>
        </p:txBody>
      </p:sp>
      <p:pic>
        <p:nvPicPr>
          <p:cNvPr id="6" name="Content Placeholder 5" descr="A graph with a line&#10;&#10;AI-generated content may be incorrect.">
            <a:extLst>
              <a:ext uri="{FF2B5EF4-FFF2-40B4-BE49-F238E27FC236}">
                <a16:creationId xmlns:a16="http://schemas.microsoft.com/office/drawing/2014/main" id="{2E2262DD-2B2F-2444-C9BE-A22FA87CA57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03956" y="1504335"/>
            <a:ext cx="4875211" cy="4355691"/>
          </a:xfrm>
        </p:spPr>
      </p:pic>
      <p:pic>
        <p:nvPicPr>
          <p:cNvPr id="8" name="Content Placeholder 7" descr="A graph with a line&#10;&#10;AI-generated content may be incorrect.">
            <a:extLst>
              <a:ext uri="{FF2B5EF4-FFF2-40B4-BE49-F238E27FC236}">
                <a16:creationId xmlns:a16="http://schemas.microsoft.com/office/drawing/2014/main" id="{AC27ADEB-CAD0-8676-BD9D-8481A8F03F4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73142" y="1504335"/>
            <a:ext cx="4473328" cy="4355691"/>
          </a:xfrm>
        </p:spPr>
      </p:pic>
    </p:spTree>
    <p:extLst>
      <p:ext uri="{BB962C8B-B14F-4D97-AF65-F5344CB8AC3E}">
        <p14:creationId xmlns:p14="http://schemas.microsoft.com/office/powerpoint/2010/main" val="1798924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1F2E6-1C5E-37D0-69FC-F77EBFFD645F}"/>
              </a:ext>
            </a:extLst>
          </p:cNvPr>
          <p:cNvSpPr>
            <a:spLocks noGrp="1"/>
          </p:cNvSpPr>
          <p:nvPr>
            <p:ph type="title"/>
          </p:nvPr>
        </p:nvSpPr>
        <p:spPr>
          <a:xfrm>
            <a:off x="1141413" y="328466"/>
            <a:ext cx="9905998" cy="738334"/>
          </a:xfrm>
        </p:spPr>
        <p:txBody>
          <a:bodyPr/>
          <a:lstStyle/>
          <a:p>
            <a:r>
              <a:rPr lang="en-US" b="1" dirty="0"/>
              <a:t>Pheromone </a:t>
            </a:r>
            <a:r>
              <a:rPr lang="en-US" b="1" dirty="0">
                <a:effectLst/>
                <a:latin typeface="Consolas" panose="020B0609020204030204" pitchFamily="49" charset="0"/>
              </a:rPr>
              <a:t>Convergence</a:t>
            </a:r>
            <a:endParaRPr lang="en-US" dirty="0"/>
          </a:p>
        </p:txBody>
      </p:sp>
      <p:pic>
        <p:nvPicPr>
          <p:cNvPr id="6" name="Content Placeholder 5" descr="A graph with a line going up&#10;&#10;AI-generated content may be incorrect.">
            <a:extLst>
              <a:ext uri="{FF2B5EF4-FFF2-40B4-BE49-F238E27FC236}">
                <a16:creationId xmlns:a16="http://schemas.microsoft.com/office/drawing/2014/main" id="{E7146793-380F-D2E6-6DD5-B97C6E67911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70615" y="1740310"/>
            <a:ext cx="4419983" cy="4050890"/>
          </a:xfrm>
        </p:spPr>
      </p:pic>
      <p:pic>
        <p:nvPicPr>
          <p:cNvPr id="8" name="Content Placeholder 7" descr="A graph with a purple line&#10;&#10;AI-generated content may be incorrect.">
            <a:extLst>
              <a:ext uri="{FF2B5EF4-FFF2-40B4-BE49-F238E27FC236}">
                <a16:creationId xmlns:a16="http://schemas.microsoft.com/office/drawing/2014/main" id="{A921BC08-B76C-322E-7A5F-8DDE0F3DAB8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30297" y="1740310"/>
            <a:ext cx="4359018" cy="4050889"/>
          </a:xfrm>
        </p:spPr>
      </p:pic>
    </p:spTree>
    <p:extLst>
      <p:ext uri="{BB962C8B-B14F-4D97-AF65-F5344CB8AC3E}">
        <p14:creationId xmlns:p14="http://schemas.microsoft.com/office/powerpoint/2010/main" val="1397651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BF071-EDFD-1EE0-2FFF-8699B023D503}"/>
              </a:ext>
            </a:extLst>
          </p:cNvPr>
          <p:cNvSpPr>
            <a:spLocks noGrp="1"/>
          </p:cNvSpPr>
          <p:nvPr>
            <p:ph type="title"/>
          </p:nvPr>
        </p:nvSpPr>
        <p:spPr>
          <a:xfrm>
            <a:off x="1141413" y="480866"/>
            <a:ext cx="9905998" cy="699005"/>
          </a:xfrm>
        </p:spPr>
        <p:txBody>
          <a:bodyPr/>
          <a:lstStyle/>
          <a:p>
            <a:r>
              <a:rPr lang="en-US" b="1" dirty="0"/>
              <a:t>Pheromone </a:t>
            </a:r>
            <a:r>
              <a:rPr lang="en-US" b="1" dirty="0">
                <a:effectLst/>
                <a:latin typeface="Consolas" panose="020B0609020204030204" pitchFamily="49" charset="0"/>
              </a:rPr>
              <a:t>Convergence</a:t>
            </a:r>
            <a:endParaRPr lang="en-US" dirty="0"/>
          </a:p>
        </p:txBody>
      </p:sp>
      <p:pic>
        <p:nvPicPr>
          <p:cNvPr id="6" name="Content Placeholder 5" descr="A graph with a purple line&#10;&#10;AI-generated content may be incorrect.">
            <a:extLst>
              <a:ext uri="{FF2B5EF4-FFF2-40B4-BE49-F238E27FC236}">
                <a16:creationId xmlns:a16="http://schemas.microsoft.com/office/drawing/2014/main" id="{6050569F-F6B3-52A4-0DAC-B9642FE3BF1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62994" y="1799304"/>
            <a:ext cx="4435224" cy="3991896"/>
          </a:xfrm>
        </p:spPr>
      </p:pic>
      <p:pic>
        <p:nvPicPr>
          <p:cNvPr id="8" name="Content Placeholder 7" descr="A graph with a line&#10;&#10;AI-generated content may be incorrect.">
            <a:extLst>
              <a:ext uri="{FF2B5EF4-FFF2-40B4-BE49-F238E27FC236}">
                <a16:creationId xmlns:a16="http://schemas.microsoft.com/office/drawing/2014/main" id="{9B5E20FE-0950-37AF-CA63-4CFC382AD66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99815" y="1799304"/>
            <a:ext cx="4419983" cy="3991896"/>
          </a:xfrm>
        </p:spPr>
      </p:pic>
    </p:spTree>
    <p:extLst>
      <p:ext uri="{BB962C8B-B14F-4D97-AF65-F5344CB8AC3E}">
        <p14:creationId xmlns:p14="http://schemas.microsoft.com/office/powerpoint/2010/main" val="2902151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136E4-EC15-2EE9-70C6-B92B12A92186}"/>
              </a:ext>
            </a:extLst>
          </p:cNvPr>
          <p:cNvSpPr>
            <a:spLocks noGrp="1"/>
          </p:cNvSpPr>
          <p:nvPr>
            <p:ph type="title"/>
          </p:nvPr>
        </p:nvSpPr>
        <p:spPr>
          <a:xfrm>
            <a:off x="1143001" y="343214"/>
            <a:ext cx="9905998" cy="885817"/>
          </a:xfrm>
        </p:spPr>
        <p:txBody>
          <a:bodyPr/>
          <a:lstStyle/>
          <a:p>
            <a:r>
              <a:rPr lang="en-US" dirty="0"/>
              <a:t>summary</a:t>
            </a:r>
          </a:p>
        </p:txBody>
      </p:sp>
      <p:pic>
        <p:nvPicPr>
          <p:cNvPr id="5" name="Content Placeholder 4" descr="A screenshot of a computer&#10;&#10;AI-generated content may be incorrect.">
            <a:extLst>
              <a:ext uri="{FF2B5EF4-FFF2-40B4-BE49-F238E27FC236}">
                <a16:creationId xmlns:a16="http://schemas.microsoft.com/office/drawing/2014/main" id="{EB2F2F53-5626-43EA-95E8-2B7CF62B5A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9569" y="1381760"/>
            <a:ext cx="9769687" cy="4683759"/>
          </a:xfrm>
        </p:spPr>
      </p:pic>
    </p:spTree>
    <p:extLst>
      <p:ext uri="{BB962C8B-B14F-4D97-AF65-F5344CB8AC3E}">
        <p14:creationId xmlns:p14="http://schemas.microsoft.com/office/powerpoint/2010/main" val="341220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954F2-63FF-A51E-CA8B-65F62E0CCD51}"/>
              </a:ext>
            </a:extLst>
          </p:cNvPr>
          <p:cNvSpPr>
            <a:spLocks noGrp="1"/>
          </p:cNvSpPr>
          <p:nvPr>
            <p:ph type="title"/>
          </p:nvPr>
        </p:nvSpPr>
        <p:spPr>
          <a:xfrm>
            <a:off x="1143001" y="412955"/>
            <a:ext cx="9905998" cy="653844"/>
          </a:xfrm>
        </p:spPr>
        <p:txBody>
          <a:bodyPr/>
          <a:lstStyle/>
          <a:p>
            <a:r>
              <a:rPr lang="en-US" dirty="0"/>
              <a:t>summary</a:t>
            </a:r>
          </a:p>
        </p:txBody>
      </p:sp>
      <p:pic>
        <p:nvPicPr>
          <p:cNvPr id="5" name="Content Placeholder 4" descr="A screenshot of a white background&#10;&#10;AI-generated content may be incorrect.">
            <a:extLst>
              <a:ext uri="{FF2B5EF4-FFF2-40B4-BE49-F238E27FC236}">
                <a16:creationId xmlns:a16="http://schemas.microsoft.com/office/drawing/2014/main" id="{1E56423C-9B00-FA5A-A9B3-4E85107095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7707" y="1402080"/>
            <a:ext cx="9373412" cy="4318000"/>
          </a:xfrm>
        </p:spPr>
      </p:pic>
    </p:spTree>
    <p:extLst>
      <p:ext uri="{BB962C8B-B14F-4D97-AF65-F5344CB8AC3E}">
        <p14:creationId xmlns:p14="http://schemas.microsoft.com/office/powerpoint/2010/main" val="3544336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9114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1B6B-E837-11BF-D781-D6883A2FA7A1}"/>
              </a:ext>
            </a:extLst>
          </p:cNvPr>
          <p:cNvSpPr>
            <a:spLocks noGrp="1"/>
          </p:cNvSpPr>
          <p:nvPr>
            <p:ph type="title"/>
          </p:nvPr>
        </p:nvSpPr>
        <p:spPr>
          <a:xfrm>
            <a:off x="1146705" y="592138"/>
            <a:ext cx="4831308" cy="589936"/>
          </a:xfrm>
        </p:spPr>
        <p:txBody>
          <a:bodyPr/>
          <a:lstStyle/>
          <a:p>
            <a:r>
              <a:rPr lang="en-US" dirty="0"/>
              <a:t>cloud environment</a:t>
            </a:r>
          </a:p>
        </p:txBody>
      </p:sp>
      <p:pic>
        <p:nvPicPr>
          <p:cNvPr id="6" name="Content Placeholder 5" descr="A screenshot of a computer program&#10;&#10;AI-generated content may be incorrect.">
            <a:extLst>
              <a:ext uri="{FF2B5EF4-FFF2-40B4-BE49-F238E27FC236}">
                <a16:creationId xmlns:a16="http://schemas.microsoft.com/office/drawing/2014/main" id="{F10B0193-F688-9CD2-039E-19C79DF592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965764"/>
            <a:ext cx="5261202" cy="5199062"/>
          </a:xfrm>
        </p:spPr>
      </p:pic>
      <p:sp>
        <p:nvSpPr>
          <p:cNvPr id="4" name="Text Placeholder 3">
            <a:extLst>
              <a:ext uri="{FF2B5EF4-FFF2-40B4-BE49-F238E27FC236}">
                <a16:creationId xmlns:a16="http://schemas.microsoft.com/office/drawing/2014/main" id="{7FC55603-27DF-21CA-6F1A-6E59649E7E1D}"/>
              </a:ext>
            </a:extLst>
          </p:cNvPr>
          <p:cNvSpPr>
            <a:spLocks noGrp="1"/>
          </p:cNvSpPr>
          <p:nvPr>
            <p:ph type="body" sz="half" idx="2"/>
          </p:nvPr>
        </p:nvSpPr>
        <p:spPr>
          <a:xfrm>
            <a:off x="1077879" y="1494503"/>
            <a:ext cx="4831308" cy="4670323"/>
          </a:xfrm>
        </p:spPr>
        <p:txBody>
          <a:bodyPr>
            <a:normAutofit lnSpcReduction="10000"/>
          </a:bodyPr>
          <a:lstStyle/>
          <a:p>
            <a:r>
              <a:rPr lang="en-US" dirty="0"/>
              <a:t>This module defines the </a:t>
            </a:r>
            <a:r>
              <a:rPr lang="en-US" dirty="0" err="1"/>
              <a:t>CloudNode</a:t>
            </a:r>
            <a:r>
              <a:rPr lang="en-US" dirty="0"/>
              <a:t> class used to represent a computing node in a cloud environment. Each node has:</a:t>
            </a:r>
          </a:p>
          <a:p>
            <a:pPr marL="285750" indent="-285750">
              <a:buFont typeface="Arial" panose="020B0604020202020204" pitchFamily="34" charset="0"/>
              <a:buChar char="•"/>
            </a:pPr>
            <a:r>
              <a:rPr lang="en-US" dirty="0"/>
              <a:t>A unique ID, CPU and memory capacities</a:t>
            </a:r>
          </a:p>
          <a:p>
            <a:pPr marL="285750" indent="-285750">
              <a:buFont typeface="Arial" panose="020B0604020202020204" pitchFamily="34" charset="0"/>
              <a:buChar char="•"/>
            </a:pPr>
            <a:r>
              <a:rPr lang="en-US" dirty="0"/>
              <a:t>Tracks available resources and assigned tasks</a:t>
            </a:r>
          </a:p>
          <a:p>
            <a:pPr marL="285750" indent="-285750">
              <a:buFont typeface="Arial" panose="020B0604020202020204" pitchFamily="34" charset="0"/>
              <a:buChar char="•"/>
            </a:pPr>
            <a:r>
              <a:rPr lang="en-US" dirty="0"/>
              <a:t>Provides a method to calculate </a:t>
            </a:r>
            <a:r>
              <a:rPr lang="en-US" b="1" dirty="0"/>
              <a:t>average resource utilization</a:t>
            </a:r>
            <a:r>
              <a:rPr lang="en-US" dirty="0"/>
              <a:t> (CPU and memory)</a:t>
            </a:r>
          </a:p>
          <a:p>
            <a:r>
              <a:rPr lang="en-US" b="1" dirty="0" err="1">
                <a:solidFill>
                  <a:srgbClr val="FF0000"/>
                </a:solidFill>
              </a:rPr>
              <a:t>assign_task</a:t>
            </a:r>
            <a:r>
              <a:rPr lang="en-US" b="1" dirty="0">
                <a:solidFill>
                  <a:srgbClr val="FF0000"/>
                </a:solidFill>
              </a:rPr>
              <a:t>(task): </a:t>
            </a:r>
            <a:r>
              <a:rPr lang="en-US" dirty="0"/>
              <a:t>Assigns a task if resources are sufficient</a:t>
            </a:r>
          </a:p>
          <a:p>
            <a:r>
              <a:rPr lang="en-US" b="1" dirty="0" err="1">
                <a:solidFill>
                  <a:srgbClr val="FF0000"/>
                </a:solidFill>
              </a:rPr>
              <a:t>calculate_utilization</a:t>
            </a:r>
            <a:r>
              <a:rPr lang="en-US" b="1" dirty="0">
                <a:solidFill>
                  <a:srgbClr val="FF0000"/>
                </a:solidFill>
              </a:rPr>
              <a:t>(): </a:t>
            </a:r>
            <a:r>
              <a:rPr lang="en-US" dirty="0"/>
              <a:t>Computes average of CPU and memory usage</a:t>
            </a:r>
          </a:p>
          <a:p>
            <a:r>
              <a:rPr lang="en-US" b="1" dirty="0" err="1">
                <a:solidFill>
                  <a:srgbClr val="FF0000"/>
                </a:solidFill>
              </a:rPr>
              <a:t>create_cloud_nodes</a:t>
            </a:r>
            <a:r>
              <a:rPr lang="en-US" b="1" dirty="0">
                <a:solidFill>
                  <a:srgbClr val="FF0000"/>
                </a:solidFill>
              </a:rPr>
              <a:t>(</a:t>
            </a:r>
            <a:r>
              <a:rPr lang="en-US" b="1" dirty="0" err="1">
                <a:solidFill>
                  <a:srgbClr val="FF0000"/>
                </a:solidFill>
              </a:rPr>
              <a:t>num_nodes</a:t>
            </a:r>
            <a:r>
              <a:rPr lang="en-US" b="1" dirty="0">
                <a:solidFill>
                  <a:srgbClr val="FF0000"/>
                </a:solidFill>
              </a:rPr>
              <a:t>): </a:t>
            </a:r>
            <a:r>
              <a:rPr lang="en-US" dirty="0"/>
              <a:t>Generates a list of cloud nodes with random CPU and memory capacities, simulating heterogeneity</a:t>
            </a:r>
          </a:p>
          <a:p>
            <a:endParaRPr lang="en-US" dirty="0"/>
          </a:p>
          <a:p>
            <a:endParaRPr lang="en-US" dirty="0"/>
          </a:p>
        </p:txBody>
      </p:sp>
    </p:spTree>
    <p:extLst>
      <p:ext uri="{BB962C8B-B14F-4D97-AF65-F5344CB8AC3E}">
        <p14:creationId xmlns:p14="http://schemas.microsoft.com/office/powerpoint/2010/main" val="2779867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351E2-B910-0FFC-5049-85A9774E0AA9}"/>
              </a:ext>
            </a:extLst>
          </p:cNvPr>
          <p:cNvSpPr>
            <a:spLocks noGrp="1"/>
          </p:cNvSpPr>
          <p:nvPr>
            <p:ph type="title"/>
          </p:nvPr>
        </p:nvSpPr>
        <p:spPr>
          <a:xfrm>
            <a:off x="1146705" y="530942"/>
            <a:ext cx="4103721" cy="535858"/>
          </a:xfrm>
        </p:spPr>
        <p:txBody>
          <a:bodyPr/>
          <a:lstStyle/>
          <a:p>
            <a:r>
              <a:rPr lang="en-US" dirty="0"/>
              <a:t>cloud environment</a:t>
            </a:r>
          </a:p>
        </p:txBody>
      </p:sp>
      <p:pic>
        <p:nvPicPr>
          <p:cNvPr id="8" name="Content Placeholder 7" descr="A computer screen shot of a program code&#10;&#10;AI-generated content may be incorrect.">
            <a:extLst>
              <a:ext uri="{FF2B5EF4-FFF2-40B4-BE49-F238E27FC236}">
                <a16:creationId xmlns:a16="http://schemas.microsoft.com/office/drawing/2014/main" id="{C04D712E-6BE7-BBD5-27BF-790FEAF9C3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42063" y="753626"/>
            <a:ext cx="5108575" cy="4441372"/>
          </a:xfrm>
        </p:spPr>
      </p:pic>
      <p:sp>
        <p:nvSpPr>
          <p:cNvPr id="4" name="Text Placeholder 3">
            <a:extLst>
              <a:ext uri="{FF2B5EF4-FFF2-40B4-BE49-F238E27FC236}">
                <a16:creationId xmlns:a16="http://schemas.microsoft.com/office/drawing/2014/main" id="{4BF0566D-0738-FDA1-4E34-C4FC5CB5EA3F}"/>
              </a:ext>
            </a:extLst>
          </p:cNvPr>
          <p:cNvSpPr>
            <a:spLocks noGrp="1"/>
          </p:cNvSpPr>
          <p:nvPr>
            <p:ph type="body" sz="half" idx="2"/>
          </p:nvPr>
        </p:nvSpPr>
        <p:spPr>
          <a:xfrm>
            <a:off x="1146705" y="1066800"/>
            <a:ext cx="4703490" cy="4724400"/>
          </a:xfrm>
        </p:spPr>
        <p:txBody>
          <a:bodyPr/>
          <a:lstStyle/>
          <a:p>
            <a:r>
              <a:rPr lang="en-US" dirty="0"/>
              <a:t>This module defines the Task class, representing individual tasks to be scheduled on cloud nodes. Each task includes:</a:t>
            </a:r>
          </a:p>
          <a:p>
            <a:pPr marL="285750" indent="-285750">
              <a:buFont typeface="Arial" panose="020B0604020202020204" pitchFamily="34" charset="0"/>
              <a:buChar char="•"/>
            </a:pPr>
            <a:r>
              <a:rPr lang="en-US" dirty="0"/>
              <a:t>A unique ID, CPU and memory requirements, and a duration</a:t>
            </a:r>
          </a:p>
          <a:p>
            <a:pPr marL="285750" indent="-285750">
              <a:buFont typeface="Arial" panose="020B0604020202020204" pitchFamily="34" charset="0"/>
              <a:buChar char="•"/>
            </a:pPr>
            <a:r>
              <a:rPr lang="en-US" dirty="0"/>
              <a:t>Metadata for tracking its assigned node and execution time (start and end)</a:t>
            </a:r>
          </a:p>
          <a:p>
            <a:r>
              <a:rPr lang="en-US" b="1" dirty="0" err="1">
                <a:solidFill>
                  <a:srgbClr val="FF0000"/>
                </a:solidFill>
              </a:rPr>
              <a:t>create_tasks</a:t>
            </a:r>
            <a:r>
              <a:rPr lang="en-US" b="1" dirty="0">
                <a:solidFill>
                  <a:srgbClr val="FF0000"/>
                </a:solidFill>
              </a:rPr>
              <a:t>(</a:t>
            </a:r>
            <a:r>
              <a:rPr lang="en-US" b="1" dirty="0" err="1">
                <a:solidFill>
                  <a:srgbClr val="FF0000"/>
                </a:solidFill>
              </a:rPr>
              <a:t>num_tasks</a:t>
            </a:r>
            <a:r>
              <a:rPr lang="en-US" b="1" dirty="0">
                <a:solidFill>
                  <a:srgbClr val="FF0000"/>
                </a:solidFill>
              </a:rPr>
              <a:t>):</a:t>
            </a:r>
            <a:r>
              <a:rPr lang="en-US" dirty="0"/>
              <a:t> Generates a list of tasks with randomized but weighted resource requirements, simulating a realistic workload where smaller tasks are more frequent.</a:t>
            </a:r>
          </a:p>
          <a:p>
            <a:endParaRPr lang="en-US" dirty="0"/>
          </a:p>
          <a:p>
            <a:endParaRPr lang="en-US" dirty="0"/>
          </a:p>
        </p:txBody>
      </p:sp>
    </p:spTree>
    <p:extLst>
      <p:ext uri="{BB962C8B-B14F-4D97-AF65-F5344CB8AC3E}">
        <p14:creationId xmlns:p14="http://schemas.microsoft.com/office/powerpoint/2010/main" val="4232596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9333-8C35-7E68-AE60-3C07287BA7E3}"/>
              </a:ext>
            </a:extLst>
          </p:cNvPr>
          <p:cNvSpPr>
            <a:spLocks noGrp="1"/>
          </p:cNvSpPr>
          <p:nvPr>
            <p:ph type="title"/>
          </p:nvPr>
        </p:nvSpPr>
        <p:spPr/>
        <p:txBody>
          <a:bodyPr/>
          <a:lstStyle/>
          <a:p>
            <a:r>
              <a:rPr lang="en-US" dirty="0"/>
              <a:t>Objectives of Job Scheduling</a:t>
            </a:r>
          </a:p>
        </p:txBody>
      </p:sp>
      <p:sp>
        <p:nvSpPr>
          <p:cNvPr id="3" name="Content Placeholder 2">
            <a:extLst>
              <a:ext uri="{FF2B5EF4-FFF2-40B4-BE49-F238E27FC236}">
                <a16:creationId xmlns:a16="http://schemas.microsoft.com/office/drawing/2014/main" id="{6023A140-6A46-7C92-7A61-708F40827A12}"/>
              </a:ext>
            </a:extLst>
          </p:cNvPr>
          <p:cNvSpPr>
            <a:spLocks noGrp="1"/>
          </p:cNvSpPr>
          <p:nvPr>
            <p:ph idx="1"/>
          </p:nvPr>
        </p:nvSpPr>
        <p:spPr/>
        <p:txBody>
          <a:bodyPr>
            <a:normAutofit fontScale="92500"/>
          </a:bodyPr>
          <a:lstStyle/>
          <a:p>
            <a:pPr marL="0" indent="0">
              <a:buNone/>
            </a:pPr>
            <a:r>
              <a:rPr lang="en-US" dirty="0"/>
              <a:t> </a:t>
            </a:r>
            <a:r>
              <a:rPr lang="en-US" dirty="0">
                <a:solidFill>
                  <a:srgbClr val="002060"/>
                </a:solidFill>
              </a:rPr>
              <a:t>Job scheduling techniques aim to:</a:t>
            </a:r>
          </a:p>
          <a:p>
            <a:pPr>
              <a:buFont typeface="Arial" panose="020B0604020202020204" pitchFamily="34" charset="0"/>
              <a:buChar char="•"/>
            </a:pPr>
            <a:r>
              <a:rPr lang="en-US" b="1" dirty="0">
                <a:solidFill>
                  <a:schemeClr val="bg2">
                    <a:lumMod val="50000"/>
                  </a:schemeClr>
                </a:solidFill>
              </a:rPr>
              <a:t>Minimize </a:t>
            </a:r>
            <a:r>
              <a:rPr lang="en-US" b="1" dirty="0" err="1">
                <a:solidFill>
                  <a:schemeClr val="bg2">
                    <a:lumMod val="50000"/>
                  </a:schemeClr>
                </a:solidFill>
              </a:rPr>
              <a:t>Makespan</a:t>
            </a:r>
            <a:r>
              <a:rPr lang="en-US" b="1" dirty="0">
                <a:solidFill>
                  <a:schemeClr val="bg2">
                    <a:lumMod val="50000"/>
                  </a:schemeClr>
                </a:solidFill>
              </a:rPr>
              <a:t>:</a:t>
            </a:r>
            <a:r>
              <a:rPr lang="en-US" dirty="0">
                <a:solidFill>
                  <a:srgbClr val="0070C0"/>
                </a:solidFill>
              </a:rPr>
              <a:t> </a:t>
            </a:r>
            <a:r>
              <a:rPr lang="en-US" dirty="0"/>
              <a:t>Reduce total job completion time.</a:t>
            </a:r>
          </a:p>
          <a:p>
            <a:pPr>
              <a:buFont typeface="Arial" panose="020B0604020202020204" pitchFamily="34" charset="0"/>
              <a:buChar char="•"/>
            </a:pPr>
            <a:r>
              <a:rPr lang="en-US" b="1" dirty="0">
                <a:solidFill>
                  <a:schemeClr val="bg2">
                    <a:lumMod val="50000"/>
                  </a:schemeClr>
                </a:solidFill>
              </a:rPr>
              <a:t>Maximize Resource Utilization:</a:t>
            </a:r>
            <a:r>
              <a:rPr lang="en-US" dirty="0">
                <a:solidFill>
                  <a:schemeClr val="bg2">
                    <a:lumMod val="50000"/>
                  </a:schemeClr>
                </a:solidFill>
              </a:rPr>
              <a:t> </a:t>
            </a:r>
            <a:r>
              <a:rPr lang="en-US" dirty="0"/>
              <a:t>Ensure all computing resources are efficiently used.</a:t>
            </a:r>
          </a:p>
          <a:p>
            <a:pPr>
              <a:buFont typeface="Arial" panose="020B0604020202020204" pitchFamily="34" charset="0"/>
              <a:buChar char="•"/>
            </a:pPr>
            <a:r>
              <a:rPr lang="en-US" b="1" dirty="0">
                <a:solidFill>
                  <a:schemeClr val="bg2">
                    <a:lumMod val="50000"/>
                  </a:schemeClr>
                </a:solidFill>
              </a:rPr>
              <a:t>Balance Load:</a:t>
            </a:r>
            <a:r>
              <a:rPr lang="en-US" dirty="0">
                <a:solidFill>
                  <a:srgbClr val="0070C0"/>
                </a:solidFill>
              </a:rPr>
              <a:t> </a:t>
            </a:r>
            <a:r>
              <a:rPr lang="en-US" dirty="0"/>
              <a:t>Distribute tasks evenly across resources.</a:t>
            </a:r>
          </a:p>
          <a:p>
            <a:pPr>
              <a:buFont typeface="Arial" panose="020B0604020202020204" pitchFamily="34" charset="0"/>
              <a:buChar char="•"/>
            </a:pPr>
            <a:r>
              <a:rPr lang="en-US" b="1" dirty="0">
                <a:solidFill>
                  <a:schemeClr val="bg2">
                    <a:lumMod val="50000"/>
                  </a:schemeClr>
                </a:solidFill>
              </a:rPr>
              <a:t>Reduce Energy and Cost:</a:t>
            </a:r>
            <a:r>
              <a:rPr lang="en-US" dirty="0">
                <a:solidFill>
                  <a:schemeClr val="bg2">
                    <a:lumMod val="50000"/>
                  </a:schemeClr>
                </a:solidFill>
              </a:rPr>
              <a:t> </a:t>
            </a:r>
            <a:r>
              <a:rPr lang="en-US" dirty="0"/>
              <a:t>Minimize computation costs and energy usage.</a:t>
            </a:r>
          </a:p>
          <a:p>
            <a:pPr>
              <a:buFont typeface="Arial" panose="020B0604020202020204" pitchFamily="34" charset="0"/>
              <a:buChar char="•"/>
            </a:pPr>
            <a:r>
              <a:rPr lang="en-US" b="1" dirty="0">
                <a:solidFill>
                  <a:schemeClr val="bg2">
                    <a:lumMod val="50000"/>
                  </a:schemeClr>
                </a:solidFill>
              </a:rPr>
              <a:t>Meet QoS and SLA Requirements:</a:t>
            </a:r>
            <a:r>
              <a:rPr lang="en-US" dirty="0">
                <a:solidFill>
                  <a:schemeClr val="bg2">
                    <a:lumMod val="50000"/>
                  </a:schemeClr>
                </a:solidFill>
              </a:rPr>
              <a:t> </a:t>
            </a:r>
            <a:r>
              <a:rPr lang="en-US" dirty="0"/>
              <a:t>Ensure deadlines, availability, and throughput.</a:t>
            </a:r>
          </a:p>
          <a:p>
            <a:endParaRPr lang="en-US" dirty="0"/>
          </a:p>
        </p:txBody>
      </p:sp>
    </p:spTree>
    <p:extLst>
      <p:ext uri="{BB962C8B-B14F-4D97-AF65-F5344CB8AC3E}">
        <p14:creationId xmlns:p14="http://schemas.microsoft.com/office/powerpoint/2010/main" val="2989781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B4165-C92A-F3CC-0096-B4150488CA00}"/>
              </a:ext>
            </a:extLst>
          </p:cNvPr>
          <p:cNvSpPr>
            <a:spLocks noGrp="1"/>
          </p:cNvSpPr>
          <p:nvPr>
            <p:ph type="title"/>
          </p:nvPr>
        </p:nvSpPr>
        <p:spPr/>
        <p:txBody>
          <a:bodyPr>
            <a:normAutofit/>
          </a:bodyPr>
          <a:lstStyle/>
          <a:p>
            <a:r>
              <a:rPr lang="en-US" dirty="0"/>
              <a:t>Job Scheduling Techniques</a:t>
            </a:r>
            <a:br>
              <a:rPr lang="en-US" dirty="0"/>
            </a:br>
            <a:endParaRPr lang="en-US" dirty="0"/>
          </a:p>
        </p:txBody>
      </p:sp>
      <p:graphicFrame>
        <p:nvGraphicFramePr>
          <p:cNvPr id="4" name="Content Placeholder 3">
            <a:extLst>
              <a:ext uri="{FF2B5EF4-FFF2-40B4-BE49-F238E27FC236}">
                <a16:creationId xmlns:a16="http://schemas.microsoft.com/office/drawing/2014/main" id="{57DAA2F2-1858-40DB-905B-BA926C4C8ABE}"/>
              </a:ext>
            </a:extLst>
          </p:cNvPr>
          <p:cNvGraphicFramePr>
            <a:graphicFrameLocks noGrp="1"/>
          </p:cNvGraphicFramePr>
          <p:nvPr>
            <p:ph idx="1"/>
            <p:extLst>
              <p:ext uri="{D42A27DB-BD31-4B8C-83A1-F6EECF244321}">
                <p14:modId xmlns:p14="http://schemas.microsoft.com/office/powerpoint/2010/main" val="1465768876"/>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6913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C9EEA-F999-F88D-F83B-DF780D77726C}"/>
              </a:ext>
            </a:extLst>
          </p:cNvPr>
          <p:cNvSpPr>
            <a:spLocks noGrp="1"/>
          </p:cNvSpPr>
          <p:nvPr>
            <p:ph type="title"/>
          </p:nvPr>
        </p:nvSpPr>
        <p:spPr/>
        <p:txBody>
          <a:bodyPr>
            <a:normAutofit/>
          </a:bodyPr>
          <a:lstStyle/>
          <a:p>
            <a:r>
              <a:rPr lang="en-US" sz="3600" baseline="0" dirty="0"/>
              <a:t>Heuristic-Based Scheduling Algorithms</a:t>
            </a:r>
            <a:br>
              <a:rPr lang="en-US" sz="3600" baseline="0" dirty="0"/>
            </a:br>
            <a:endParaRPr lang="en-US" dirty="0"/>
          </a:p>
        </p:txBody>
      </p:sp>
      <p:graphicFrame>
        <p:nvGraphicFramePr>
          <p:cNvPr id="4" name="Content Placeholder 3">
            <a:extLst>
              <a:ext uri="{FF2B5EF4-FFF2-40B4-BE49-F238E27FC236}">
                <a16:creationId xmlns:a16="http://schemas.microsoft.com/office/drawing/2014/main" id="{5B103DFC-6FF5-F6DF-9FEA-8CC8F711A50F}"/>
              </a:ext>
            </a:extLst>
          </p:cNvPr>
          <p:cNvGraphicFramePr>
            <a:graphicFrameLocks noGrp="1"/>
          </p:cNvGraphicFramePr>
          <p:nvPr>
            <p:ph idx="1"/>
            <p:extLst>
              <p:ext uri="{D42A27DB-BD31-4B8C-83A1-F6EECF244321}">
                <p14:modId xmlns:p14="http://schemas.microsoft.com/office/powerpoint/2010/main" val="3426668846"/>
              </p:ext>
            </p:extLst>
          </p:nvPr>
        </p:nvGraphicFramePr>
        <p:xfrm>
          <a:off x="1141413" y="2210159"/>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2879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71C5-2C06-201C-1DD1-32D31D43A856}"/>
              </a:ext>
            </a:extLst>
          </p:cNvPr>
          <p:cNvSpPr>
            <a:spLocks noGrp="1"/>
          </p:cNvSpPr>
          <p:nvPr>
            <p:ph type="title"/>
          </p:nvPr>
        </p:nvSpPr>
        <p:spPr/>
        <p:txBody>
          <a:bodyPr>
            <a:normAutofit/>
          </a:bodyPr>
          <a:lstStyle/>
          <a:p>
            <a:r>
              <a:rPr lang="en-US" sz="3600" dirty="0"/>
              <a:t>Hybrid Scheduling Techniques</a:t>
            </a:r>
            <a:br>
              <a:rPr lang="en-US" sz="3600" dirty="0"/>
            </a:br>
            <a:endParaRPr lang="en-US" dirty="0"/>
          </a:p>
        </p:txBody>
      </p:sp>
      <p:graphicFrame>
        <p:nvGraphicFramePr>
          <p:cNvPr id="4" name="Content Placeholder 3">
            <a:extLst>
              <a:ext uri="{FF2B5EF4-FFF2-40B4-BE49-F238E27FC236}">
                <a16:creationId xmlns:a16="http://schemas.microsoft.com/office/drawing/2014/main" id="{5D1E0DB9-719A-1963-D31B-58F09008238D}"/>
              </a:ext>
            </a:extLst>
          </p:cNvPr>
          <p:cNvGraphicFramePr>
            <a:graphicFrameLocks noGrp="1"/>
          </p:cNvGraphicFramePr>
          <p:nvPr>
            <p:ph idx="1"/>
            <p:extLst>
              <p:ext uri="{D42A27DB-BD31-4B8C-83A1-F6EECF244321}">
                <p14:modId xmlns:p14="http://schemas.microsoft.com/office/powerpoint/2010/main" val="855122359"/>
              </p:ext>
            </p:extLst>
          </p:nvPr>
        </p:nvGraphicFramePr>
        <p:xfrm>
          <a:off x="1062755" y="2170830"/>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0104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B88B-104F-B4AC-3818-4DA4E50E2282}"/>
              </a:ext>
            </a:extLst>
          </p:cNvPr>
          <p:cNvSpPr>
            <a:spLocks noGrp="1"/>
          </p:cNvSpPr>
          <p:nvPr>
            <p:ph type="title"/>
          </p:nvPr>
        </p:nvSpPr>
        <p:spPr/>
        <p:txBody>
          <a:bodyPr/>
          <a:lstStyle/>
          <a:p>
            <a:r>
              <a:rPr lang="en-US" b="1" dirty="0"/>
              <a:t>Ant Colony Optimization (ACO)</a:t>
            </a:r>
            <a:endParaRPr lang="en-US" dirty="0"/>
          </a:p>
        </p:txBody>
      </p:sp>
      <p:sp>
        <p:nvSpPr>
          <p:cNvPr id="3" name="Content Placeholder 2">
            <a:extLst>
              <a:ext uri="{FF2B5EF4-FFF2-40B4-BE49-F238E27FC236}">
                <a16:creationId xmlns:a16="http://schemas.microsoft.com/office/drawing/2014/main" id="{6BD2F614-FC43-7322-E7D7-606EBE12E0A5}"/>
              </a:ext>
            </a:extLst>
          </p:cNvPr>
          <p:cNvSpPr>
            <a:spLocks noGrp="1"/>
          </p:cNvSpPr>
          <p:nvPr>
            <p:ph idx="1"/>
          </p:nvPr>
        </p:nvSpPr>
        <p:spPr>
          <a:xfrm>
            <a:off x="884904" y="1936955"/>
            <a:ext cx="10162508" cy="4302528"/>
          </a:xfrm>
        </p:spPr>
        <p:txBody>
          <a:bodyPr/>
          <a:lstStyle/>
          <a:p>
            <a:pPr marL="0" indent="0">
              <a:buNone/>
            </a:pPr>
            <a:r>
              <a:rPr lang="en-US" sz="2000" dirty="0"/>
              <a:t>is a </a:t>
            </a:r>
            <a:r>
              <a:rPr lang="en-US" sz="2000" b="1" dirty="0"/>
              <a:t>nature-inspired algorithm</a:t>
            </a:r>
            <a:r>
              <a:rPr lang="en-US" sz="2000" dirty="0"/>
              <a:t> used to solve complex problems like </a:t>
            </a:r>
            <a:r>
              <a:rPr lang="en-US" sz="2000" b="1" dirty="0"/>
              <a:t>scheduling, routing, and optimization</a:t>
            </a:r>
            <a:r>
              <a:rPr lang="en-US" sz="2000" dirty="0"/>
              <a:t>. It is based on how </a:t>
            </a:r>
            <a:r>
              <a:rPr lang="en-US" sz="2000" b="1" dirty="0"/>
              <a:t>real ants find the shortest path</a:t>
            </a:r>
            <a:r>
              <a:rPr lang="en-US" sz="2000" dirty="0"/>
              <a:t> between their nest and a food source.</a:t>
            </a:r>
          </a:p>
          <a:p>
            <a:pPr marL="457200" indent="-457200">
              <a:buFont typeface="+mj-lt"/>
              <a:buAutoNum type="arabicPeriod"/>
            </a:pPr>
            <a:r>
              <a:rPr lang="en-US" sz="2000" b="1" dirty="0">
                <a:solidFill>
                  <a:srgbClr val="FF0000"/>
                </a:solidFill>
              </a:rPr>
              <a:t>Artificial Ants Build Solutions: </a:t>
            </a:r>
          </a:p>
          <a:p>
            <a:pPr lvl="1"/>
            <a:r>
              <a:rPr lang="en-US" dirty="0"/>
              <a:t>Each ant builds a possible solution step by step (e.g., assigning tasks to machines).</a:t>
            </a:r>
            <a:endParaRPr lang="pt-BR" sz="1800" dirty="0"/>
          </a:p>
          <a:p>
            <a:pPr marL="457200" indent="-457200">
              <a:buFont typeface="+mj-lt"/>
              <a:buAutoNum type="arabicPeriod" startAt="2"/>
            </a:pPr>
            <a:r>
              <a:rPr lang="en-US" sz="2000" b="1" dirty="0">
                <a:solidFill>
                  <a:srgbClr val="FF0000"/>
                </a:solidFill>
              </a:rPr>
              <a:t>Pheromone Trails</a:t>
            </a:r>
            <a:r>
              <a:rPr lang="el-GR" sz="2000" b="1" dirty="0">
                <a:solidFill>
                  <a:srgbClr val="FF0000"/>
                </a:solidFill>
              </a:rPr>
              <a:t>(τ)</a:t>
            </a:r>
            <a:r>
              <a:rPr lang="en-US" sz="2000" b="1" dirty="0">
                <a:solidFill>
                  <a:srgbClr val="FF0000"/>
                </a:solidFill>
              </a:rPr>
              <a:t>:</a:t>
            </a:r>
          </a:p>
          <a:p>
            <a:pPr lvl="1"/>
            <a:r>
              <a:rPr lang="en-US" dirty="0"/>
              <a:t>The system keeps a memory (pheromone) of how good each decision was in the past.</a:t>
            </a:r>
          </a:p>
          <a:p>
            <a:pPr lvl="1"/>
            <a:r>
              <a:rPr lang="en-US" dirty="0"/>
              <a:t>Better solutions leave </a:t>
            </a:r>
            <a:r>
              <a:rPr lang="en-US" b="1" dirty="0"/>
              <a:t>stronger pheromone trails</a:t>
            </a:r>
            <a:r>
              <a:rPr lang="en-US" dirty="0"/>
              <a:t>, which influence future ants.</a:t>
            </a:r>
          </a:p>
          <a:p>
            <a:pPr marL="457200" lvl="1" indent="0">
              <a:buNone/>
            </a:pPr>
            <a:endParaRPr lang="pt-BR" sz="1600" b="1" dirty="0">
              <a:solidFill>
                <a:srgbClr val="FF0000"/>
              </a:solidFill>
            </a:endParaRPr>
          </a:p>
          <a:p>
            <a:pPr marL="0" indent="0">
              <a:buNone/>
            </a:pPr>
            <a:endParaRPr lang="en-US" sz="2400" dirty="0">
              <a:solidFill>
                <a:srgbClr val="FF0000"/>
              </a:solidFill>
            </a:endParaRPr>
          </a:p>
          <a:p>
            <a:pPr marL="0" indent="0">
              <a:buNone/>
            </a:pPr>
            <a:endParaRPr lang="en-US" dirty="0"/>
          </a:p>
        </p:txBody>
      </p:sp>
    </p:spTree>
    <p:extLst>
      <p:ext uri="{BB962C8B-B14F-4D97-AF65-F5344CB8AC3E}">
        <p14:creationId xmlns:p14="http://schemas.microsoft.com/office/powerpoint/2010/main" val="17174167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TM04033919[[fn=Circuit]]</Template>
  <TotalTime>913</TotalTime>
  <Words>1554</Words>
  <Application>Microsoft Office PowerPoint</Application>
  <PresentationFormat>Widescreen</PresentationFormat>
  <Paragraphs>148</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Aptos</vt:lpstr>
      <vt:lpstr>Arial</vt:lpstr>
      <vt:lpstr>Consolas</vt:lpstr>
      <vt:lpstr>Tw Cen MT</vt:lpstr>
      <vt:lpstr>Circuit</vt:lpstr>
      <vt:lpstr>Job Scheduling in cloud environment</vt:lpstr>
      <vt:lpstr>Job Scheduling in cloud</vt:lpstr>
      <vt:lpstr>cloud environment</vt:lpstr>
      <vt:lpstr>cloud environment</vt:lpstr>
      <vt:lpstr>Objectives of Job Scheduling</vt:lpstr>
      <vt:lpstr>Job Scheduling Techniques </vt:lpstr>
      <vt:lpstr>Heuristic-Based Scheduling Algorithms </vt:lpstr>
      <vt:lpstr>Hybrid Scheduling Techniques </vt:lpstr>
      <vt:lpstr>Ant Colony Optimization (ACO)</vt:lpstr>
      <vt:lpstr>Ant Colony Optimization (ACO)</vt:lpstr>
      <vt:lpstr>Parameters in ACO</vt:lpstr>
      <vt:lpstr>Parameters in ACO</vt:lpstr>
      <vt:lpstr>Parameters in ACO</vt:lpstr>
      <vt:lpstr>Parameters in ACO</vt:lpstr>
      <vt:lpstr>Initialize pheromone </vt:lpstr>
      <vt:lpstr>Objectives(fitness)</vt:lpstr>
      <vt:lpstr>  AS, ACS, EAS, MMAS, Asrank, ACO-GA     </vt:lpstr>
      <vt:lpstr>  AS, ACS, EAS, MMAS, Asrank, ACO-GA    </vt:lpstr>
      <vt:lpstr> ACO and GA </vt:lpstr>
      <vt:lpstr>Initialize population </vt:lpstr>
      <vt:lpstr>  solution to chromosome and chromosome to solution  </vt:lpstr>
      <vt:lpstr>    crossover </vt:lpstr>
      <vt:lpstr> Mutation </vt:lpstr>
      <vt:lpstr> Pheromone Convergence </vt:lpstr>
      <vt:lpstr>Pheromone Convergence</vt:lpstr>
      <vt:lpstr>Pheromone Convergence</vt:lpstr>
      <vt:lpstr>summary</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Faisal Abdelnasser</dc:creator>
  <cp:lastModifiedBy>Faisal Abdelnasser</cp:lastModifiedBy>
  <cp:revision>10</cp:revision>
  <dcterms:created xsi:type="dcterms:W3CDTF">2025-05-13T15:39:34Z</dcterms:created>
  <dcterms:modified xsi:type="dcterms:W3CDTF">2025-05-15T03:04:46Z</dcterms:modified>
</cp:coreProperties>
</file>