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77" r:id="rId3"/>
    <p:sldId id="311" r:id="rId4"/>
    <p:sldId id="312" r:id="rId5"/>
    <p:sldId id="313" r:id="rId6"/>
    <p:sldId id="299" r:id="rId7"/>
    <p:sldId id="300" r:id="rId8"/>
    <p:sldId id="301" r:id="rId9"/>
    <p:sldId id="302" r:id="rId10"/>
    <p:sldId id="280" r:id="rId11"/>
    <p:sldId id="304" r:id="rId12"/>
    <p:sldId id="310" r:id="rId13"/>
    <p:sldId id="283" r:id="rId14"/>
    <p:sldId id="305" r:id="rId15"/>
    <p:sldId id="306" r:id="rId16"/>
    <p:sldId id="307" r:id="rId17"/>
    <p:sldId id="308" r:id="rId18"/>
    <p:sldId id="30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15D7-6DB0-49C5-823D-6873D487C9F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7E82-7314-466F-BF0B-5B72F9B9E9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40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15D7-6DB0-49C5-823D-6873D487C9F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7E82-7314-466F-BF0B-5B72F9B9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2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15D7-6DB0-49C5-823D-6873D487C9F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7E82-7314-466F-BF0B-5B72F9B9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7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15D7-6DB0-49C5-823D-6873D487C9F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7E82-7314-466F-BF0B-5B72F9B9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6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15D7-6DB0-49C5-823D-6873D487C9F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7E82-7314-466F-BF0B-5B72F9B9E9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0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15D7-6DB0-49C5-823D-6873D487C9F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7E82-7314-466F-BF0B-5B72F9B9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4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15D7-6DB0-49C5-823D-6873D487C9F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7E82-7314-466F-BF0B-5B72F9B9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5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15D7-6DB0-49C5-823D-6873D487C9F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7E82-7314-466F-BF0B-5B72F9B9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9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15D7-6DB0-49C5-823D-6873D487C9F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7E82-7314-466F-BF0B-5B72F9B9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2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5415D7-6DB0-49C5-823D-6873D487C9F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0F7E82-7314-466F-BF0B-5B72F9B9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0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15D7-6DB0-49C5-823D-6873D487C9F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F7E82-7314-466F-BF0B-5B72F9B9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3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5415D7-6DB0-49C5-823D-6873D487C9FA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0F7E82-7314-466F-BF0B-5B72F9B9E9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28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DA6B5D-7B10-45E0-8075-6128F7EA9F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Mobile Computing (CS-321)</a:t>
            </a:r>
            <a:br>
              <a:rPr lang="en-US" sz="4400" dirty="0"/>
            </a:br>
            <a:r>
              <a:rPr lang="en-US" sz="4400" dirty="0"/>
              <a:t>Lecture-1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31CDD8-9D6D-4455-876D-2E83CBA76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M.Waqas</a:t>
            </a:r>
            <a:r>
              <a:rPr lang="en-US" dirty="0" smtClean="0"/>
              <a:t> </a:t>
            </a:r>
            <a:r>
              <a:rPr lang="en-US" dirty="0" err="1" smtClean="0"/>
              <a:t>Ilyas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57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99E98A-4510-4639-927A-2E8BCFF0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A92C96-BEAC-43B2-AB48-822B5B6EA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is open source, which allows the modification and redistribution.</a:t>
            </a:r>
          </a:p>
          <a:p>
            <a:r>
              <a:rPr lang="en-US" dirty="0"/>
              <a:t>The core Android source code is known as Android Open Source Project. (AOSP).</a:t>
            </a:r>
          </a:p>
          <a:p>
            <a:r>
              <a:rPr lang="en-US" dirty="0"/>
              <a:t>It is based on modified version of the Linux Kernel.</a:t>
            </a:r>
          </a:p>
          <a:p>
            <a:pPr lvl="1"/>
            <a:r>
              <a:rPr lang="en-US" b="1" dirty="0"/>
              <a:t>Linux Kernel:</a:t>
            </a:r>
            <a:r>
              <a:rPr lang="en-US" dirty="0"/>
              <a:t> Kernel is the core part of android OS. It is the system which initializes, configures and sets all hardware components for use. It prepares the complete system for functioning.</a:t>
            </a:r>
          </a:p>
          <a:p>
            <a:pPr lvl="1"/>
            <a:r>
              <a:rPr lang="en-US" dirty="0"/>
              <a:t>It consists of several sub-systems and services. Memory management, process management, storage management, file management etc. are major facilities provided by kernel. It ensures that processes can share resources without conflicts. It prevents a single process from hogging the CPU.</a:t>
            </a:r>
          </a:p>
        </p:txBody>
      </p:sp>
    </p:spTree>
    <p:extLst>
      <p:ext uri="{BB962C8B-B14F-4D97-AF65-F5344CB8AC3E}">
        <p14:creationId xmlns:p14="http://schemas.microsoft.com/office/powerpoint/2010/main" val="930304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99E98A-4510-4639-927A-2E8BCFF0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A92C96-BEAC-43B2-AB48-822B5B6EA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evolved with every new version since 2008.</a:t>
            </a:r>
          </a:p>
          <a:p>
            <a:r>
              <a:rPr lang="en-US" dirty="0"/>
              <a:t>The current stable version of Android is Android 10.</a:t>
            </a:r>
          </a:p>
          <a:p>
            <a:r>
              <a:rPr lang="en-US" dirty="0"/>
              <a:t>Android versions has a nickname named after a sweet dish.</a:t>
            </a:r>
          </a:p>
          <a:p>
            <a:r>
              <a:rPr lang="en-US" dirty="0"/>
              <a:t>E.g. Android Pie, Nougat, Oreo etc.</a:t>
            </a:r>
          </a:p>
          <a:p>
            <a:r>
              <a:rPr lang="en-US" dirty="0"/>
              <a:t>These nicknames are ordered alphabetically.</a:t>
            </a:r>
          </a:p>
        </p:txBody>
      </p:sp>
    </p:spTree>
    <p:extLst>
      <p:ext uri="{BB962C8B-B14F-4D97-AF65-F5344CB8AC3E}">
        <p14:creationId xmlns:p14="http://schemas.microsoft.com/office/powerpoint/2010/main" val="2520693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99E98A-4510-4639-927A-2E8BCFF0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versions…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C20344CB-588D-4FF1-921C-52F789D32E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652205"/>
              </p:ext>
            </p:extLst>
          </p:nvPr>
        </p:nvGraphicFramePr>
        <p:xfrm>
          <a:off x="1126436" y="1842435"/>
          <a:ext cx="10429458" cy="4259135"/>
        </p:xfrm>
        <a:graphic>
          <a:graphicData uri="http://schemas.openxmlformats.org/drawingml/2006/table">
            <a:tbl>
              <a:tblPr firstRow="1" bandRow="1"/>
              <a:tblGrid>
                <a:gridCol w="1738243">
                  <a:extLst>
                    <a:ext uri="{9D8B030D-6E8A-4147-A177-3AD203B41FA5}">
                      <a16:colId xmlns:a16="http://schemas.microsoft.com/office/drawing/2014/main" xmlns="" val="161585024"/>
                    </a:ext>
                  </a:extLst>
                </a:gridCol>
                <a:gridCol w="1738243">
                  <a:extLst>
                    <a:ext uri="{9D8B030D-6E8A-4147-A177-3AD203B41FA5}">
                      <a16:colId xmlns:a16="http://schemas.microsoft.com/office/drawing/2014/main" xmlns="" val="3503541914"/>
                    </a:ext>
                  </a:extLst>
                </a:gridCol>
                <a:gridCol w="1738243">
                  <a:extLst>
                    <a:ext uri="{9D8B030D-6E8A-4147-A177-3AD203B41FA5}">
                      <a16:colId xmlns:a16="http://schemas.microsoft.com/office/drawing/2014/main" xmlns="" val="994071271"/>
                    </a:ext>
                  </a:extLst>
                </a:gridCol>
                <a:gridCol w="1738243">
                  <a:extLst>
                    <a:ext uri="{9D8B030D-6E8A-4147-A177-3AD203B41FA5}">
                      <a16:colId xmlns:a16="http://schemas.microsoft.com/office/drawing/2014/main" xmlns="" val="2358125134"/>
                    </a:ext>
                  </a:extLst>
                </a:gridCol>
                <a:gridCol w="1738243">
                  <a:extLst>
                    <a:ext uri="{9D8B030D-6E8A-4147-A177-3AD203B41FA5}">
                      <a16:colId xmlns:a16="http://schemas.microsoft.com/office/drawing/2014/main" xmlns="" val="1013437011"/>
                    </a:ext>
                  </a:extLst>
                </a:gridCol>
                <a:gridCol w="1738243">
                  <a:extLst>
                    <a:ext uri="{9D8B030D-6E8A-4147-A177-3AD203B41FA5}">
                      <a16:colId xmlns:a16="http://schemas.microsoft.com/office/drawing/2014/main" xmlns="" val="3349187551"/>
                    </a:ext>
                  </a:extLst>
                </a:gridCol>
              </a:tblGrid>
              <a:tr h="2643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Codename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Version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API level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Codename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Version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API level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0969846"/>
                  </a:ext>
                </a:extLst>
              </a:tr>
              <a:tr h="2643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Android10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Ice Cream Sandwich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4.0.1 - 4.0.2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3054272"/>
                  </a:ext>
                </a:extLst>
              </a:tr>
              <a:tr h="2643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Honeycomb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3.2.x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0902147"/>
                  </a:ext>
                </a:extLst>
              </a:tr>
              <a:tr h="2643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Oreo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8.1.0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Honeycomb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44295534"/>
                  </a:ext>
                </a:extLst>
              </a:tr>
              <a:tr h="2643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Oreo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8.0.0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Honeycomb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915937"/>
                  </a:ext>
                </a:extLst>
              </a:tr>
              <a:tr h="3217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Nougat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Gingerbread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2.3.3 - 2.3.7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85165325"/>
                  </a:ext>
                </a:extLst>
              </a:tr>
              <a:tr h="2643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Nougat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Gingerbread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2.3 - 2.3.2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05201114"/>
                  </a:ext>
                </a:extLst>
              </a:tr>
              <a:tr h="2643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Marshmallow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Froyo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2.2.x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49050450"/>
                  </a:ext>
                </a:extLst>
              </a:tr>
              <a:tr h="2643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Lollipop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Éclair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30868615"/>
                  </a:ext>
                </a:extLst>
              </a:tr>
              <a:tr h="2643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Lollipop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Éclair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2.0.1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04245544"/>
                  </a:ext>
                </a:extLst>
              </a:tr>
              <a:tr h="2643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KitKat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4.4 - 4.4.4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Éclair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10779971"/>
                  </a:ext>
                </a:extLst>
              </a:tr>
              <a:tr h="2643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Jelly Bean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4.3.x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Donut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1011089"/>
                  </a:ext>
                </a:extLst>
              </a:tr>
              <a:tr h="2643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Jelly Bean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4.2.x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Cupcake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68088745"/>
                  </a:ext>
                </a:extLst>
              </a:tr>
              <a:tr h="2643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Jelly Bean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4.1.x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(no codename)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77767664"/>
                  </a:ext>
                </a:extLst>
              </a:tr>
              <a:tr h="2643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Ice Cream Sandwich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4.0.3 - 4.0.4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(no codename)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kern="1200" dirty="0">
                          <a:solidFill>
                            <a:srgbClr val="202124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888" marR="4888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7481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21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1F9734-72A6-4083-81DB-B0E36CF8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to develop Android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156388-9166-4427-B83D-DFD300E4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types of development approaches</a:t>
            </a:r>
          </a:p>
          <a:p>
            <a:r>
              <a:rPr lang="en-US" dirty="0"/>
              <a:t>Native:</a:t>
            </a:r>
          </a:p>
          <a:p>
            <a:pPr lvl="1"/>
            <a:r>
              <a:rPr lang="en-US" dirty="0"/>
              <a:t>Developed for specific hardware or platform</a:t>
            </a:r>
          </a:p>
          <a:p>
            <a:pPr lvl="1"/>
            <a:r>
              <a:rPr lang="en-US" dirty="0"/>
              <a:t>Built using some particular language or software development kit (SDK)</a:t>
            </a:r>
          </a:p>
          <a:p>
            <a:pPr lvl="1"/>
            <a:r>
              <a:rPr lang="en-US" dirty="0"/>
              <a:t>The native apps which are developed by a platform cannot run on other platforms.</a:t>
            </a:r>
          </a:p>
          <a:p>
            <a:r>
              <a:rPr lang="en-US" dirty="0"/>
              <a:t>Hybrid:</a:t>
            </a:r>
          </a:p>
          <a:p>
            <a:pPr lvl="1"/>
            <a:r>
              <a:rPr lang="en-US" dirty="0"/>
              <a:t>Designed for cross-platform rather than just for one platform</a:t>
            </a:r>
          </a:p>
          <a:p>
            <a:pPr lvl="1"/>
            <a:r>
              <a:rPr lang="en-US" dirty="0"/>
              <a:t>built using web technologies like HTML and JavaScript</a:t>
            </a:r>
          </a:p>
          <a:p>
            <a:pPr lvl="1"/>
            <a:r>
              <a:rPr lang="en-US" dirty="0"/>
              <a:t>One code base can be used to develop apps for Android, iOS and web</a:t>
            </a:r>
          </a:p>
        </p:txBody>
      </p:sp>
    </p:spTree>
    <p:extLst>
      <p:ext uri="{BB962C8B-B14F-4D97-AF65-F5344CB8AC3E}">
        <p14:creationId xmlns:p14="http://schemas.microsoft.com/office/powerpoint/2010/main" val="3533660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1F9734-72A6-4083-81DB-B0E36CF8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to develop Android Apps…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156388-9166-4427-B83D-DFD300E4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languages can be used to develop Android application.</a:t>
            </a:r>
          </a:p>
          <a:p>
            <a:r>
              <a:rPr lang="en-US" dirty="0"/>
              <a:t>Native:</a:t>
            </a:r>
          </a:p>
          <a:p>
            <a:pPr lvl="1"/>
            <a:r>
              <a:rPr lang="en-US" dirty="0"/>
              <a:t>Java:</a:t>
            </a:r>
          </a:p>
          <a:p>
            <a:pPr lvl="2"/>
            <a:r>
              <a:rPr lang="en-US" sz="1600" dirty="0"/>
              <a:t>The most used programming language in the world.</a:t>
            </a:r>
          </a:p>
          <a:p>
            <a:pPr lvl="2"/>
            <a:r>
              <a:rPr lang="en-US" sz="1600" dirty="0"/>
              <a:t>Most of the apps on the Google play store are built using Java.</a:t>
            </a:r>
          </a:p>
          <a:p>
            <a:pPr lvl="2"/>
            <a:r>
              <a:rPr lang="en-US" sz="1600" dirty="0"/>
              <a:t>It has great online support.</a:t>
            </a:r>
          </a:p>
          <a:p>
            <a:pPr lvl="1"/>
            <a:r>
              <a:rPr lang="en-US" dirty="0"/>
              <a:t>Kotlin:</a:t>
            </a:r>
          </a:p>
          <a:p>
            <a:pPr lvl="2"/>
            <a:r>
              <a:rPr lang="en-US" dirty="0"/>
              <a:t>Developed by JetBrains.</a:t>
            </a:r>
          </a:p>
          <a:p>
            <a:pPr lvl="2"/>
            <a:r>
              <a:rPr lang="en-US" dirty="0"/>
              <a:t>Becoming trendy for Android development.</a:t>
            </a:r>
          </a:p>
          <a:p>
            <a:pPr lvl="2"/>
            <a:r>
              <a:rPr lang="en-US" dirty="0"/>
              <a:t>it runs on Java Virtual Machine Just like Java.</a:t>
            </a:r>
          </a:p>
        </p:txBody>
      </p:sp>
    </p:spTree>
    <p:extLst>
      <p:ext uri="{BB962C8B-B14F-4D97-AF65-F5344CB8AC3E}">
        <p14:creationId xmlns:p14="http://schemas.microsoft.com/office/powerpoint/2010/main" val="885733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1F9734-72A6-4083-81DB-B0E36CF8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to develop Android Apps…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156388-9166-4427-B83D-DFD300E4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C++:</a:t>
            </a:r>
          </a:p>
          <a:p>
            <a:pPr lvl="1"/>
            <a:r>
              <a:rPr lang="en-US" dirty="0"/>
              <a:t>Uses Android Native Development Kit (NDK) to build part of the Android apps.</a:t>
            </a:r>
          </a:p>
          <a:p>
            <a:pPr lvl="1"/>
            <a:r>
              <a:rPr lang="en-US" dirty="0"/>
              <a:t>Used to develop supporting libraries.</a:t>
            </a:r>
          </a:p>
          <a:p>
            <a:pPr lvl="1"/>
            <a:r>
              <a:rPr lang="en-US" dirty="0"/>
              <a:t>Used for Graphic intensive apps or games.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Hybrid:</a:t>
            </a:r>
          </a:p>
          <a:p>
            <a:pPr lvl="1"/>
            <a:r>
              <a:rPr lang="en-US" b="1" dirty="0"/>
              <a:t>Xamarin:</a:t>
            </a:r>
          </a:p>
          <a:p>
            <a:pPr lvl="2"/>
            <a:r>
              <a:rPr lang="en-US" dirty="0"/>
              <a:t>One of the top hybrid application frameworks</a:t>
            </a:r>
          </a:p>
          <a:p>
            <a:pPr lvl="2"/>
            <a:r>
              <a:rPr lang="en-US" dirty="0"/>
              <a:t>Used to develop hybrid apps for Android and iOS.</a:t>
            </a:r>
          </a:p>
          <a:p>
            <a:pPr lvl="2"/>
            <a:r>
              <a:rPr lang="en-US" dirty="0"/>
              <a:t>Owned by Microsoft</a:t>
            </a:r>
          </a:p>
          <a:p>
            <a:pPr lvl="2"/>
            <a:r>
              <a:rPr lang="en-US" dirty="0"/>
              <a:t>Uses C# as a backend language.</a:t>
            </a:r>
          </a:p>
        </p:txBody>
      </p:sp>
    </p:spTree>
    <p:extLst>
      <p:ext uri="{BB962C8B-B14F-4D97-AF65-F5344CB8AC3E}">
        <p14:creationId xmlns:p14="http://schemas.microsoft.com/office/powerpoint/2010/main" val="1737918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1F9734-72A6-4083-81DB-B0E36CF8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to develop Android Apps…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156388-9166-4427-B83D-DFD300E41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Flutter:</a:t>
            </a:r>
          </a:p>
          <a:p>
            <a:pPr lvl="1"/>
            <a:r>
              <a:rPr lang="en-US" dirty="0"/>
              <a:t>Google’s UI toolkit to build apps for mobile, web and even desktop</a:t>
            </a:r>
          </a:p>
          <a:p>
            <a:pPr lvl="1"/>
            <a:r>
              <a:rPr lang="en-US" dirty="0"/>
              <a:t>Famous for building hybrid apps with beautiful interfaces.</a:t>
            </a:r>
          </a:p>
          <a:p>
            <a:r>
              <a:rPr lang="en-US" b="1" dirty="0"/>
              <a:t>Kotlin:</a:t>
            </a:r>
          </a:p>
          <a:p>
            <a:pPr lvl="1"/>
            <a:r>
              <a:rPr lang="en-US" dirty="0"/>
              <a:t>Kotlin can also be used to create hybrid apps for Android and iOS by using a single code base.</a:t>
            </a:r>
          </a:p>
          <a:p>
            <a:r>
              <a:rPr lang="en-US" b="1" dirty="0"/>
              <a:t>React Native:</a:t>
            </a:r>
          </a:p>
          <a:p>
            <a:pPr lvl="1"/>
            <a:r>
              <a:rPr lang="en-US" dirty="0"/>
              <a:t>Uses React to build apps for both Android and iOS.</a:t>
            </a:r>
          </a:p>
          <a:p>
            <a:pPr lvl="1"/>
            <a:r>
              <a:rPr lang="en-US" dirty="0"/>
              <a:t>React Native is backed by Facebook.</a:t>
            </a:r>
          </a:p>
        </p:txBody>
      </p:sp>
    </p:spTree>
    <p:extLst>
      <p:ext uri="{BB962C8B-B14F-4D97-AF65-F5344CB8AC3E}">
        <p14:creationId xmlns:p14="http://schemas.microsoft.com/office/powerpoint/2010/main" val="2288511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9008A-9BEC-4B47-941E-1D715638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Pros and cons of native and hybrid application development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280D50A7-063A-4315-B134-5BE6D40913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902649"/>
              </p:ext>
            </p:extLst>
          </p:nvPr>
        </p:nvGraphicFramePr>
        <p:xfrm>
          <a:off x="2256390" y="1873423"/>
          <a:ext cx="7179158" cy="4174747"/>
        </p:xfrm>
        <a:graphic>
          <a:graphicData uri="http://schemas.openxmlformats.org/drawingml/2006/table">
            <a:tbl>
              <a:tblPr firstRow="1" firstCol="1" bandRow="1"/>
              <a:tblGrid>
                <a:gridCol w="1794406">
                  <a:extLst>
                    <a:ext uri="{9D8B030D-6E8A-4147-A177-3AD203B41FA5}">
                      <a16:colId xmlns:a16="http://schemas.microsoft.com/office/drawing/2014/main" xmlns="" val="2031255498"/>
                    </a:ext>
                  </a:extLst>
                </a:gridCol>
                <a:gridCol w="1794406">
                  <a:extLst>
                    <a:ext uri="{9D8B030D-6E8A-4147-A177-3AD203B41FA5}">
                      <a16:colId xmlns:a16="http://schemas.microsoft.com/office/drawing/2014/main" xmlns="" val="1898972291"/>
                    </a:ext>
                  </a:extLst>
                </a:gridCol>
                <a:gridCol w="1795173">
                  <a:extLst>
                    <a:ext uri="{9D8B030D-6E8A-4147-A177-3AD203B41FA5}">
                      <a16:colId xmlns:a16="http://schemas.microsoft.com/office/drawing/2014/main" xmlns="" val="2327925099"/>
                    </a:ext>
                  </a:extLst>
                </a:gridCol>
                <a:gridCol w="1795173">
                  <a:extLst>
                    <a:ext uri="{9D8B030D-6E8A-4147-A177-3AD203B41FA5}">
                      <a16:colId xmlns:a16="http://schemas.microsoft.com/office/drawing/2014/main" xmlns="" val="227338973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Native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Hybrid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471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5150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Access to all available features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Code cannot be reusable for other platforms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 80% code is shareable among different platforms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features are not available or supported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1570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apps speed and performance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Requires separate app development for every platform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need to develop a separate app for each platform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Performance is not the same as native apps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21915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High-level customization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More time required to develop and test the app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Less time required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Limited customization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75683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Best app functionalities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cost requires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Lower cost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Limited functionalities available because limited libraries available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6529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700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FA8BEE-A91A-41E4-B3A6-4308B2A19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language we will use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3274C-045B-4890-82CD-82AB7D262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course, we will use </a:t>
            </a:r>
            <a:r>
              <a:rPr lang="en-US" dirty="0" smtClean="0"/>
              <a:t>Hybrid Development by using </a:t>
            </a:r>
            <a:r>
              <a:rPr lang="en-US" smtClean="0"/>
              <a:t>React Native.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4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E7D498-93BF-4B67-A1EF-B80D5315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52E544-C0A2-4E89-B20B-741FB224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/>
              <a:t>The motivation for the course</a:t>
            </a:r>
          </a:p>
          <a:p>
            <a:pPr marL="0" indent="0">
              <a:buNone/>
            </a:pPr>
            <a:r>
              <a:rPr lang="en-US" dirty="0"/>
              <a:t>History of the Android</a:t>
            </a:r>
          </a:p>
          <a:p>
            <a:pPr marL="0" indent="0">
              <a:buNone/>
            </a:pPr>
            <a:r>
              <a:rPr lang="en-US" dirty="0" smtClean="0"/>
              <a:t>Languages </a:t>
            </a:r>
            <a:r>
              <a:rPr lang="en-US" dirty="0"/>
              <a:t>to develop </a:t>
            </a:r>
            <a:r>
              <a:rPr lang="en-US" dirty="0" smtClean="0"/>
              <a:t>Mobile apps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Native development</a:t>
            </a:r>
          </a:p>
          <a:p>
            <a:pPr marL="0" indent="0">
              <a:buNone/>
            </a:pPr>
            <a:r>
              <a:rPr lang="en-US" dirty="0"/>
              <a:t>	Hybrid development</a:t>
            </a:r>
          </a:p>
          <a:p>
            <a:pPr marL="0" indent="0">
              <a:buNone/>
            </a:pPr>
            <a:r>
              <a:rPr lang="en-US" dirty="0"/>
              <a:t>	Pros and cons of native and hybrid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357751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Course for 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have knowledge of object-oriented programming </a:t>
            </a:r>
            <a:endParaRPr lang="en-US" dirty="0" smtClean="0"/>
          </a:p>
          <a:p>
            <a:pPr lvl="1"/>
            <a:r>
              <a:rPr lang="en-US" dirty="0" smtClean="0"/>
              <a:t>• </a:t>
            </a:r>
            <a:r>
              <a:rPr lang="en-US" dirty="0"/>
              <a:t>Preferably in Java.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Should have knowledge of networking concepts, OS concepts and web programming.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And the most important!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Attitude towards Learning new things.</a:t>
            </a:r>
          </a:p>
        </p:txBody>
      </p:sp>
    </p:spTree>
    <p:extLst>
      <p:ext uri="{BB962C8B-B14F-4D97-AF65-F5344CB8AC3E}">
        <p14:creationId xmlns:p14="http://schemas.microsoft.com/office/powerpoint/2010/main" val="240673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Questions/Discussion in the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</a:t>
            </a:r>
            <a:r>
              <a:rPr lang="en-US" dirty="0"/>
              <a:t>Your questions will help your class-mates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• Your questions provide feedback for me.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Anything (informative) discussed in the class may be part of your exam. </a:t>
            </a:r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So, never rely on slides only</a:t>
            </a:r>
          </a:p>
        </p:txBody>
      </p:sp>
    </p:spTree>
    <p:extLst>
      <p:ext uri="{BB962C8B-B14F-4D97-AF65-F5344CB8AC3E}">
        <p14:creationId xmlns:p14="http://schemas.microsoft.com/office/powerpoint/2010/main" val="404943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Mobile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Mobile computing is human–computer interaction in which a computer is expected to be transported during normal usage, which allows for transmission of data, voice and </a:t>
            </a:r>
            <a:r>
              <a:rPr lang="en-US" dirty="0" smtClean="0"/>
              <a:t>video.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Mobile </a:t>
            </a:r>
            <a:r>
              <a:rPr lang="en-US" dirty="0"/>
              <a:t>computing involves mobile communication, mobile hardware, and mobile software. </a:t>
            </a:r>
          </a:p>
        </p:txBody>
      </p:sp>
    </p:spTree>
    <p:extLst>
      <p:ext uri="{BB962C8B-B14F-4D97-AF65-F5344CB8AC3E}">
        <p14:creationId xmlns:p14="http://schemas.microsoft.com/office/powerpoint/2010/main" val="389947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8E3022-E350-46C2-AFC7-48F91C5A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FF1EE7-0A8E-49CC-92D3-8B925D4BC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is an operating system (OS).</a:t>
            </a:r>
          </a:p>
          <a:p>
            <a:r>
              <a:rPr lang="en-US" dirty="0"/>
              <a:t>Designed to work on mobiles, tablets and wearables.</a:t>
            </a:r>
          </a:p>
          <a:p>
            <a:r>
              <a:rPr lang="en-US" dirty="0"/>
              <a:t>In this course, we will learn about developing applications for Android OS.</a:t>
            </a:r>
          </a:p>
          <a:p>
            <a:pPr lvl="1"/>
            <a:r>
              <a:rPr lang="en-US" dirty="0"/>
              <a:t>Learning of the essential components</a:t>
            </a:r>
          </a:p>
          <a:p>
            <a:pPr lvl="1"/>
            <a:r>
              <a:rPr lang="en-US" dirty="0"/>
              <a:t>Learning the use of Integrated Development Environment (IDE)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7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8E3022-E350-46C2-AFC7-48F91C5A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motivation for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FF1EE7-0A8E-49CC-92D3-8B925D4BC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million of apps available on Google play store.</a:t>
            </a:r>
          </a:p>
          <a:p>
            <a:r>
              <a:rPr lang="en-US" dirty="0"/>
              <a:t>Dominated mobile platform.</a:t>
            </a:r>
          </a:p>
          <a:p>
            <a:r>
              <a:rPr lang="en-US" dirty="0"/>
              <a:t>As of April 2020, Android has over 70% mobile market share.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74DB509-8B64-44AE-869C-9B621324D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03" y="3532158"/>
            <a:ext cx="10526594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5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8E3022-E350-46C2-AFC7-48F91C5A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motivation for the course…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FF1EE7-0A8E-49CC-92D3-8B925D4BC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Application developers </a:t>
            </a:r>
            <a:r>
              <a:rPr lang="en-US" dirty="0"/>
              <a:t>are high in demand.</a:t>
            </a:r>
          </a:p>
          <a:p>
            <a:r>
              <a:rPr lang="en-US" dirty="0"/>
              <a:t>High salaries for the developers.</a:t>
            </a:r>
          </a:p>
          <a:p>
            <a:r>
              <a:rPr lang="en-US" dirty="0"/>
              <a:t>Every business has its own mobile app</a:t>
            </a:r>
          </a:p>
          <a:p>
            <a:r>
              <a:rPr lang="en-US" dirty="0"/>
              <a:t>All new business needs to have a mobile app.</a:t>
            </a:r>
          </a:p>
          <a:p>
            <a:r>
              <a:rPr lang="en-US" dirty="0"/>
              <a:t>Consumer prefers using mobile app instead of visiting website for a service.</a:t>
            </a:r>
          </a:p>
          <a:p>
            <a:pPr lvl="1"/>
            <a:r>
              <a:rPr lang="en-US" dirty="0"/>
              <a:t>This creates excellent opportunities for the Android developers to get hired.</a:t>
            </a:r>
          </a:p>
        </p:txBody>
      </p:sp>
    </p:spTree>
    <p:extLst>
      <p:ext uri="{BB962C8B-B14F-4D97-AF65-F5344CB8AC3E}">
        <p14:creationId xmlns:p14="http://schemas.microsoft.com/office/powerpoint/2010/main" val="93454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C65612-6D39-4A6A-87CC-92C28AF4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the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CBC854-6136-4A54-9078-9C19C0CA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Founded in 2003.</a:t>
            </a:r>
          </a:p>
          <a:p>
            <a:r>
              <a:rPr lang="en-US" dirty="0"/>
              <a:t>Acquired by Google in 2005.</a:t>
            </a:r>
          </a:p>
          <a:p>
            <a:r>
              <a:rPr lang="en-US" dirty="0"/>
              <a:t>In 2007, Google announced Open Handset Alliance (OHA). OHA is a group of tech companies working together to develop open standards for mobile platforms. </a:t>
            </a:r>
          </a:p>
          <a:p>
            <a:r>
              <a:rPr lang="en-US" dirty="0"/>
              <a:t>In 2008, first commercial Android mobile phones “HTC dream” was launched.</a:t>
            </a:r>
          </a:p>
          <a:p>
            <a:pPr lvl="0"/>
            <a:r>
              <a:rPr lang="en-US" dirty="0"/>
              <a:t>In 2010, the flagship mobile device “Nexus One” announced by Google.</a:t>
            </a:r>
          </a:p>
          <a:p>
            <a:pPr lvl="0"/>
            <a:r>
              <a:rPr lang="en-US" dirty="0"/>
              <a:t>In 2014, Google announced Android OS for watches called “Android Wear”.</a:t>
            </a:r>
          </a:p>
          <a:p>
            <a:r>
              <a:rPr lang="en-US" dirty="0"/>
              <a:t>In 2016, Google announced Virtual reality (VR), Pixel devices and Google Nest smart speakers.</a:t>
            </a:r>
          </a:p>
        </p:txBody>
      </p:sp>
    </p:spTree>
    <p:extLst>
      <p:ext uri="{BB962C8B-B14F-4D97-AF65-F5344CB8AC3E}">
        <p14:creationId xmlns:p14="http://schemas.microsoft.com/office/powerpoint/2010/main" val="19184757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2790</TotalTime>
  <Words>1146</Words>
  <Application>Microsoft Office PowerPoint</Application>
  <PresentationFormat>Widescreen</PresentationFormat>
  <Paragraphs>220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Retrospect</vt:lpstr>
      <vt:lpstr>Mobile Computing (CS-321) Lecture-1</vt:lpstr>
      <vt:lpstr>Contents</vt:lpstr>
      <vt:lpstr>Is this Course for me?</vt:lpstr>
      <vt:lpstr>Questions/Discussion in the Class:</vt:lpstr>
      <vt:lpstr>What is Mobile Computing?</vt:lpstr>
      <vt:lpstr>Introduction</vt:lpstr>
      <vt:lpstr>The motivation for the course</vt:lpstr>
      <vt:lpstr>The motivation for the course…</vt:lpstr>
      <vt:lpstr>History of the Android</vt:lpstr>
      <vt:lpstr>More about Android</vt:lpstr>
      <vt:lpstr>Android versions</vt:lpstr>
      <vt:lpstr>Android versions…</vt:lpstr>
      <vt:lpstr>Languages to develop Android Apps</vt:lpstr>
      <vt:lpstr>Languages to develop Android Apps…</vt:lpstr>
      <vt:lpstr>Languages to develop Android Apps…</vt:lpstr>
      <vt:lpstr>Languages to develop Android Apps…</vt:lpstr>
      <vt:lpstr>Pros and cons of native and hybrid application development</vt:lpstr>
      <vt:lpstr>Which language we will use in this course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 Ashraf</dc:creator>
  <cp:lastModifiedBy>215766</cp:lastModifiedBy>
  <cp:revision>169</cp:revision>
  <dcterms:created xsi:type="dcterms:W3CDTF">2020-04-01T11:44:36Z</dcterms:created>
  <dcterms:modified xsi:type="dcterms:W3CDTF">2023-05-19T07:55:21Z</dcterms:modified>
</cp:coreProperties>
</file>