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55" r:id="rId5"/>
    <p:sldMasterId id="2147483667" r:id="rId6"/>
    <p:sldMasterId id="2147483658" r:id="rId7"/>
    <p:sldMasterId id="2147483661" r:id="rId8"/>
    <p:sldMasterId id="2147483679" r:id="rId9"/>
  </p:sldMasterIdLst>
  <p:notesMasterIdLst>
    <p:notesMasterId r:id="rId18"/>
  </p:notesMasterIdLst>
  <p:sldIdLst>
    <p:sldId id="358" r:id="rId10"/>
    <p:sldId id="374" r:id="rId11"/>
    <p:sldId id="378" r:id="rId12"/>
    <p:sldId id="377" r:id="rId13"/>
    <p:sldId id="376" r:id="rId14"/>
    <p:sldId id="373" r:id="rId15"/>
    <p:sldId id="37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F4D44B-C767-A18F-3871-D45F55145232}" name="Nathan DArcy" initials="ND" userId="S::nathan.darcy@excopartners.com::bbf4b45c-ba87-4456-a510-d97c9ee7da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E7E8E9"/>
    <a:srgbClr val="000000"/>
    <a:srgbClr val="231F20"/>
    <a:srgbClr val="F27024"/>
    <a:srgbClr val="FEF8E7"/>
    <a:srgbClr val="F3BB44"/>
    <a:srgbClr val="F4BC44"/>
    <a:srgbClr val="414042"/>
    <a:srgbClr val="F2B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A0270-7B5F-1942-9F7D-AC684A01EDDA}" v="5" dt="2023-04-26T01:13:39.679"/>
    <p1510:client id="{CA67B89C-BBF8-4E30-9F6E-49ACE165B34D}" v="3" dt="2023-04-26T01:00:16.389"/>
    <p1510:client id="{E8B52FBF-211B-46A1-926C-FF1A69EB45E3}" v="17" dt="2023-04-26T00:46:33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6B9596D7-8F97-9549-B6B7-401A1A9829BB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5C03656D-7094-1C4F-9862-DED3C2D7B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3656D-7094-1C4F-9862-DED3C2D7BC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3656D-7094-1C4F-9862-DED3C2D7BC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sv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01E7-A0AD-7F46-9BDD-15F9820C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24447"/>
            <a:ext cx="5334000" cy="2841317"/>
          </a:xfrm>
        </p:spPr>
        <p:txBody>
          <a:bodyPr anchor="b"/>
          <a:lstStyle>
            <a:lvl1pPr algn="l">
              <a:defRPr sz="6000"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C209F-05E1-E541-B272-5628191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91798"/>
            <a:ext cx="5334000" cy="80232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14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48FDEE-6E9D-7048-94AD-5154986630BD}"/>
              </a:ext>
            </a:extLst>
          </p:cNvPr>
          <p:cNvSpPr/>
          <p:nvPr userDrawn="1"/>
        </p:nvSpPr>
        <p:spPr>
          <a:xfrm>
            <a:off x="9524010" y="5617029"/>
            <a:ext cx="2667990" cy="124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648887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8875" cy="394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BA2F-C83C-D546-B372-6BF741233578}"/>
              </a:ext>
            </a:extLst>
          </p:cNvPr>
          <p:cNvSpPr/>
          <p:nvPr userDrawn="1"/>
        </p:nvSpPr>
        <p:spPr>
          <a:xfrm>
            <a:off x="7766463" y="0"/>
            <a:ext cx="44255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08ED8F-3167-2645-9C1C-5D871E34EA2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449368" y="500061"/>
            <a:ext cx="3127725" cy="585323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7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170590-C212-4F40-87B2-1044A61E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890165"/>
            <a:ext cx="1350591" cy="5946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C7D9AC5-0928-5245-BA53-6CBCFFF9FE45}"/>
              </a:ext>
            </a:extLst>
          </p:cNvPr>
          <p:cNvSpPr/>
          <p:nvPr userDrawn="1"/>
        </p:nvSpPr>
        <p:spPr>
          <a:xfrm rot="2700000">
            <a:off x="7594270" y="3256808"/>
            <a:ext cx="344385" cy="344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6181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01E7-A0AD-7F46-9BDD-15F9820C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66160"/>
            <a:ext cx="5334000" cy="1899604"/>
          </a:xfrm>
        </p:spPr>
        <p:txBody>
          <a:bodyPr anchor="b"/>
          <a:lstStyle>
            <a:lvl1pPr algn="l">
              <a:defRPr sz="6000"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C209F-05E1-E541-B272-5628191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91798"/>
            <a:ext cx="5334000" cy="80232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29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A23E7-65E1-9E49-B87C-397103ED9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22" t="5185" b="5185"/>
          <a:stretch/>
        </p:blipFill>
        <p:spPr>
          <a:xfrm>
            <a:off x="0" y="0"/>
            <a:ext cx="68646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99E77-E1B0-6448-9C69-01F90D749A45}"/>
              </a:ext>
            </a:extLst>
          </p:cNvPr>
          <p:cNvSpPr/>
          <p:nvPr userDrawn="1"/>
        </p:nvSpPr>
        <p:spPr>
          <a:xfrm>
            <a:off x="9157252" y="5446643"/>
            <a:ext cx="3034748" cy="1411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772D089-ED5A-284B-A58B-54D06E54F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6356" y="514525"/>
            <a:ext cx="3205793" cy="141135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92BB2C-0172-9041-A717-BFD966461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1220" y="4492417"/>
            <a:ext cx="4056063" cy="190845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C9DB6-2A31-6F4F-B9A3-02CE0EE3918E}"/>
              </a:ext>
            </a:extLst>
          </p:cNvPr>
          <p:cNvSpPr txBox="1"/>
          <p:nvPr userDrawn="1"/>
        </p:nvSpPr>
        <p:spPr>
          <a:xfrm>
            <a:off x="8404453" y="2204015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err="1">
                <a:solidFill>
                  <a:schemeClr val="bg1"/>
                </a:solidFill>
                <a:latin typeface="Montserrat" pitchFamily="2" charset="77"/>
              </a:rPr>
              <a:t>excopartners.com</a:t>
            </a:r>
            <a:endParaRPr lang="en-US" b="0" i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675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52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01E7-A0AD-7F46-9BDD-15F9820C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66160"/>
            <a:ext cx="5334000" cy="1899604"/>
          </a:xfrm>
        </p:spPr>
        <p:txBody>
          <a:bodyPr anchor="b"/>
          <a:lstStyle>
            <a:lvl1pPr algn="l">
              <a:defRPr sz="6000"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C209F-05E1-E541-B272-5628191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91798"/>
            <a:ext cx="5334000" cy="80232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155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9173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EC082A-5AAF-344A-A749-88430A77A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09" y="500062"/>
            <a:ext cx="1350591" cy="594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B254C4-97AB-1243-8279-A7E3F23454A4}"/>
              </a:ext>
            </a:extLst>
          </p:cNvPr>
          <p:cNvSpPr/>
          <p:nvPr userDrawn="1"/>
        </p:nvSpPr>
        <p:spPr>
          <a:xfrm>
            <a:off x="9524010" y="5617029"/>
            <a:ext cx="2667990" cy="1240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877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48FDEE-6E9D-7048-94AD-5154986630BD}"/>
              </a:ext>
            </a:extLst>
          </p:cNvPr>
          <p:cNvSpPr/>
          <p:nvPr userDrawn="1"/>
        </p:nvSpPr>
        <p:spPr>
          <a:xfrm>
            <a:off x="9524010" y="5617029"/>
            <a:ext cx="2667990" cy="1240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6488875" cy="1325563"/>
          </a:xfrm>
        </p:spPr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8875" cy="394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BA2F-C83C-D546-B372-6BF741233578}"/>
              </a:ext>
            </a:extLst>
          </p:cNvPr>
          <p:cNvSpPr/>
          <p:nvPr userDrawn="1"/>
        </p:nvSpPr>
        <p:spPr>
          <a:xfrm>
            <a:off x="7766463" y="500062"/>
            <a:ext cx="3587337" cy="598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F8F5C-7F57-2D47-8C3E-4BD61F5A5B18}"/>
              </a:ext>
            </a:extLst>
          </p:cNvPr>
          <p:cNvSpPr/>
          <p:nvPr userDrawn="1"/>
        </p:nvSpPr>
        <p:spPr>
          <a:xfrm rot="2700000">
            <a:off x="7594270" y="3256808"/>
            <a:ext cx="344385" cy="34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08ED8F-3167-2645-9C1C-5D871E34EA2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010525" y="831849"/>
            <a:ext cx="3057525" cy="535519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170590-C212-4F40-87B2-1044A61E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890165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93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48FDEE-6E9D-7048-94AD-5154986630BD}"/>
              </a:ext>
            </a:extLst>
          </p:cNvPr>
          <p:cNvSpPr/>
          <p:nvPr userDrawn="1"/>
        </p:nvSpPr>
        <p:spPr>
          <a:xfrm>
            <a:off x="9524010" y="5617029"/>
            <a:ext cx="2667990" cy="1240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6488875" cy="1325563"/>
          </a:xfrm>
        </p:spPr>
        <p:txBody>
          <a:bodyPr/>
          <a:lstStyle>
            <a:lvl1pPr>
              <a:defRPr b="0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8875" cy="394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BA2F-C83C-D546-B372-6BF741233578}"/>
              </a:ext>
            </a:extLst>
          </p:cNvPr>
          <p:cNvSpPr/>
          <p:nvPr userDrawn="1"/>
        </p:nvSpPr>
        <p:spPr>
          <a:xfrm>
            <a:off x="7766463" y="0"/>
            <a:ext cx="44255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F8F5C-7F57-2D47-8C3E-4BD61F5A5B18}"/>
              </a:ext>
            </a:extLst>
          </p:cNvPr>
          <p:cNvSpPr/>
          <p:nvPr userDrawn="1"/>
        </p:nvSpPr>
        <p:spPr>
          <a:xfrm rot="2700000">
            <a:off x="7594270" y="3256808"/>
            <a:ext cx="344385" cy="34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08ED8F-3167-2645-9C1C-5D871E34EA2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253497" y="831849"/>
            <a:ext cx="3429165" cy="535519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170590-C212-4F40-87B2-1044A61E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890165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89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ctrTitle"/>
          </p:nvPr>
        </p:nvSpPr>
        <p:spPr>
          <a:xfrm>
            <a:off x="3429000" y="2008341"/>
            <a:ext cx="5334000" cy="168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6000"/>
              <a:buFont typeface="Montserrat"/>
              <a:buNone/>
              <a:defRPr sz="6000" b="1" i="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5554509" y="3790904"/>
            <a:ext cx="1082982" cy="539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6367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556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01E7-A0AD-7F46-9BDD-15F9820C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66160"/>
            <a:ext cx="5334000" cy="1899604"/>
          </a:xfrm>
        </p:spPr>
        <p:txBody>
          <a:bodyPr anchor="b"/>
          <a:lstStyle>
            <a:lvl1pPr algn="l">
              <a:defRPr sz="6000"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C209F-05E1-E541-B272-5628191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91798"/>
            <a:ext cx="5334000" cy="80232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393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2B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589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2B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27112-AEF4-6741-990A-8F3EAED702E3}"/>
              </a:ext>
            </a:extLst>
          </p:cNvPr>
          <p:cNvSpPr/>
          <p:nvPr userDrawn="1"/>
        </p:nvSpPr>
        <p:spPr>
          <a:xfrm>
            <a:off x="9167542" y="5441430"/>
            <a:ext cx="3024458" cy="1416570"/>
          </a:xfrm>
          <a:prstGeom prst="rect">
            <a:avLst/>
          </a:prstGeom>
          <a:solidFill>
            <a:srgbClr val="F3B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E85622-4879-334B-9A17-1837AE1D5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3208" y="500062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64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01E7-A0AD-7F46-9BDD-15F9820C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66160"/>
            <a:ext cx="5334000" cy="1899604"/>
          </a:xfrm>
        </p:spPr>
        <p:txBody>
          <a:bodyPr anchor="b"/>
          <a:lstStyle>
            <a:lvl1pPr algn="l">
              <a:defRPr sz="6000"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C209F-05E1-E541-B272-5628191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91798"/>
            <a:ext cx="5334000" cy="80232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256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27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313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01E7-A0AD-7F46-9BDD-15F9820C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66160"/>
            <a:ext cx="5334000" cy="1899604"/>
          </a:xfrm>
        </p:spPr>
        <p:txBody>
          <a:bodyPr anchor="b"/>
          <a:lstStyle>
            <a:lvl1pPr algn="l">
              <a:defRPr sz="6000"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C209F-05E1-E541-B272-5628191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91798"/>
            <a:ext cx="5334000" cy="80232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4839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A23E7-65E1-9E49-B87C-397103ED9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22" t="5185" b="5185"/>
          <a:stretch/>
        </p:blipFill>
        <p:spPr>
          <a:xfrm>
            <a:off x="0" y="0"/>
            <a:ext cx="68646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99E77-E1B0-6448-9C69-01F90D749A45}"/>
              </a:ext>
            </a:extLst>
          </p:cNvPr>
          <p:cNvSpPr/>
          <p:nvPr userDrawn="1"/>
        </p:nvSpPr>
        <p:spPr>
          <a:xfrm>
            <a:off x="9157252" y="5446643"/>
            <a:ext cx="3034748" cy="1411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772D089-ED5A-284B-A58B-54D06E54F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6356" y="1728982"/>
            <a:ext cx="3205793" cy="141135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92BB2C-0172-9041-A717-BFD966461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1220" y="4492417"/>
            <a:ext cx="4056063" cy="190845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C9DB6-2A31-6F4F-B9A3-02CE0EE3918E}"/>
              </a:ext>
            </a:extLst>
          </p:cNvPr>
          <p:cNvSpPr txBox="1"/>
          <p:nvPr userDrawn="1"/>
        </p:nvSpPr>
        <p:spPr>
          <a:xfrm>
            <a:off x="8404453" y="3447045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err="1">
                <a:solidFill>
                  <a:schemeClr val="bg1"/>
                </a:solidFill>
                <a:latin typeface="Montserrat" pitchFamily="2" charset="77"/>
              </a:rPr>
              <a:t>excopartners.com</a:t>
            </a:r>
            <a:endParaRPr lang="en-US" b="0" i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7412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854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725B64-73ED-104F-9D25-68DCF582C9E0}"/>
              </a:ext>
            </a:extLst>
          </p:cNvPr>
          <p:cNvSpPr/>
          <p:nvPr userDrawn="1"/>
        </p:nvSpPr>
        <p:spPr>
          <a:xfrm>
            <a:off x="9437914" y="5486400"/>
            <a:ext cx="2754086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0" i="0">
              <a:latin typeface="Montserrat" pitchFamily="2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179297-DCE6-6E4A-BAD1-51C3EE320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09" y="500062"/>
            <a:ext cx="1350591" cy="59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3378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3F8F5C-7F57-2D47-8C3E-4BD61F5A5B18}"/>
              </a:ext>
            </a:extLst>
          </p:cNvPr>
          <p:cNvSpPr/>
          <p:nvPr userDrawn="1"/>
        </p:nvSpPr>
        <p:spPr>
          <a:xfrm rot="2700000">
            <a:off x="9595333" y="2066250"/>
            <a:ext cx="344385" cy="34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77575-2AF6-7A48-A798-E4F38605D972}"/>
              </a:ext>
            </a:extLst>
          </p:cNvPr>
          <p:cNvSpPr/>
          <p:nvPr userDrawn="1"/>
        </p:nvSpPr>
        <p:spPr>
          <a:xfrm rot="2700000">
            <a:off x="9559210" y="4188630"/>
            <a:ext cx="344385" cy="34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8FDEE-6E9D-7048-94AD-5154986630BD}"/>
              </a:ext>
            </a:extLst>
          </p:cNvPr>
          <p:cNvSpPr/>
          <p:nvPr userDrawn="1"/>
        </p:nvSpPr>
        <p:spPr>
          <a:xfrm>
            <a:off x="9524010" y="5617029"/>
            <a:ext cx="2667990" cy="124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6488875" cy="1325563"/>
          </a:xfrm>
        </p:spPr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8875" cy="394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BA2F-C83C-D546-B372-6BF741233578}"/>
              </a:ext>
            </a:extLst>
          </p:cNvPr>
          <p:cNvSpPr/>
          <p:nvPr userDrawn="1"/>
        </p:nvSpPr>
        <p:spPr>
          <a:xfrm>
            <a:off x="7766463" y="500063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08ED8F-3167-2645-9C1C-5D871E34EA2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7995245" y="785637"/>
            <a:ext cx="3452567" cy="1165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170590-C212-4F40-87B2-1044A61E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890165"/>
            <a:ext cx="1350591" cy="59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45ADC-E2C7-7942-A873-B17F9794403A}"/>
              </a:ext>
            </a:extLst>
          </p:cNvPr>
          <p:cNvSpPr/>
          <p:nvPr userDrawn="1"/>
        </p:nvSpPr>
        <p:spPr>
          <a:xfrm>
            <a:off x="7766463" y="2619598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83F3EA5-1340-E24D-921F-48A63BEC5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5246" y="2905172"/>
            <a:ext cx="3452567" cy="1165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A18F4-A3CC-9742-93BB-409DBAE5DD5B}"/>
              </a:ext>
            </a:extLst>
          </p:cNvPr>
          <p:cNvSpPr/>
          <p:nvPr userDrawn="1"/>
        </p:nvSpPr>
        <p:spPr>
          <a:xfrm>
            <a:off x="7766463" y="4739132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A9980F8-262E-3445-A0CE-BB6EE28632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5245" y="5086259"/>
            <a:ext cx="3452567" cy="10424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32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B2905B-8DDF-6E4C-A1FD-EE453E18294B}"/>
              </a:ext>
            </a:extLst>
          </p:cNvPr>
          <p:cNvSpPr/>
          <p:nvPr userDrawn="1"/>
        </p:nvSpPr>
        <p:spPr>
          <a:xfrm>
            <a:off x="9417132" y="5569527"/>
            <a:ext cx="2774868" cy="1288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8721436" cy="1325563"/>
          </a:xfrm>
        </p:spPr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B7F2C61-6154-CB4D-96E5-82B7D9AC4A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3209" y="500062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B2905B-8DDF-6E4C-A1FD-EE453E18294B}"/>
              </a:ext>
            </a:extLst>
          </p:cNvPr>
          <p:cNvSpPr/>
          <p:nvPr userDrawn="1"/>
        </p:nvSpPr>
        <p:spPr>
          <a:xfrm>
            <a:off x="9417132" y="5569527"/>
            <a:ext cx="2774868" cy="1288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46CAE5-B26D-634A-AA12-A48352380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890165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48FDEE-6E9D-7048-94AD-5154986630BD}"/>
              </a:ext>
            </a:extLst>
          </p:cNvPr>
          <p:cNvSpPr/>
          <p:nvPr userDrawn="1"/>
        </p:nvSpPr>
        <p:spPr>
          <a:xfrm>
            <a:off x="9524010" y="5617029"/>
            <a:ext cx="2667990" cy="124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6488875" cy="1325563"/>
          </a:xfrm>
        </p:spPr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8875" cy="394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BA2F-C83C-D546-B372-6BF741233578}"/>
              </a:ext>
            </a:extLst>
          </p:cNvPr>
          <p:cNvSpPr/>
          <p:nvPr userDrawn="1"/>
        </p:nvSpPr>
        <p:spPr>
          <a:xfrm>
            <a:off x="7766463" y="500062"/>
            <a:ext cx="3587337" cy="5984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F8F5C-7F57-2D47-8C3E-4BD61F5A5B18}"/>
              </a:ext>
            </a:extLst>
          </p:cNvPr>
          <p:cNvSpPr/>
          <p:nvPr userDrawn="1"/>
        </p:nvSpPr>
        <p:spPr>
          <a:xfrm rot="2700000">
            <a:off x="7594270" y="3256808"/>
            <a:ext cx="344385" cy="34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08ED8F-3167-2645-9C1C-5D871E34EA2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010525" y="831849"/>
            <a:ext cx="3057525" cy="535519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170590-C212-4F40-87B2-1044A61E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890165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9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3F8F5C-7F57-2D47-8C3E-4BD61F5A5B18}"/>
              </a:ext>
            </a:extLst>
          </p:cNvPr>
          <p:cNvSpPr/>
          <p:nvPr userDrawn="1"/>
        </p:nvSpPr>
        <p:spPr>
          <a:xfrm rot="2700000">
            <a:off x="9595333" y="2066250"/>
            <a:ext cx="344385" cy="34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77575-2AF6-7A48-A798-E4F38605D972}"/>
              </a:ext>
            </a:extLst>
          </p:cNvPr>
          <p:cNvSpPr/>
          <p:nvPr userDrawn="1"/>
        </p:nvSpPr>
        <p:spPr>
          <a:xfrm rot="2700000">
            <a:off x="9559210" y="4188630"/>
            <a:ext cx="344385" cy="34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8FDEE-6E9D-7048-94AD-5154986630BD}"/>
              </a:ext>
            </a:extLst>
          </p:cNvPr>
          <p:cNvSpPr/>
          <p:nvPr userDrawn="1"/>
        </p:nvSpPr>
        <p:spPr>
          <a:xfrm>
            <a:off x="9524010" y="5617029"/>
            <a:ext cx="2667990" cy="124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6488875" cy="1325563"/>
          </a:xfrm>
        </p:spPr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8875" cy="394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BA2F-C83C-D546-B372-6BF741233578}"/>
              </a:ext>
            </a:extLst>
          </p:cNvPr>
          <p:cNvSpPr/>
          <p:nvPr userDrawn="1"/>
        </p:nvSpPr>
        <p:spPr>
          <a:xfrm>
            <a:off x="7766463" y="500063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08ED8F-3167-2645-9C1C-5D871E34EA2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7995245" y="785637"/>
            <a:ext cx="3452567" cy="1165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170590-C212-4F40-87B2-1044A61E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890165"/>
            <a:ext cx="1350591" cy="59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45ADC-E2C7-7942-A873-B17F9794403A}"/>
              </a:ext>
            </a:extLst>
          </p:cNvPr>
          <p:cNvSpPr/>
          <p:nvPr userDrawn="1"/>
        </p:nvSpPr>
        <p:spPr>
          <a:xfrm>
            <a:off x="7766463" y="2619598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83F3EA5-1340-E24D-921F-48A63BEC5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5246" y="2905172"/>
            <a:ext cx="3452567" cy="1165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A18F4-A3CC-9742-93BB-409DBAE5DD5B}"/>
              </a:ext>
            </a:extLst>
          </p:cNvPr>
          <p:cNvSpPr/>
          <p:nvPr userDrawn="1"/>
        </p:nvSpPr>
        <p:spPr>
          <a:xfrm>
            <a:off x="7766463" y="4739132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A9980F8-262E-3445-A0CE-BB6EE28632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5245" y="5086259"/>
            <a:ext cx="3452567" cy="10424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19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3F8F5C-7F57-2D47-8C3E-4BD61F5A5B18}"/>
              </a:ext>
            </a:extLst>
          </p:cNvPr>
          <p:cNvSpPr/>
          <p:nvPr userDrawn="1"/>
        </p:nvSpPr>
        <p:spPr>
          <a:xfrm rot="2700000">
            <a:off x="9595333" y="2066250"/>
            <a:ext cx="344385" cy="34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77575-2AF6-7A48-A798-E4F38605D972}"/>
              </a:ext>
            </a:extLst>
          </p:cNvPr>
          <p:cNvSpPr/>
          <p:nvPr userDrawn="1"/>
        </p:nvSpPr>
        <p:spPr>
          <a:xfrm rot="2700000">
            <a:off x="9559210" y="4188630"/>
            <a:ext cx="344385" cy="34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8FDEE-6E9D-7048-94AD-5154986630BD}"/>
              </a:ext>
            </a:extLst>
          </p:cNvPr>
          <p:cNvSpPr/>
          <p:nvPr userDrawn="1"/>
        </p:nvSpPr>
        <p:spPr>
          <a:xfrm>
            <a:off x="9524010" y="5617029"/>
            <a:ext cx="2667990" cy="124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6488875" cy="1325563"/>
          </a:xfrm>
        </p:spPr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8875" cy="394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BA2F-C83C-D546-B372-6BF741233578}"/>
              </a:ext>
            </a:extLst>
          </p:cNvPr>
          <p:cNvSpPr/>
          <p:nvPr userDrawn="1"/>
        </p:nvSpPr>
        <p:spPr>
          <a:xfrm>
            <a:off x="7766463" y="500063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08ED8F-3167-2645-9C1C-5D871E34EA2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7995245" y="785637"/>
            <a:ext cx="3452567" cy="1165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170590-C212-4F40-87B2-1044A61E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890165"/>
            <a:ext cx="1350591" cy="59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45ADC-E2C7-7942-A873-B17F9794403A}"/>
              </a:ext>
            </a:extLst>
          </p:cNvPr>
          <p:cNvSpPr/>
          <p:nvPr userDrawn="1"/>
        </p:nvSpPr>
        <p:spPr>
          <a:xfrm>
            <a:off x="7766463" y="2619598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83F3EA5-1340-E24D-921F-48A63BEC5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5246" y="2905172"/>
            <a:ext cx="3452567" cy="1165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A18F4-A3CC-9742-93BB-409DBAE5DD5B}"/>
              </a:ext>
            </a:extLst>
          </p:cNvPr>
          <p:cNvSpPr/>
          <p:nvPr userDrawn="1"/>
        </p:nvSpPr>
        <p:spPr>
          <a:xfrm>
            <a:off x="7766463" y="4739132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A9980F8-262E-3445-A0CE-BB6EE28632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5245" y="5086259"/>
            <a:ext cx="3452567" cy="10424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208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3F8F5C-7F57-2D47-8C3E-4BD61F5A5B18}"/>
              </a:ext>
            </a:extLst>
          </p:cNvPr>
          <p:cNvSpPr/>
          <p:nvPr userDrawn="1"/>
        </p:nvSpPr>
        <p:spPr>
          <a:xfrm rot="2700000">
            <a:off x="9595333" y="2066250"/>
            <a:ext cx="344385" cy="34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77575-2AF6-7A48-A798-E4F38605D972}"/>
              </a:ext>
            </a:extLst>
          </p:cNvPr>
          <p:cNvSpPr/>
          <p:nvPr userDrawn="1"/>
        </p:nvSpPr>
        <p:spPr>
          <a:xfrm rot="2700000">
            <a:off x="9559210" y="4188630"/>
            <a:ext cx="344385" cy="34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8FDEE-6E9D-7048-94AD-5154986630BD}"/>
              </a:ext>
            </a:extLst>
          </p:cNvPr>
          <p:cNvSpPr/>
          <p:nvPr userDrawn="1"/>
        </p:nvSpPr>
        <p:spPr>
          <a:xfrm>
            <a:off x="9524010" y="5617029"/>
            <a:ext cx="2667990" cy="124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26" y="500062"/>
            <a:ext cx="5462649" cy="1325563"/>
          </a:xfrm>
        </p:spPr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E2F6-E9B0-104E-8B87-6B5764CA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8875" cy="394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BA2F-C83C-D546-B372-6BF741233578}"/>
              </a:ext>
            </a:extLst>
          </p:cNvPr>
          <p:cNvSpPr/>
          <p:nvPr userDrawn="1"/>
        </p:nvSpPr>
        <p:spPr>
          <a:xfrm>
            <a:off x="7766463" y="500063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08ED8F-3167-2645-9C1C-5D871E34EA2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7995245" y="785637"/>
            <a:ext cx="3452567" cy="1165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170590-C212-4F40-87B2-1044A61E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890165"/>
            <a:ext cx="1350591" cy="59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45ADC-E2C7-7942-A873-B17F9794403A}"/>
              </a:ext>
            </a:extLst>
          </p:cNvPr>
          <p:cNvSpPr/>
          <p:nvPr userDrawn="1"/>
        </p:nvSpPr>
        <p:spPr>
          <a:xfrm>
            <a:off x="7766463" y="2619598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83F3EA5-1340-E24D-921F-48A63BEC5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5246" y="2905172"/>
            <a:ext cx="3452567" cy="1165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A18F4-A3CC-9742-93BB-409DBAE5DD5B}"/>
              </a:ext>
            </a:extLst>
          </p:cNvPr>
          <p:cNvSpPr/>
          <p:nvPr userDrawn="1"/>
        </p:nvSpPr>
        <p:spPr>
          <a:xfrm>
            <a:off x="7766463" y="4739132"/>
            <a:ext cx="3906981" cy="17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ontserrat" pitchFamily="2" charset="7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A9980F8-262E-3445-A0CE-BB6EE28632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5245" y="5086259"/>
            <a:ext cx="3452567" cy="10424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AD83D1-4766-F945-9A7D-3CEE9FDBFC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500062"/>
            <a:ext cx="1014413" cy="1325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62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13F-B506-F84D-A60F-B0BD8DC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00400"/>
            <a:ext cx="5507182" cy="1662545"/>
          </a:xfrm>
        </p:spPr>
        <p:txBody>
          <a:bodyPr/>
          <a:lstStyle>
            <a:lvl1pPr>
              <a:defRPr b="1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FE0E97-961C-F54F-B16E-AA0D87F72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862513"/>
            <a:ext cx="5507038" cy="138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18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D4F9D38-40B0-C94A-B953-673832FE824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3209" y="5890165"/>
            <a:ext cx="1350591" cy="5946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DCCCD-0064-0244-A555-A2269828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16BC-16A9-F847-A2E1-A2ECFC0C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89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3" r:id="rId3"/>
    <p:sldLayoutId id="2147483675" r:id="rId4"/>
    <p:sldLayoutId id="2147483665" r:id="rId5"/>
    <p:sldLayoutId id="2147483666" r:id="rId6"/>
    <p:sldLayoutId id="2147483674" r:id="rId7"/>
    <p:sldLayoutId id="2147483672" r:id="rId8"/>
    <p:sldLayoutId id="2147483653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31F20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231F20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231F20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231F20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231F20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231F20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DCCCD-0064-0244-A555-A2269828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16BC-16A9-F847-A2E1-A2ECFC0C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2E8EC5-D34B-8047-8187-BD736C8EA8C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3208" y="5890165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1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DCCCD-0064-0244-A555-A2269828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16BC-16A9-F847-A2E1-A2ECFC0C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C0B3C3-08F5-FE49-80D2-459B9FA7368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3209" y="5890165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9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86" r:id="rId3"/>
    <p:sldLayoutId id="2147483670" r:id="rId4"/>
    <p:sldLayoutId id="2147483688" r:id="rId5"/>
    <p:sldLayoutId id="214748369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B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DCCCD-0064-0244-A555-A2269828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16BC-16A9-F847-A2E1-A2ECFC0C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85D850-05B6-EE42-8713-674133B6AAB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3208" y="5890165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7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026186F-C0D2-5C46-841F-20FCF1BD26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3208" y="5890165"/>
            <a:ext cx="1350591" cy="5946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DCCCD-0064-0244-A555-A2269828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16BC-16A9-F847-A2E1-A2ECFC0C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4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DCCCD-0064-0244-A555-A2269828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16BC-16A9-F847-A2E1-A2ECFC0C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2E8EC5-D34B-8047-8187-BD736C8EA8C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3208" y="5890165"/>
            <a:ext cx="1350591" cy="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1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faisal.rasool@excopartner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E8j4KGoarc&amp;list=PLGGNei5YePYlwpad74hRd_pCZ3aDjgxre" TargetMode="External"/><Relationship Id="rId2" Type="http://schemas.openxmlformats.org/officeDocument/2006/relationships/hyperlink" Target="https://teams.microsoft.com/l/channel/19%3AZp5hAKjgVh3muTkywAjTYbqyrayMqHOsCNGZPSutXdo1%40thread.tacv2/tab%3A%3A17392435-fdd1-492f-9fa3-66575ea568c2?groupId=f2716532-0d29-4ec0-9cd5-7ce8c607a33f&amp;tenantId=2d4557f8-1afb-47df-81a9-40e412e684d6&amp;allowXTenantAccess=false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Top%2025%20Algorithms" TargetMode="External"/><Relationship Id="rId5" Type="http://schemas.openxmlformats.org/officeDocument/2006/relationships/hyperlink" Target="https://excopartners.sharepoint.com/sites/projects/Shared%20Documents/Forms/AllItems.aspx?id=%2Fsites%2Fprojects%2FShared%20Documents%2Fsample%2Dquestions&amp;p=true&amp;ga=1" TargetMode="External"/><Relationship Id="rId4" Type="http://schemas.openxmlformats.org/officeDocument/2006/relationships/hyperlink" Target="https://app.codility.com/programmers/training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sitting, close, black, motorcycle&#10;&#10;Description automatically generated">
            <a:extLst>
              <a:ext uri="{FF2B5EF4-FFF2-40B4-BE49-F238E27FC236}">
                <a16:creationId xmlns:a16="http://schemas.microsoft.com/office/drawing/2014/main" id="{4FF6D9A8-F5C0-434D-A76D-98C6AC37D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-1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A7D510-33BF-5A43-B8F7-BDCE7F035E4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9BCDEC-867E-E342-92C4-92B461F48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3208" y="5890165"/>
            <a:ext cx="1350591" cy="5946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C029CE7-E527-1843-8D4E-DC45F8283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015" y="3733800"/>
            <a:ext cx="8652909" cy="2453665"/>
          </a:xfrm>
        </p:spPr>
        <p:txBody>
          <a:bodyPr>
            <a:noAutofit/>
          </a:bodyPr>
          <a:lstStyle/>
          <a:p>
            <a:br>
              <a:rPr lang="en-AU" sz="5400"/>
            </a:br>
            <a:r>
              <a:rPr lang="en-AU" sz="5400">
                <a:solidFill>
                  <a:schemeClr val="bg1"/>
                </a:solidFill>
              </a:rPr>
              <a:t>NAB Coding Challenge</a:t>
            </a:r>
            <a:br>
              <a:rPr lang="en-AU" sz="2000" b="0"/>
            </a:br>
            <a:br>
              <a:rPr lang="en-AU" sz="4000"/>
            </a:br>
            <a:r>
              <a:rPr lang="en-GB" sz="1800">
                <a:solidFill>
                  <a:srgbClr val="FFFFFF"/>
                </a:solidFill>
                <a:latin typeface="Montserrat Light"/>
              </a:rPr>
              <a:t>April 2023</a:t>
            </a:r>
            <a:endParaRPr lang="en-AU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4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1E5-C7C2-294B-AB54-5702F948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Schedule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04A23-7127-C61C-D5DD-DD6BAF511667}"/>
              </a:ext>
            </a:extLst>
          </p:cNvPr>
          <p:cNvSpPr/>
          <p:nvPr/>
        </p:nvSpPr>
        <p:spPr>
          <a:xfrm>
            <a:off x="5746232" y="30323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 sz="1400"/>
              <a:t>1</a:t>
            </a:r>
            <a:r>
              <a:rPr lang="en-US" sz="1400" baseline="30000"/>
              <a:t>st</a:t>
            </a:r>
            <a:r>
              <a:rPr lang="en-US" sz="1400"/>
              <a:t> May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45D0E-D3A0-CB45-6790-8D6C7F045627}"/>
              </a:ext>
            </a:extLst>
          </p:cNvPr>
          <p:cNvSpPr/>
          <p:nvPr/>
        </p:nvSpPr>
        <p:spPr>
          <a:xfrm>
            <a:off x="6768964" y="30323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</a:p>
          <a:p>
            <a:pPr algn="ctr"/>
            <a:r>
              <a:rPr lang="en-US" sz="1400"/>
              <a:t>2</a:t>
            </a:r>
            <a:r>
              <a:rPr lang="en-US" sz="1400" baseline="30000"/>
              <a:t>nd</a:t>
            </a:r>
            <a:r>
              <a:rPr lang="en-US" sz="1400"/>
              <a:t> May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1B6C2-7CA7-687C-33A0-CD56CC194E05}"/>
              </a:ext>
            </a:extLst>
          </p:cNvPr>
          <p:cNvSpPr/>
          <p:nvPr/>
        </p:nvSpPr>
        <p:spPr>
          <a:xfrm>
            <a:off x="7791696" y="30434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</a:p>
          <a:p>
            <a:pPr algn="ctr"/>
            <a:r>
              <a:rPr lang="en-US" sz="1400"/>
              <a:t>3</a:t>
            </a:r>
            <a:r>
              <a:rPr lang="en-US" sz="1400" baseline="30000"/>
              <a:t>rd</a:t>
            </a:r>
            <a:r>
              <a:rPr lang="en-US" sz="1400"/>
              <a:t> May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8A5C1-98D4-85F8-C201-C7E29BA96B6D}"/>
              </a:ext>
            </a:extLst>
          </p:cNvPr>
          <p:cNvSpPr/>
          <p:nvPr/>
        </p:nvSpPr>
        <p:spPr>
          <a:xfrm>
            <a:off x="8814428" y="30434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</a:p>
          <a:p>
            <a:pPr algn="ctr"/>
            <a:r>
              <a:rPr lang="en-US" sz="1400"/>
              <a:t>4</a:t>
            </a:r>
            <a:r>
              <a:rPr lang="en-US" sz="1400" baseline="30000"/>
              <a:t>th</a:t>
            </a:r>
            <a:r>
              <a:rPr lang="en-US" sz="1400"/>
              <a:t> May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747722-788C-1C69-57BB-7B9089C22AD9}"/>
              </a:ext>
            </a:extLst>
          </p:cNvPr>
          <p:cNvSpPr/>
          <p:nvPr/>
        </p:nvSpPr>
        <p:spPr>
          <a:xfrm>
            <a:off x="9835330" y="30434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  <a:p>
            <a:pPr algn="ctr"/>
            <a:r>
              <a:rPr lang="en-US" sz="1400"/>
              <a:t>5</a:t>
            </a:r>
            <a:r>
              <a:rPr lang="en-US" sz="1400" baseline="30000"/>
              <a:t>th</a:t>
            </a:r>
            <a:r>
              <a:rPr lang="en-US" sz="1400"/>
              <a:t> May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20DA26-DCB5-56CB-30F2-81EE97AB0647}"/>
              </a:ext>
            </a:extLst>
          </p:cNvPr>
          <p:cNvSpPr/>
          <p:nvPr/>
        </p:nvSpPr>
        <p:spPr>
          <a:xfrm>
            <a:off x="639892" y="30544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</a:p>
          <a:p>
            <a:pPr algn="ctr"/>
            <a:r>
              <a:rPr lang="en-US" sz="1400"/>
              <a:t>Today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AB593-752D-2DE5-5CB6-2DEE1FA9C4FA}"/>
              </a:ext>
            </a:extLst>
          </p:cNvPr>
          <p:cNvSpPr/>
          <p:nvPr/>
        </p:nvSpPr>
        <p:spPr>
          <a:xfrm>
            <a:off x="1662624" y="30544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</a:p>
          <a:p>
            <a:pPr algn="ctr"/>
            <a:r>
              <a:rPr lang="en-US" sz="1400"/>
              <a:t>27</a:t>
            </a:r>
            <a:r>
              <a:rPr lang="en-US" sz="1400" baseline="30000"/>
              <a:t>th</a:t>
            </a:r>
            <a:r>
              <a:rPr lang="en-US" sz="1400"/>
              <a:t> Apr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62CC21-047C-55BD-EBB4-0FA9E078879B}"/>
              </a:ext>
            </a:extLst>
          </p:cNvPr>
          <p:cNvSpPr/>
          <p:nvPr/>
        </p:nvSpPr>
        <p:spPr>
          <a:xfrm>
            <a:off x="2683526" y="30544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  <a:p>
            <a:pPr algn="ctr"/>
            <a:r>
              <a:rPr lang="en-US" sz="1400"/>
              <a:t>28</a:t>
            </a:r>
            <a:r>
              <a:rPr lang="en-US" sz="1400" baseline="30000"/>
              <a:t>th</a:t>
            </a:r>
            <a:r>
              <a:rPr lang="en-US" sz="1400"/>
              <a:t> Apr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527D6-98BD-D9DC-0697-894070C0AE30}"/>
              </a:ext>
            </a:extLst>
          </p:cNvPr>
          <p:cNvSpPr/>
          <p:nvPr/>
        </p:nvSpPr>
        <p:spPr>
          <a:xfrm>
            <a:off x="3704428" y="305442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694B4B-27CF-3D98-CBC4-9080AB6007E5}"/>
              </a:ext>
            </a:extLst>
          </p:cNvPr>
          <p:cNvSpPr/>
          <p:nvPr/>
        </p:nvSpPr>
        <p:spPr>
          <a:xfrm>
            <a:off x="4725330" y="304341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1DD51-6840-F58F-817E-CB6933DBBD4A}"/>
              </a:ext>
            </a:extLst>
          </p:cNvPr>
          <p:cNvSpPr/>
          <p:nvPr/>
        </p:nvSpPr>
        <p:spPr>
          <a:xfrm>
            <a:off x="5746232" y="4045948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3679A-F1FA-81DE-1251-43E061BA5341}"/>
              </a:ext>
            </a:extLst>
          </p:cNvPr>
          <p:cNvSpPr/>
          <p:nvPr/>
        </p:nvSpPr>
        <p:spPr>
          <a:xfrm>
            <a:off x="6768964" y="4045948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E67BA-4604-B48D-61B2-BE818DFFEBD2}"/>
              </a:ext>
            </a:extLst>
          </p:cNvPr>
          <p:cNvSpPr/>
          <p:nvPr/>
        </p:nvSpPr>
        <p:spPr>
          <a:xfrm>
            <a:off x="7791696" y="4056965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10A3A-23C7-1648-E10D-37850ECF2C10}"/>
              </a:ext>
            </a:extLst>
          </p:cNvPr>
          <p:cNvSpPr/>
          <p:nvPr/>
        </p:nvSpPr>
        <p:spPr>
          <a:xfrm>
            <a:off x="8814428" y="4056965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4C9B7-BD3C-081B-4B9C-60214A97E8AD}"/>
              </a:ext>
            </a:extLst>
          </p:cNvPr>
          <p:cNvSpPr/>
          <p:nvPr/>
        </p:nvSpPr>
        <p:spPr>
          <a:xfrm>
            <a:off x="9835330" y="4056965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Ada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8AA969-DC68-CAC3-EE26-C64B0BB81E8E}"/>
              </a:ext>
            </a:extLst>
          </p:cNvPr>
          <p:cNvSpPr/>
          <p:nvPr/>
        </p:nvSpPr>
        <p:spPr>
          <a:xfrm>
            <a:off x="5746232" y="4803356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Johnson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91F967-3617-B575-BEED-018B1E161131}"/>
              </a:ext>
            </a:extLst>
          </p:cNvPr>
          <p:cNvSpPr/>
          <p:nvPr/>
        </p:nvSpPr>
        <p:spPr>
          <a:xfrm>
            <a:off x="6768964" y="4803356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Johnson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8D6DDF-3C12-96C6-C68D-C9CEE1E42DE8}"/>
              </a:ext>
            </a:extLst>
          </p:cNvPr>
          <p:cNvSpPr/>
          <p:nvPr/>
        </p:nvSpPr>
        <p:spPr>
          <a:xfrm>
            <a:off x="7791696" y="4814373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Johnson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240691-9428-8E8D-A66B-F48C2B5FE5D3}"/>
              </a:ext>
            </a:extLst>
          </p:cNvPr>
          <p:cNvSpPr/>
          <p:nvPr/>
        </p:nvSpPr>
        <p:spPr>
          <a:xfrm>
            <a:off x="8814428" y="4814373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Johnson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E83218-D8C0-82B2-E4EA-77C8A5AE9723}"/>
              </a:ext>
            </a:extLst>
          </p:cNvPr>
          <p:cNvSpPr/>
          <p:nvPr/>
        </p:nvSpPr>
        <p:spPr>
          <a:xfrm>
            <a:off x="9835330" y="4814373"/>
            <a:ext cx="914400" cy="658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Johnson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F1514E-C646-C36A-EE1D-215FB026B527}"/>
              </a:ext>
            </a:extLst>
          </p:cNvPr>
          <p:cNvSpPr/>
          <p:nvPr/>
        </p:nvSpPr>
        <p:spPr>
          <a:xfrm>
            <a:off x="1660794" y="2305034"/>
            <a:ext cx="914400" cy="6582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Practice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31F2F2-DDA4-3204-7600-D6194DA9B473}"/>
              </a:ext>
            </a:extLst>
          </p:cNvPr>
          <p:cNvSpPr/>
          <p:nvPr/>
        </p:nvSpPr>
        <p:spPr>
          <a:xfrm>
            <a:off x="2683526" y="2305034"/>
            <a:ext cx="914400" cy="6582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Practice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DE3FB6-D5A5-572A-5FC5-98E01110F64B}"/>
              </a:ext>
            </a:extLst>
          </p:cNvPr>
          <p:cNvSpPr/>
          <p:nvPr/>
        </p:nvSpPr>
        <p:spPr>
          <a:xfrm>
            <a:off x="3704428" y="2305034"/>
            <a:ext cx="914400" cy="6582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Practice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FCFB03-4882-7C52-3FC4-7A34A7C88781}"/>
              </a:ext>
            </a:extLst>
          </p:cNvPr>
          <p:cNvSpPr/>
          <p:nvPr/>
        </p:nvSpPr>
        <p:spPr>
          <a:xfrm>
            <a:off x="4725330" y="2305034"/>
            <a:ext cx="914400" cy="6582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Practice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806E7C32-B2A6-3333-BD42-2E7B804C8ED9}"/>
              </a:ext>
            </a:extLst>
          </p:cNvPr>
          <p:cNvSpPr/>
          <p:nvPr/>
        </p:nvSpPr>
        <p:spPr>
          <a:xfrm>
            <a:off x="871246" y="4180380"/>
            <a:ext cx="451692" cy="38939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DE04FF-2124-E322-D5CD-BA5F66DB5910}"/>
              </a:ext>
            </a:extLst>
          </p:cNvPr>
          <p:cNvSpPr txBox="1"/>
          <p:nvPr/>
        </p:nvSpPr>
        <p:spPr>
          <a:xfrm>
            <a:off x="639892" y="4676159"/>
            <a:ext cx="909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Briefing</a:t>
            </a:r>
          </a:p>
          <a:p>
            <a:pPr algn="ctr"/>
            <a:r>
              <a:rPr lang="en-US"/>
              <a:t>Session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61A23B9A-5E20-7E32-6ECD-A6BCB09F44AE}"/>
              </a:ext>
            </a:extLst>
          </p:cNvPr>
          <p:cNvSpPr/>
          <p:nvPr/>
        </p:nvSpPr>
        <p:spPr>
          <a:xfrm rot="16200000">
            <a:off x="8129005" y="250472"/>
            <a:ext cx="239781" cy="500716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C76272-424E-977A-6454-5DC3A2807B9B}"/>
              </a:ext>
            </a:extLst>
          </p:cNvPr>
          <p:cNvSpPr txBox="1"/>
          <p:nvPr/>
        </p:nvSpPr>
        <p:spPr>
          <a:xfrm>
            <a:off x="5887565" y="2195193"/>
            <a:ext cx="493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 days to sit test: </a:t>
            </a:r>
            <a:r>
              <a:rPr lang="en-US"/>
              <a:t>book session from 9:45-12noon*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C38E25AC-830E-191A-E19C-1D625B2CE1F2}"/>
              </a:ext>
            </a:extLst>
          </p:cNvPr>
          <p:cNvSpPr/>
          <p:nvPr/>
        </p:nvSpPr>
        <p:spPr>
          <a:xfrm>
            <a:off x="10906693" y="4056965"/>
            <a:ext cx="154237" cy="140464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39D5D-85C0-B210-E5D3-4FF3F0B245F6}"/>
              </a:ext>
            </a:extLst>
          </p:cNvPr>
          <p:cNvSpPr txBox="1"/>
          <p:nvPr/>
        </p:nvSpPr>
        <p:spPr>
          <a:xfrm>
            <a:off x="11102287" y="4436121"/>
            <a:ext cx="887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Rooms</a:t>
            </a:r>
          </a:p>
          <a:p>
            <a:r>
              <a:rPr lang="en-US"/>
              <a:t>Booked</a:t>
            </a:r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76A5BFD4-72E2-CFFF-4060-42AB76029F1E}"/>
              </a:ext>
            </a:extLst>
          </p:cNvPr>
          <p:cNvSpPr/>
          <p:nvPr/>
        </p:nvSpPr>
        <p:spPr>
          <a:xfrm rot="10800000">
            <a:off x="5413884" y="1799030"/>
            <a:ext cx="451692" cy="38939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EDAED1-8C77-00B8-AC08-3AED4CE09221}"/>
              </a:ext>
            </a:extLst>
          </p:cNvPr>
          <p:cNvSpPr txBox="1"/>
          <p:nvPr/>
        </p:nvSpPr>
        <p:spPr>
          <a:xfrm>
            <a:off x="5102948" y="1103121"/>
            <a:ext cx="107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Test</a:t>
            </a:r>
          </a:p>
          <a:p>
            <a:pPr algn="ctr"/>
            <a:r>
              <a:rPr lang="en-US"/>
              <a:t>Invitation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1FC671-4B01-A837-EC81-172E00D9A328}"/>
              </a:ext>
            </a:extLst>
          </p:cNvPr>
          <p:cNvSpPr txBox="1"/>
          <p:nvPr/>
        </p:nvSpPr>
        <p:spPr>
          <a:xfrm>
            <a:off x="639892" y="6360192"/>
            <a:ext cx="622087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* Note: yes, we know there will need to be some ad-hoc sessions</a:t>
            </a:r>
          </a:p>
        </p:txBody>
      </p:sp>
    </p:spTree>
    <p:extLst>
      <p:ext uri="{BB962C8B-B14F-4D97-AF65-F5344CB8AC3E}">
        <p14:creationId xmlns:p14="http://schemas.microsoft.com/office/powerpoint/2010/main" val="307227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639E-DDE7-F5C1-95B1-887A22FF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8D31-DC5F-86BB-4967-E030F5B1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Allow 2.5 hours for this test (110 minutes for the actual exam)</a:t>
            </a:r>
          </a:p>
          <a:p>
            <a:r>
              <a:rPr lang="en-US"/>
              <a:t>Arrive at the office on time</a:t>
            </a:r>
          </a:p>
          <a:p>
            <a:r>
              <a:rPr lang="en-US"/>
              <a:t>Allow 15 minutes to be briefed by Faisal (he will remind/refresh on rules, things to remember and capture tips to share from previous attempts)</a:t>
            </a:r>
          </a:p>
          <a:p>
            <a:r>
              <a:rPr lang="en-US"/>
              <a:t>We have booked rooms to ensure there are no distractions</a:t>
            </a:r>
          </a:p>
          <a:p>
            <a:r>
              <a:rPr lang="en-US"/>
              <a:t>After the test: Faisal will collect your score along with any feedback to pass onto the next participants</a:t>
            </a:r>
          </a:p>
        </p:txBody>
      </p:sp>
    </p:spTree>
    <p:extLst>
      <p:ext uri="{BB962C8B-B14F-4D97-AF65-F5344CB8AC3E}">
        <p14:creationId xmlns:p14="http://schemas.microsoft.com/office/powerpoint/2010/main" val="418584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1E5-C7C2-294B-AB54-5702F948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to schedule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A1CF7-DF44-6C12-D4DE-CD8ECB3F7DE3}"/>
              </a:ext>
            </a:extLst>
          </p:cNvPr>
          <p:cNvSpPr txBox="1"/>
          <p:nvPr/>
        </p:nvSpPr>
        <p:spPr>
          <a:xfrm>
            <a:off x="838200" y="1963757"/>
            <a:ext cx="10496784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Montserrat" pitchFamily="2" charset="77"/>
              </a:rPr>
              <a:t>Email: </a:t>
            </a:r>
            <a:r>
              <a:rPr lang="en-US" sz="3200" b="1">
                <a:latin typeface="Montserra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faisal.rasool@excopartners.com</a:t>
            </a:r>
            <a:endParaRPr lang="en-US" sz="3200" b="1">
              <a:latin typeface="Montserrat" pitchFamily="2" charset="77"/>
            </a:endParaRPr>
          </a:p>
          <a:p>
            <a:endParaRPr lang="en-US" sz="3200" b="1">
              <a:latin typeface="Montserrat" pitchFamily="2" charset="77"/>
            </a:endParaRPr>
          </a:p>
          <a:p>
            <a:r>
              <a:rPr lang="en-US" sz="3200" b="1">
                <a:latin typeface="Montserrat" pitchFamily="2" charset="77"/>
              </a:rPr>
              <a:t>with your preference. </a:t>
            </a:r>
            <a:r>
              <a:rPr lang="en-US" sz="3200">
                <a:latin typeface="Montserrat" pitchFamily="2" charset="77"/>
              </a:rPr>
              <a:t>(mornings are preferred)</a:t>
            </a:r>
            <a:endParaRPr lang="en-US" sz="3200" b="1">
              <a:latin typeface="Montserrat" pitchFamily="2" charset="77"/>
            </a:endParaRPr>
          </a:p>
          <a:p>
            <a:endParaRPr lang="en-US" sz="3200" b="1">
              <a:latin typeface="Montserrat" pitchFamily="2" charset="77"/>
            </a:endParaRPr>
          </a:p>
          <a:p>
            <a:r>
              <a:rPr lang="en-US" sz="2800">
                <a:latin typeface="Montserrat" pitchFamily="2" charset="77"/>
              </a:rPr>
              <a:t>Faisal will confirm by booking a meeting with you or call</a:t>
            </a:r>
          </a:p>
          <a:p>
            <a:r>
              <a:rPr lang="en-US" sz="2800">
                <a:latin typeface="Montserrat" pitchFamily="2" charset="77"/>
              </a:rPr>
              <a:t>to schedule a different time.</a:t>
            </a:r>
          </a:p>
          <a:p>
            <a:endParaRPr lang="en-US" sz="2800">
              <a:latin typeface="Montserrat" pitchFamily="2" charset="77"/>
            </a:endParaRPr>
          </a:p>
          <a:p>
            <a:r>
              <a:rPr lang="en-US" sz="2800">
                <a:latin typeface="Montserrat" pitchFamily="2" charset="77"/>
              </a:rPr>
              <a:t>If you are confident that you are ready, please book earlier</a:t>
            </a:r>
          </a:p>
          <a:p>
            <a:r>
              <a:rPr lang="en-US" sz="2800">
                <a:latin typeface="Montserrat" pitchFamily="2" charset="77"/>
              </a:rPr>
              <a:t>session to allow others more time to practice</a:t>
            </a:r>
          </a:p>
        </p:txBody>
      </p:sp>
    </p:spTree>
    <p:extLst>
      <p:ext uri="{BB962C8B-B14F-4D97-AF65-F5344CB8AC3E}">
        <p14:creationId xmlns:p14="http://schemas.microsoft.com/office/powerpoint/2010/main" val="257530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4DB-A7AB-098A-9465-403766B8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be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259A-436A-20F3-08DA-3D574F3E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Choose the right language (there will be </a:t>
            </a:r>
            <a:r>
              <a:rPr lang="en-US" sz="2400" b="1" u="sng"/>
              <a:t>no </a:t>
            </a:r>
            <a:r>
              <a:rPr lang="en-US" sz="2400"/>
              <a:t>SQL or Typescript options)</a:t>
            </a:r>
          </a:p>
          <a:p>
            <a:r>
              <a:rPr lang="en-US" sz="2400"/>
              <a:t>Practice </a:t>
            </a:r>
            <a:r>
              <a:rPr lang="en-US" sz="2400" err="1"/>
              <a:t>Codility</a:t>
            </a:r>
            <a:r>
              <a:rPr lang="en-US" sz="2400"/>
              <a:t> type questions, refresh on data structures in preferred language</a:t>
            </a:r>
          </a:p>
          <a:p>
            <a:pPr lvl="1"/>
            <a:r>
              <a:rPr lang="en-US" sz="2000"/>
              <a:t>At minimum do the practice question(s), get it 100% right</a:t>
            </a:r>
          </a:p>
          <a:p>
            <a:pPr lvl="1"/>
            <a:r>
              <a:rPr lang="en-US" sz="2000"/>
              <a:t>Learn how to break down question</a:t>
            </a:r>
          </a:p>
          <a:p>
            <a:pPr lvl="1"/>
            <a:r>
              <a:rPr lang="en-US" sz="2000"/>
              <a:t>Learn the types of solution options</a:t>
            </a:r>
          </a:p>
          <a:p>
            <a:r>
              <a:rPr lang="en-US" sz="2400"/>
              <a:t>Time management</a:t>
            </a:r>
          </a:p>
          <a:p>
            <a:pPr lvl="1"/>
            <a:r>
              <a:rPr lang="en-US" sz="2000"/>
              <a:t>Once started, the clock doesn’t stop</a:t>
            </a:r>
          </a:p>
          <a:p>
            <a:pPr lvl="1"/>
            <a:r>
              <a:rPr lang="en-US" sz="2000"/>
              <a:t>Create working code first, then optimize</a:t>
            </a:r>
          </a:p>
          <a:p>
            <a:r>
              <a:rPr lang="en-US" sz="2400"/>
              <a:t>Do not cheat -&gt; if caught they will not let you re-sit</a:t>
            </a:r>
          </a:p>
          <a:p>
            <a:pPr lvl="1"/>
            <a:r>
              <a:rPr lang="en-US" sz="2000"/>
              <a:t>Code is regularly checked against their codebase of all submitted code to check for similarities.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B8BE1-7F1C-B0DC-42C1-4F7A26F2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Choice: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0B27-09DF-D958-B9CC-2AAA093C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/>
              <a:t>Java</a:t>
            </a:r>
          </a:p>
          <a:p>
            <a:r>
              <a:rPr lang="en-US" b="1" i="1"/>
              <a:t>Python</a:t>
            </a:r>
          </a:p>
          <a:p>
            <a:r>
              <a:rPr lang="en-US" b="1" i="1"/>
              <a:t>C#</a:t>
            </a:r>
          </a:p>
          <a:p>
            <a:r>
              <a:rPr lang="en-US" b="1" i="1"/>
              <a:t>JavaScript</a:t>
            </a:r>
          </a:p>
          <a:p>
            <a:r>
              <a:rPr lang="en-US" b="1" i="1" err="1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B8BE1-7F1C-B0DC-42C1-4F7A26F2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prepare: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0B27-09DF-D958-B9CC-2AAA093C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/>
              <a:t>Check out the teams channel – you have been invited. Helpful links:</a:t>
            </a:r>
          </a:p>
          <a:p>
            <a:pPr lvl="1"/>
            <a:r>
              <a:rPr lang="en-AU">
                <a:solidFill>
                  <a:srgbClr val="0070C0"/>
                </a:solidFill>
                <a:hlinkClick r:id="rId2" tooltip="https://teams.microsoft.com/l/channel/19%3AZp5hAKjgVh3muTkywAjTYbqyrayMqHOsCNGZPSutXdo1%40thread.tacv2/tab%3A%3A17392435-fdd1-492f-9fa3-66575ea568c2?groupId=f2716532-0d29-4ec0-9cd5-7ce8c607a33f&amp;tenantId=2d4557f8-1afb-47df-81a9-40e412e684d6&amp;allowXTenantAccess=fal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Practice Questions and Lessons</a:t>
            </a:r>
            <a:r>
              <a:rPr lang="en-AU">
                <a:solidFill>
                  <a:srgbClr val="0070C0"/>
                </a:solidFill>
              </a:rPr>
              <a:t> </a:t>
            </a:r>
            <a:r>
              <a:rPr lang="en-AU"/>
              <a:t>(with reading material at the top of each lesson that explains basic syntax)</a:t>
            </a:r>
          </a:p>
          <a:p>
            <a:pPr lvl="1"/>
            <a:r>
              <a:rPr lang="en-AU" err="1"/>
              <a:t>Youtube</a:t>
            </a:r>
            <a:r>
              <a:rPr lang="en-AU"/>
              <a:t> channel that explains how to solve and break down (non language specific): </a:t>
            </a:r>
            <a:r>
              <a:rPr lang="en-AU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endParaRPr lang="en-AU">
              <a:solidFill>
                <a:srgbClr val="0070C0"/>
              </a:solidFill>
            </a:endParaRPr>
          </a:p>
          <a:p>
            <a:pPr lvl="1"/>
            <a:r>
              <a:rPr lang="en-AU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https://app.codility.com/programmers/trainings/</a:t>
            </a:r>
            <a:r>
              <a:rPr lang="en-AU">
                <a:solidFill>
                  <a:srgbClr val="0070C0"/>
                </a:solidFill>
              </a:rPr>
              <a:t> </a:t>
            </a:r>
            <a:r>
              <a:rPr lang="en-AU"/>
              <a:t>- practice questions labelled with difficulty (Easy / Medium / Hard) that is reflective of the real exam</a:t>
            </a:r>
          </a:p>
          <a:p>
            <a:pPr lvl="1"/>
            <a:r>
              <a:rPr lang="en-AU"/>
              <a:t>Sample questions from the first attempt: </a:t>
            </a:r>
            <a:r>
              <a:rPr lang="en-AU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Questions</a:t>
            </a:r>
            <a:endParaRPr lang="en-AU">
              <a:solidFill>
                <a:srgbClr val="0070C0"/>
              </a:solidFill>
            </a:endParaRPr>
          </a:p>
          <a:p>
            <a:pPr lvl="1"/>
            <a:r>
              <a:rPr lang="en-AU"/>
              <a:t>If you have time (handy tools to have in the bag): </a:t>
            </a:r>
            <a:r>
              <a:rPr lang="en-AU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25 Algorithms</a:t>
            </a:r>
            <a:endParaRPr lang="en-AU">
              <a:solidFill>
                <a:srgbClr val="0070C0"/>
              </a:solidFill>
            </a:endParaRPr>
          </a:p>
          <a:p>
            <a:pPr lvl="1"/>
            <a:r>
              <a:rPr lang="en-US" b="1" i="1"/>
              <a:t>All the above are in this Teams: </a:t>
            </a:r>
            <a:r>
              <a:rPr lang="en-US" i="1" err="1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Codility</a:t>
            </a:r>
            <a:r>
              <a:rPr lang="en-US" i="1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Teams Channel</a:t>
            </a:r>
            <a:endParaRPr lang="en-US" i="1">
              <a:solidFill>
                <a:srgbClr val="0070C0"/>
              </a:solidFill>
            </a:endParaRPr>
          </a:p>
          <a:p>
            <a:r>
              <a:rPr lang="en-US" b="1" i="1"/>
              <a:t>Practice, practice, practice</a:t>
            </a:r>
          </a:p>
          <a:p>
            <a:r>
              <a:rPr lang="en-US" b="1" i="1"/>
              <a:t>Ask questions before (no silly questions, before test)</a:t>
            </a:r>
          </a:p>
          <a:p>
            <a:r>
              <a:rPr lang="en-US" b="1" i="1"/>
              <a:t>Review data structures, arrays, etc. – they will not expect you to use libraries or packages, will be core language functionality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3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"/>
          <p:cNvSpPr txBox="1">
            <a:spLocks noGrp="1"/>
          </p:cNvSpPr>
          <p:nvPr>
            <p:ph type="ctrTitle"/>
          </p:nvPr>
        </p:nvSpPr>
        <p:spPr>
          <a:xfrm>
            <a:off x="3429000" y="2008341"/>
            <a:ext cx="5334000" cy="168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6000"/>
              <a:buFont typeface="Montserrat"/>
              <a:buNone/>
            </a:pPr>
            <a:r>
              <a:rPr lang="en-AU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coPartners">
      <a:dk1>
        <a:srgbClr val="414141"/>
      </a:dk1>
      <a:lt1>
        <a:srgbClr val="FFFFFF"/>
      </a:lt1>
      <a:dk2>
        <a:srgbClr val="80F3D0"/>
      </a:dk2>
      <a:lt2>
        <a:srgbClr val="61C8F6"/>
      </a:lt2>
      <a:accent1>
        <a:srgbClr val="1B2B51"/>
      </a:accent1>
      <a:accent2>
        <a:srgbClr val="FAB816"/>
      </a:accent2>
      <a:accent3>
        <a:srgbClr val="F27024"/>
      </a:accent3>
      <a:accent4>
        <a:srgbClr val="F3234B"/>
      </a:accent4>
      <a:accent5>
        <a:srgbClr val="C1175A"/>
      </a:accent5>
      <a:accent6>
        <a:srgbClr val="791F9C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Charter" id="{BCC0CE6F-FAFC-C349-BAAD-D2773AB76AFD}" vid="{430A3B43-B9E3-C64D-AF7A-910D402DBA27}"/>
    </a:ext>
  </a:extLst>
</a:theme>
</file>

<file path=ppt/theme/theme2.xml><?xml version="1.0" encoding="utf-8"?>
<a:theme xmlns:a="http://schemas.openxmlformats.org/drawingml/2006/main" name="1_Office Theme">
  <a:themeElements>
    <a:clrScheme name="ExcoPartners">
      <a:dk1>
        <a:srgbClr val="414141"/>
      </a:dk1>
      <a:lt1>
        <a:srgbClr val="FFFFFF"/>
      </a:lt1>
      <a:dk2>
        <a:srgbClr val="80F3D0"/>
      </a:dk2>
      <a:lt2>
        <a:srgbClr val="61C8F6"/>
      </a:lt2>
      <a:accent1>
        <a:srgbClr val="1B2B51"/>
      </a:accent1>
      <a:accent2>
        <a:srgbClr val="FAB816"/>
      </a:accent2>
      <a:accent3>
        <a:srgbClr val="F27024"/>
      </a:accent3>
      <a:accent4>
        <a:srgbClr val="F3234B"/>
      </a:accent4>
      <a:accent5>
        <a:srgbClr val="C1175A"/>
      </a:accent5>
      <a:accent6>
        <a:srgbClr val="791F9C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Charter" id="{BCC0CE6F-FAFC-C349-BAAD-D2773AB76AFD}" vid="{B84B2400-CD8A-FE4A-9EB6-A7167DBF9EEB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414141"/>
      </a:dk1>
      <a:lt1>
        <a:srgbClr val="FFFFFF"/>
      </a:lt1>
      <a:dk2>
        <a:srgbClr val="80F3D0"/>
      </a:dk2>
      <a:lt2>
        <a:srgbClr val="61C8F6"/>
      </a:lt2>
      <a:accent1>
        <a:srgbClr val="3F2B22"/>
      </a:accent1>
      <a:accent2>
        <a:srgbClr val="FAB816"/>
      </a:accent2>
      <a:accent3>
        <a:srgbClr val="F27024"/>
      </a:accent3>
      <a:accent4>
        <a:srgbClr val="F3234B"/>
      </a:accent4>
      <a:accent5>
        <a:srgbClr val="C1175A"/>
      </a:accent5>
      <a:accent6>
        <a:srgbClr val="791F9C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Charter" id="{BCC0CE6F-FAFC-C349-BAAD-D2773AB76AFD}" vid="{F5E5BF87-7632-2441-A9C1-11DA5AA3808A}"/>
    </a:ext>
  </a:extLst>
</a:theme>
</file>

<file path=ppt/theme/theme4.xml><?xml version="1.0" encoding="utf-8"?>
<a:theme xmlns:a="http://schemas.openxmlformats.org/drawingml/2006/main" name="2_Office Theme">
  <a:themeElements>
    <a:clrScheme name="ExcoPartners">
      <a:dk1>
        <a:srgbClr val="414141"/>
      </a:dk1>
      <a:lt1>
        <a:srgbClr val="FFFFFF"/>
      </a:lt1>
      <a:dk2>
        <a:srgbClr val="80F3D0"/>
      </a:dk2>
      <a:lt2>
        <a:srgbClr val="61C8F6"/>
      </a:lt2>
      <a:accent1>
        <a:srgbClr val="1B2B51"/>
      </a:accent1>
      <a:accent2>
        <a:srgbClr val="FAB816"/>
      </a:accent2>
      <a:accent3>
        <a:srgbClr val="F27024"/>
      </a:accent3>
      <a:accent4>
        <a:srgbClr val="F3234B"/>
      </a:accent4>
      <a:accent5>
        <a:srgbClr val="C1175A"/>
      </a:accent5>
      <a:accent6>
        <a:srgbClr val="791F9C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Charter" id="{BCC0CE6F-FAFC-C349-BAAD-D2773AB76AFD}" vid="{C3756BF3-1598-8849-A743-F9004A2C36E7}"/>
    </a:ext>
  </a:extLst>
</a:theme>
</file>

<file path=ppt/theme/theme5.xml><?xml version="1.0" encoding="utf-8"?>
<a:theme xmlns:a="http://schemas.openxmlformats.org/drawingml/2006/main" name="3_Office Theme">
  <a:themeElements>
    <a:clrScheme name="ExcoPartners">
      <a:dk1>
        <a:srgbClr val="414141"/>
      </a:dk1>
      <a:lt1>
        <a:srgbClr val="FFFFFF"/>
      </a:lt1>
      <a:dk2>
        <a:srgbClr val="80F3D0"/>
      </a:dk2>
      <a:lt2>
        <a:srgbClr val="61C8F6"/>
      </a:lt2>
      <a:accent1>
        <a:srgbClr val="1B2B51"/>
      </a:accent1>
      <a:accent2>
        <a:srgbClr val="FAB816"/>
      </a:accent2>
      <a:accent3>
        <a:srgbClr val="F27024"/>
      </a:accent3>
      <a:accent4>
        <a:srgbClr val="F3234B"/>
      </a:accent4>
      <a:accent5>
        <a:srgbClr val="C1175A"/>
      </a:accent5>
      <a:accent6>
        <a:srgbClr val="791F9C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Charter" id="{BCC0CE6F-FAFC-C349-BAAD-D2773AB76AFD}" vid="{84723232-7D19-FC4D-BC4B-667BDDF4C7FF}"/>
    </a:ext>
  </a:extLst>
</a:theme>
</file>

<file path=ppt/theme/theme6.xml><?xml version="1.0" encoding="utf-8"?>
<a:theme xmlns:a="http://schemas.openxmlformats.org/drawingml/2006/main" name="5_Office Theme">
  <a:themeElements>
    <a:clrScheme name="ExcoPartners">
      <a:dk1>
        <a:srgbClr val="414141"/>
      </a:dk1>
      <a:lt1>
        <a:srgbClr val="FFFFFF"/>
      </a:lt1>
      <a:dk2>
        <a:srgbClr val="80F3D0"/>
      </a:dk2>
      <a:lt2>
        <a:srgbClr val="61C8F6"/>
      </a:lt2>
      <a:accent1>
        <a:srgbClr val="1B2B51"/>
      </a:accent1>
      <a:accent2>
        <a:srgbClr val="FAB816"/>
      </a:accent2>
      <a:accent3>
        <a:srgbClr val="F27024"/>
      </a:accent3>
      <a:accent4>
        <a:srgbClr val="F3234B"/>
      </a:accent4>
      <a:accent5>
        <a:srgbClr val="C1175A"/>
      </a:accent5>
      <a:accent6>
        <a:srgbClr val="791F9C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Charter" id="{BCC0CE6F-FAFC-C349-BAAD-D2773AB76AFD}" vid="{0251FB08-FDD9-B944-B6E2-2EED1325078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01920CF01F144801A2646A2FAD4CF" ma:contentTypeVersion="2" ma:contentTypeDescription="Create a new document." ma:contentTypeScope="" ma:versionID="9e3989c9fb5fffff1bea5d07edfc7daa">
  <xsd:schema xmlns:xsd="http://www.w3.org/2001/XMLSchema" xmlns:xs="http://www.w3.org/2001/XMLSchema" xmlns:p="http://schemas.microsoft.com/office/2006/metadata/properties" xmlns:ns2="f6046020-f720-4feb-ae69-03e2815993b9" targetNamespace="http://schemas.microsoft.com/office/2006/metadata/properties" ma:root="true" ma:fieldsID="ae957d5faadd1a7c64e29dcf7552037a" ns2:_="">
    <xsd:import namespace="f6046020-f720-4feb-ae69-03e281599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46020-f720-4feb-ae69-03e281599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4BE60-2DF9-4770-863C-6F430D0CD30E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6D2E1F-ED7D-41EB-8AF6-A53BC3F8B3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6C5D9-10D2-4C83-B748-75EF2D42F109}">
  <ds:schemaRefs>
    <ds:schemaRef ds:uri="f6046020-f720-4feb-ae69-03e2815993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Charter</Template>
  <Application>Microsoft Office PowerPoint</Application>
  <PresentationFormat>Widescreen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Office Theme</vt:lpstr>
      <vt:lpstr>1_Office Theme</vt:lpstr>
      <vt:lpstr>4_Office Theme</vt:lpstr>
      <vt:lpstr>2_Office Theme</vt:lpstr>
      <vt:lpstr>3_Office Theme</vt:lpstr>
      <vt:lpstr>5_Office Theme</vt:lpstr>
      <vt:lpstr> NAB Coding Challenge  April 2023</vt:lpstr>
      <vt:lpstr>Schedule</vt:lpstr>
      <vt:lpstr>On the day</vt:lpstr>
      <vt:lpstr>How to schedule</vt:lpstr>
      <vt:lpstr>How to be successful</vt:lpstr>
      <vt:lpstr>Language Choice:</vt:lpstr>
      <vt:lpstr>How to prepare: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Project Charter  January 2021</dc:title>
  <dc:creator>Nathan DArcy</dc:creator>
  <cp:revision>3</cp:revision>
  <cp:lastPrinted>2019-11-11T21:46:49Z</cp:lastPrinted>
  <dcterms:created xsi:type="dcterms:W3CDTF">2023-03-07T05:55:26Z</dcterms:created>
  <dcterms:modified xsi:type="dcterms:W3CDTF">2023-04-26T01:47:43Z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0x010100BF001920CF01F144801A2646A2FAD4CF</vt:lpwstr>
  </property>
</Properties>
</file>