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E033-82F6-D204-93F6-123E4F5E8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2AC4E0-F6AA-67F4-D6D1-6DAB946910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690B8A-E023-BE72-8875-697B28BA1942}"/>
              </a:ext>
            </a:extLst>
          </p:cNvPr>
          <p:cNvSpPr>
            <a:spLocks noGrp="1"/>
          </p:cNvSpPr>
          <p:nvPr>
            <p:ph type="dt" sz="half" idx="10"/>
          </p:nvPr>
        </p:nvSpPr>
        <p:spPr/>
        <p:txBody>
          <a:bodyPr/>
          <a:lstStyle/>
          <a:p>
            <a:fld id="{F3E6AD03-E0EB-4CC0-A5CB-0F780077B5EA}" type="datetimeFigureOut">
              <a:rPr lang="en-US" smtClean="0"/>
              <a:t>3/7/2024</a:t>
            </a:fld>
            <a:endParaRPr lang="en-US"/>
          </a:p>
        </p:txBody>
      </p:sp>
      <p:sp>
        <p:nvSpPr>
          <p:cNvPr id="5" name="Footer Placeholder 4">
            <a:extLst>
              <a:ext uri="{FF2B5EF4-FFF2-40B4-BE49-F238E27FC236}">
                <a16:creationId xmlns:a16="http://schemas.microsoft.com/office/drawing/2014/main" id="{F290CBA9-A678-8F4B-8D8D-BE8E387A5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F4771-50C5-029A-1F66-4A114BF063F7}"/>
              </a:ext>
            </a:extLst>
          </p:cNvPr>
          <p:cNvSpPr>
            <a:spLocks noGrp="1"/>
          </p:cNvSpPr>
          <p:nvPr>
            <p:ph type="sldNum" sz="quarter" idx="12"/>
          </p:nvPr>
        </p:nvSpPr>
        <p:spPr/>
        <p:txBody>
          <a:bodyPr/>
          <a:lstStyle/>
          <a:p>
            <a:fld id="{A9396060-32C3-4D46-BD9D-5E321A7F409E}" type="slidenum">
              <a:rPr lang="en-US" smtClean="0"/>
              <a:t>‹#›</a:t>
            </a:fld>
            <a:endParaRPr lang="en-US"/>
          </a:p>
        </p:txBody>
      </p:sp>
    </p:spTree>
    <p:extLst>
      <p:ext uri="{BB962C8B-B14F-4D97-AF65-F5344CB8AC3E}">
        <p14:creationId xmlns:p14="http://schemas.microsoft.com/office/powerpoint/2010/main" val="240814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B28F-0730-9AB1-8706-7E9F70827C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A272BB-3514-19D3-F13D-179D74F924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8FCCE-C3A7-B259-998F-3167C6028971}"/>
              </a:ext>
            </a:extLst>
          </p:cNvPr>
          <p:cNvSpPr>
            <a:spLocks noGrp="1"/>
          </p:cNvSpPr>
          <p:nvPr>
            <p:ph type="dt" sz="half" idx="10"/>
          </p:nvPr>
        </p:nvSpPr>
        <p:spPr/>
        <p:txBody>
          <a:bodyPr/>
          <a:lstStyle/>
          <a:p>
            <a:fld id="{F3E6AD03-E0EB-4CC0-A5CB-0F780077B5EA}" type="datetimeFigureOut">
              <a:rPr lang="en-US" smtClean="0"/>
              <a:t>3/7/2024</a:t>
            </a:fld>
            <a:endParaRPr lang="en-US"/>
          </a:p>
        </p:txBody>
      </p:sp>
      <p:sp>
        <p:nvSpPr>
          <p:cNvPr id="5" name="Footer Placeholder 4">
            <a:extLst>
              <a:ext uri="{FF2B5EF4-FFF2-40B4-BE49-F238E27FC236}">
                <a16:creationId xmlns:a16="http://schemas.microsoft.com/office/drawing/2014/main" id="{13414D3E-FD5D-C057-E741-BBB6DF04D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C36AC-F1DE-09DF-021F-D63DEF63F2F5}"/>
              </a:ext>
            </a:extLst>
          </p:cNvPr>
          <p:cNvSpPr>
            <a:spLocks noGrp="1"/>
          </p:cNvSpPr>
          <p:nvPr>
            <p:ph type="sldNum" sz="quarter" idx="12"/>
          </p:nvPr>
        </p:nvSpPr>
        <p:spPr/>
        <p:txBody>
          <a:bodyPr/>
          <a:lstStyle/>
          <a:p>
            <a:fld id="{A9396060-32C3-4D46-BD9D-5E321A7F409E}" type="slidenum">
              <a:rPr lang="en-US" smtClean="0"/>
              <a:t>‹#›</a:t>
            </a:fld>
            <a:endParaRPr lang="en-US"/>
          </a:p>
        </p:txBody>
      </p:sp>
    </p:spTree>
    <p:extLst>
      <p:ext uri="{BB962C8B-B14F-4D97-AF65-F5344CB8AC3E}">
        <p14:creationId xmlns:p14="http://schemas.microsoft.com/office/powerpoint/2010/main" val="281486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7B3B3-76E9-C693-66C4-B24C0C5AFC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97A05D-83AE-A40B-A7B8-4CCA9B84F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C1921-2F19-DB6C-198B-EF121F52A481}"/>
              </a:ext>
            </a:extLst>
          </p:cNvPr>
          <p:cNvSpPr>
            <a:spLocks noGrp="1"/>
          </p:cNvSpPr>
          <p:nvPr>
            <p:ph type="dt" sz="half" idx="10"/>
          </p:nvPr>
        </p:nvSpPr>
        <p:spPr/>
        <p:txBody>
          <a:bodyPr/>
          <a:lstStyle/>
          <a:p>
            <a:fld id="{F3E6AD03-E0EB-4CC0-A5CB-0F780077B5EA}" type="datetimeFigureOut">
              <a:rPr lang="en-US" smtClean="0"/>
              <a:t>3/7/2024</a:t>
            </a:fld>
            <a:endParaRPr lang="en-US"/>
          </a:p>
        </p:txBody>
      </p:sp>
      <p:sp>
        <p:nvSpPr>
          <p:cNvPr id="5" name="Footer Placeholder 4">
            <a:extLst>
              <a:ext uri="{FF2B5EF4-FFF2-40B4-BE49-F238E27FC236}">
                <a16:creationId xmlns:a16="http://schemas.microsoft.com/office/drawing/2014/main" id="{1D0B358C-6404-C7B2-8518-BD23941A0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A25FD-2623-B142-0D21-39BA0942A81C}"/>
              </a:ext>
            </a:extLst>
          </p:cNvPr>
          <p:cNvSpPr>
            <a:spLocks noGrp="1"/>
          </p:cNvSpPr>
          <p:nvPr>
            <p:ph type="sldNum" sz="quarter" idx="12"/>
          </p:nvPr>
        </p:nvSpPr>
        <p:spPr/>
        <p:txBody>
          <a:bodyPr/>
          <a:lstStyle/>
          <a:p>
            <a:fld id="{A9396060-32C3-4D46-BD9D-5E321A7F409E}" type="slidenum">
              <a:rPr lang="en-US" smtClean="0"/>
              <a:t>‹#›</a:t>
            </a:fld>
            <a:endParaRPr lang="en-US"/>
          </a:p>
        </p:txBody>
      </p:sp>
    </p:spTree>
    <p:extLst>
      <p:ext uri="{BB962C8B-B14F-4D97-AF65-F5344CB8AC3E}">
        <p14:creationId xmlns:p14="http://schemas.microsoft.com/office/powerpoint/2010/main" val="63370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1D17-FC5B-2735-796A-DC8A6D4D48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69E9C-9CA9-8AAF-19C6-ED57E59247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89C55-19D5-EADC-23C7-E3BF3F0E7BDF}"/>
              </a:ext>
            </a:extLst>
          </p:cNvPr>
          <p:cNvSpPr>
            <a:spLocks noGrp="1"/>
          </p:cNvSpPr>
          <p:nvPr>
            <p:ph type="dt" sz="half" idx="10"/>
          </p:nvPr>
        </p:nvSpPr>
        <p:spPr/>
        <p:txBody>
          <a:bodyPr/>
          <a:lstStyle/>
          <a:p>
            <a:fld id="{F3E6AD03-E0EB-4CC0-A5CB-0F780077B5EA}" type="datetimeFigureOut">
              <a:rPr lang="en-US" smtClean="0"/>
              <a:t>3/7/2024</a:t>
            </a:fld>
            <a:endParaRPr lang="en-US"/>
          </a:p>
        </p:txBody>
      </p:sp>
      <p:sp>
        <p:nvSpPr>
          <p:cNvPr id="5" name="Footer Placeholder 4">
            <a:extLst>
              <a:ext uri="{FF2B5EF4-FFF2-40B4-BE49-F238E27FC236}">
                <a16:creationId xmlns:a16="http://schemas.microsoft.com/office/drawing/2014/main" id="{974C1E55-5E01-26BE-74FC-DB5B6DFAC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152E5-501D-78C9-9BBF-C561C01600EB}"/>
              </a:ext>
            </a:extLst>
          </p:cNvPr>
          <p:cNvSpPr>
            <a:spLocks noGrp="1"/>
          </p:cNvSpPr>
          <p:nvPr>
            <p:ph type="sldNum" sz="quarter" idx="12"/>
          </p:nvPr>
        </p:nvSpPr>
        <p:spPr/>
        <p:txBody>
          <a:bodyPr/>
          <a:lstStyle/>
          <a:p>
            <a:fld id="{A9396060-32C3-4D46-BD9D-5E321A7F409E}" type="slidenum">
              <a:rPr lang="en-US" smtClean="0"/>
              <a:t>‹#›</a:t>
            </a:fld>
            <a:endParaRPr lang="en-US"/>
          </a:p>
        </p:txBody>
      </p:sp>
    </p:spTree>
    <p:extLst>
      <p:ext uri="{BB962C8B-B14F-4D97-AF65-F5344CB8AC3E}">
        <p14:creationId xmlns:p14="http://schemas.microsoft.com/office/powerpoint/2010/main" val="317652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834B-177D-EF8F-9BFB-29FD35DCC4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8F572A-8843-C445-E9CB-AE5309C40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38CC7F-9B18-8CB4-C7AE-0B4CBF38361E}"/>
              </a:ext>
            </a:extLst>
          </p:cNvPr>
          <p:cNvSpPr>
            <a:spLocks noGrp="1"/>
          </p:cNvSpPr>
          <p:nvPr>
            <p:ph type="dt" sz="half" idx="10"/>
          </p:nvPr>
        </p:nvSpPr>
        <p:spPr/>
        <p:txBody>
          <a:bodyPr/>
          <a:lstStyle/>
          <a:p>
            <a:fld id="{F3E6AD03-E0EB-4CC0-A5CB-0F780077B5EA}" type="datetimeFigureOut">
              <a:rPr lang="en-US" smtClean="0"/>
              <a:t>3/7/2024</a:t>
            </a:fld>
            <a:endParaRPr lang="en-US"/>
          </a:p>
        </p:txBody>
      </p:sp>
      <p:sp>
        <p:nvSpPr>
          <p:cNvPr id="5" name="Footer Placeholder 4">
            <a:extLst>
              <a:ext uri="{FF2B5EF4-FFF2-40B4-BE49-F238E27FC236}">
                <a16:creationId xmlns:a16="http://schemas.microsoft.com/office/drawing/2014/main" id="{3A442E83-789C-61A2-192C-66813044E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8BDA1-62A0-3A86-9F8E-FD352BF7564A}"/>
              </a:ext>
            </a:extLst>
          </p:cNvPr>
          <p:cNvSpPr>
            <a:spLocks noGrp="1"/>
          </p:cNvSpPr>
          <p:nvPr>
            <p:ph type="sldNum" sz="quarter" idx="12"/>
          </p:nvPr>
        </p:nvSpPr>
        <p:spPr/>
        <p:txBody>
          <a:bodyPr/>
          <a:lstStyle/>
          <a:p>
            <a:fld id="{A9396060-32C3-4D46-BD9D-5E321A7F409E}" type="slidenum">
              <a:rPr lang="en-US" smtClean="0"/>
              <a:t>‹#›</a:t>
            </a:fld>
            <a:endParaRPr lang="en-US"/>
          </a:p>
        </p:txBody>
      </p:sp>
    </p:spTree>
    <p:extLst>
      <p:ext uri="{BB962C8B-B14F-4D97-AF65-F5344CB8AC3E}">
        <p14:creationId xmlns:p14="http://schemas.microsoft.com/office/powerpoint/2010/main" val="175101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12B6-D27F-53F6-1FD0-05A3B60FCD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84CCCB-2E99-6795-94C3-9E73BC0AE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F725DC-35A4-A78C-FCC4-C2D423D7B2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B40D94-CCF4-56F2-4629-25432B9C84D0}"/>
              </a:ext>
            </a:extLst>
          </p:cNvPr>
          <p:cNvSpPr>
            <a:spLocks noGrp="1"/>
          </p:cNvSpPr>
          <p:nvPr>
            <p:ph type="dt" sz="half" idx="10"/>
          </p:nvPr>
        </p:nvSpPr>
        <p:spPr/>
        <p:txBody>
          <a:bodyPr/>
          <a:lstStyle/>
          <a:p>
            <a:fld id="{F3E6AD03-E0EB-4CC0-A5CB-0F780077B5EA}" type="datetimeFigureOut">
              <a:rPr lang="en-US" smtClean="0"/>
              <a:t>3/7/2024</a:t>
            </a:fld>
            <a:endParaRPr lang="en-US"/>
          </a:p>
        </p:txBody>
      </p:sp>
      <p:sp>
        <p:nvSpPr>
          <p:cNvPr id="6" name="Footer Placeholder 5">
            <a:extLst>
              <a:ext uri="{FF2B5EF4-FFF2-40B4-BE49-F238E27FC236}">
                <a16:creationId xmlns:a16="http://schemas.microsoft.com/office/drawing/2014/main" id="{C2B9D4DB-177E-C6E2-A9E7-1B2FF1B49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3B14FC-AB8E-5584-8441-0077B9C12C53}"/>
              </a:ext>
            </a:extLst>
          </p:cNvPr>
          <p:cNvSpPr>
            <a:spLocks noGrp="1"/>
          </p:cNvSpPr>
          <p:nvPr>
            <p:ph type="sldNum" sz="quarter" idx="12"/>
          </p:nvPr>
        </p:nvSpPr>
        <p:spPr/>
        <p:txBody>
          <a:bodyPr/>
          <a:lstStyle/>
          <a:p>
            <a:fld id="{A9396060-32C3-4D46-BD9D-5E321A7F409E}" type="slidenum">
              <a:rPr lang="en-US" smtClean="0"/>
              <a:t>‹#›</a:t>
            </a:fld>
            <a:endParaRPr lang="en-US"/>
          </a:p>
        </p:txBody>
      </p:sp>
    </p:spTree>
    <p:extLst>
      <p:ext uri="{BB962C8B-B14F-4D97-AF65-F5344CB8AC3E}">
        <p14:creationId xmlns:p14="http://schemas.microsoft.com/office/powerpoint/2010/main" val="61600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C878-CCFF-4B4C-958E-49E7E66011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D6D752-5768-514A-3E86-28122CC389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9BCE2B-E3A0-DED7-5D2C-43FE93FDDC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D7FAB3-7477-C9D8-EE3B-5FFA04059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7603A-AB7C-BC4C-6AC6-A6810BBABD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ABD4F1-8FFB-F0EF-0271-3ED9170B103A}"/>
              </a:ext>
            </a:extLst>
          </p:cNvPr>
          <p:cNvSpPr>
            <a:spLocks noGrp="1"/>
          </p:cNvSpPr>
          <p:nvPr>
            <p:ph type="dt" sz="half" idx="10"/>
          </p:nvPr>
        </p:nvSpPr>
        <p:spPr/>
        <p:txBody>
          <a:bodyPr/>
          <a:lstStyle/>
          <a:p>
            <a:fld id="{F3E6AD03-E0EB-4CC0-A5CB-0F780077B5EA}" type="datetimeFigureOut">
              <a:rPr lang="en-US" smtClean="0"/>
              <a:t>3/7/2024</a:t>
            </a:fld>
            <a:endParaRPr lang="en-US"/>
          </a:p>
        </p:txBody>
      </p:sp>
      <p:sp>
        <p:nvSpPr>
          <p:cNvPr id="8" name="Footer Placeholder 7">
            <a:extLst>
              <a:ext uri="{FF2B5EF4-FFF2-40B4-BE49-F238E27FC236}">
                <a16:creationId xmlns:a16="http://schemas.microsoft.com/office/drawing/2014/main" id="{E272FC38-99DA-10A5-FF32-E0ACC783D5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B2B8-B19E-DEEA-918C-446F65E84FD5}"/>
              </a:ext>
            </a:extLst>
          </p:cNvPr>
          <p:cNvSpPr>
            <a:spLocks noGrp="1"/>
          </p:cNvSpPr>
          <p:nvPr>
            <p:ph type="sldNum" sz="quarter" idx="12"/>
          </p:nvPr>
        </p:nvSpPr>
        <p:spPr/>
        <p:txBody>
          <a:bodyPr/>
          <a:lstStyle/>
          <a:p>
            <a:fld id="{A9396060-32C3-4D46-BD9D-5E321A7F409E}" type="slidenum">
              <a:rPr lang="en-US" smtClean="0"/>
              <a:t>‹#›</a:t>
            </a:fld>
            <a:endParaRPr lang="en-US"/>
          </a:p>
        </p:txBody>
      </p:sp>
    </p:spTree>
    <p:extLst>
      <p:ext uri="{BB962C8B-B14F-4D97-AF65-F5344CB8AC3E}">
        <p14:creationId xmlns:p14="http://schemas.microsoft.com/office/powerpoint/2010/main" val="324814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0E49-F7A1-688D-46FD-0217A1DE8F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9DF0E1-4BD7-7B6A-3E14-C1BD68774DD1}"/>
              </a:ext>
            </a:extLst>
          </p:cNvPr>
          <p:cNvSpPr>
            <a:spLocks noGrp="1"/>
          </p:cNvSpPr>
          <p:nvPr>
            <p:ph type="dt" sz="half" idx="10"/>
          </p:nvPr>
        </p:nvSpPr>
        <p:spPr/>
        <p:txBody>
          <a:bodyPr/>
          <a:lstStyle/>
          <a:p>
            <a:fld id="{F3E6AD03-E0EB-4CC0-A5CB-0F780077B5EA}" type="datetimeFigureOut">
              <a:rPr lang="en-US" smtClean="0"/>
              <a:t>3/7/2024</a:t>
            </a:fld>
            <a:endParaRPr lang="en-US"/>
          </a:p>
        </p:txBody>
      </p:sp>
      <p:sp>
        <p:nvSpPr>
          <p:cNvPr id="4" name="Footer Placeholder 3">
            <a:extLst>
              <a:ext uri="{FF2B5EF4-FFF2-40B4-BE49-F238E27FC236}">
                <a16:creationId xmlns:a16="http://schemas.microsoft.com/office/drawing/2014/main" id="{0AA20515-6D93-7DFC-B6AF-346D42B6D5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A24ED-6F6F-FFFC-1DF4-FD10A891DB66}"/>
              </a:ext>
            </a:extLst>
          </p:cNvPr>
          <p:cNvSpPr>
            <a:spLocks noGrp="1"/>
          </p:cNvSpPr>
          <p:nvPr>
            <p:ph type="sldNum" sz="quarter" idx="12"/>
          </p:nvPr>
        </p:nvSpPr>
        <p:spPr/>
        <p:txBody>
          <a:bodyPr/>
          <a:lstStyle/>
          <a:p>
            <a:fld id="{A9396060-32C3-4D46-BD9D-5E321A7F409E}" type="slidenum">
              <a:rPr lang="en-US" smtClean="0"/>
              <a:t>‹#›</a:t>
            </a:fld>
            <a:endParaRPr lang="en-US"/>
          </a:p>
        </p:txBody>
      </p:sp>
    </p:spTree>
    <p:extLst>
      <p:ext uri="{BB962C8B-B14F-4D97-AF65-F5344CB8AC3E}">
        <p14:creationId xmlns:p14="http://schemas.microsoft.com/office/powerpoint/2010/main" val="933252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5F4C4-888A-1A92-9753-A81A43020BC3}"/>
              </a:ext>
            </a:extLst>
          </p:cNvPr>
          <p:cNvSpPr>
            <a:spLocks noGrp="1"/>
          </p:cNvSpPr>
          <p:nvPr>
            <p:ph type="dt" sz="half" idx="10"/>
          </p:nvPr>
        </p:nvSpPr>
        <p:spPr/>
        <p:txBody>
          <a:bodyPr/>
          <a:lstStyle/>
          <a:p>
            <a:fld id="{F3E6AD03-E0EB-4CC0-A5CB-0F780077B5EA}" type="datetimeFigureOut">
              <a:rPr lang="en-US" smtClean="0"/>
              <a:t>3/7/2024</a:t>
            </a:fld>
            <a:endParaRPr lang="en-US"/>
          </a:p>
        </p:txBody>
      </p:sp>
      <p:sp>
        <p:nvSpPr>
          <p:cNvPr id="3" name="Footer Placeholder 2">
            <a:extLst>
              <a:ext uri="{FF2B5EF4-FFF2-40B4-BE49-F238E27FC236}">
                <a16:creationId xmlns:a16="http://schemas.microsoft.com/office/drawing/2014/main" id="{3CD6A355-6FA2-A81F-1410-A6A6608D99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3D90DB-CD7D-BD68-F2D4-30D59ED41964}"/>
              </a:ext>
            </a:extLst>
          </p:cNvPr>
          <p:cNvSpPr>
            <a:spLocks noGrp="1"/>
          </p:cNvSpPr>
          <p:nvPr>
            <p:ph type="sldNum" sz="quarter" idx="12"/>
          </p:nvPr>
        </p:nvSpPr>
        <p:spPr/>
        <p:txBody>
          <a:bodyPr/>
          <a:lstStyle/>
          <a:p>
            <a:fld id="{A9396060-32C3-4D46-BD9D-5E321A7F409E}" type="slidenum">
              <a:rPr lang="en-US" smtClean="0"/>
              <a:t>‹#›</a:t>
            </a:fld>
            <a:endParaRPr lang="en-US"/>
          </a:p>
        </p:txBody>
      </p:sp>
    </p:spTree>
    <p:extLst>
      <p:ext uri="{BB962C8B-B14F-4D97-AF65-F5344CB8AC3E}">
        <p14:creationId xmlns:p14="http://schemas.microsoft.com/office/powerpoint/2010/main" val="1596680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5BE9-393D-3592-5996-8B9A26F6D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1BA286-134B-76EC-7927-22F7CC8403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F50A0F-4D05-918A-5992-4ED79F357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75B48-4077-5854-3469-C3050E9373BF}"/>
              </a:ext>
            </a:extLst>
          </p:cNvPr>
          <p:cNvSpPr>
            <a:spLocks noGrp="1"/>
          </p:cNvSpPr>
          <p:nvPr>
            <p:ph type="dt" sz="half" idx="10"/>
          </p:nvPr>
        </p:nvSpPr>
        <p:spPr/>
        <p:txBody>
          <a:bodyPr/>
          <a:lstStyle/>
          <a:p>
            <a:fld id="{F3E6AD03-E0EB-4CC0-A5CB-0F780077B5EA}" type="datetimeFigureOut">
              <a:rPr lang="en-US" smtClean="0"/>
              <a:t>3/7/2024</a:t>
            </a:fld>
            <a:endParaRPr lang="en-US"/>
          </a:p>
        </p:txBody>
      </p:sp>
      <p:sp>
        <p:nvSpPr>
          <p:cNvPr id="6" name="Footer Placeholder 5">
            <a:extLst>
              <a:ext uri="{FF2B5EF4-FFF2-40B4-BE49-F238E27FC236}">
                <a16:creationId xmlns:a16="http://schemas.microsoft.com/office/drawing/2014/main" id="{2132594B-3F1E-0BA7-524D-15148225C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EF48F-186E-F818-C525-32244EC5D893}"/>
              </a:ext>
            </a:extLst>
          </p:cNvPr>
          <p:cNvSpPr>
            <a:spLocks noGrp="1"/>
          </p:cNvSpPr>
          <p:nvPr>
            <p:ph type="sldNum" sz="quarter" idx="12"/>
          </p:nvPr>
        </p:nvSpPr>
        <p:spPr/>
        <p:txBody>
          <a:bodyPr/>
          <a:lstStyle/>
          <a:p>
            <a:fld id="{A9396060-32C3-4D46-BD9D-5E321A7F409E}" type="slidenum">
              <a:rPr lang="en-US" smtClean="0"/>
              <a:t>‹#›</a:t>
            </a:fld>
            <a:endParaRPr lang="en-US"/>
          </a:p>
        </p:txBody>
      </p:sp>
    </p:spTree>
    <p:extLst>
      <p:ext uri="{BB962C8B-B14F-4D97-AF65-F5344CB8AC3E}">
        <p14:creationId xmlns:p14="http://schemas.microsoft.com/office/powerpoint/2010/main" val="371366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411D-60A5-D059-A988-2DA53A9915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484F9C-B4AC-2B5E-7470-A8A08271F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120150-EF03-4ECE-C4F2-65090E950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CAD0A-9907-657B-0126-D5016B3A2617}"/>
              </a:ext>
            </a:extLst>
          </p:cNvPr>
          <p:cNvSpPr>
            <a:spLocks noGrp="1"/>
          </p:cNvSpPr>
          <p:nvPr>
            <p:ph type="dt" sz="half" idx="10"/>
          </p:nvPr>
        </p:nvSpPr>
        <p:spPr/>
        <p:txBody>
          <a:bodyPr/>
          <a:lstStyle/>
          <a:p>
            <a:fld id="{F3E6AD03-E0EB-4CC0-A5CB-0F780077B5EA}" type="datetimeFigureOut">
              <a:rPr lang="en-US" smtClean="0"/>
              <a:t>3/7/2024</a:t>
            </a:fld>
            <a:endParaRPr lang="en-US"/>
          </a:p>
        </p:txBody>
      </p:sp>
      <p:sp>
        <p:nvSpPr>
          <p:cNvPr id="6" name="Footer Placeholder 5">
            <a:extLst>
              <a:ext uri="{FF2B5EF4-FFF2-40B4-BE49-F238E27FC236}">
                <a16:creationId xmlns:a16="http://schemas.microsoft.com/office/drawing/2014/main" id="{B3F7DCFF-270E-3F5D-1AB7-3CD73E058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2F093-37AA-E988-BB83-BB218359C1A0}"/>
              </a:ext>
            </a:extLst>
          </p:cNvPr>
          <p:cNvSpPr>
            <a:spLocks noGrp="1"/>
          </p:cNvSpPr>
          <p:nvPr>
            <p:ph type="sldNum" sz="quarter" idx="12"/>
          </p:nvPr>
        </p:nvSpPr>
        <p:spPr/>
        <p:txBody>
          <a:bodyPr/>
          <a:lstStyle/>
          <a:p>
            <a:fld id="{A9396060-32C3-4D46-BD9D-5E321A7F409E}" type="slidenum">
              <a:rPr lang="en-US" smtClean="0"/>
              <a:t>‹#›</a:t>
            </a:fld>
            <a:endParaRPr lang="en-US"/>
          </a:p>
        </p:txBody>
      </p:sp>
    </p:spTree>
    <p:extLst>
      <p:ext uri="{BB962C8B-B14F-4D97-AF65-F5344CB8AC3E}">
        <p14:creationId xmlns:p14="http://schemas.microsoft.com/office/powerpoint/2010/main" val="297698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17E4BC-4786-5FE9-A312-EDFD9C7D7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FDB4FD-1F06-8A46-36C5-39E01F78D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FDF19-58F8-320A-DCDB-E1D310EFB9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6AD03-E0EB-4CC0-A5CB-0F780077B5EA}" type="datetimeFigureOut">
              <a:rPr lang="en-US" smtClean="0"/>
              <a:t>3/7/2024</a:t>
            </a:fld>
            <a:endParaRPr lang="en-US"/>
          </a:p>
        </p:txBody>
      </p:sp>
      <p:sp>
        <p:nvSpPr>
          <p:cNvPr id="5" name="Footer Placeholder 4">
            <a:extLst>
              <a:ext uri="{FF2B5EF4-FFF2-40B4-BE49-F238E27FC236}">
                <a16:creationId xmlns:a16="http://schemas.microsoft.com/office/drawing/2014/main" id="{4C584F72-F884-18D6-4AD4-5EBDA8204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0601C0-1D3F-3AFE-89CC-89DB920BA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96060-32C3-4D46-BD9D-5E321A7F409E}" type="slidenum">
              <a:rPr lang="en-US" smtClean="0"/>
              <a:t>‹#›</a:t>
            </a:fld>
            <a:endParaRPr lang="en-US"/>
          </a:p>
        </p:txBody>
      </p:sp>
    </p:spTree>
    <p:extLst>
      <p:ext uri="{BB962C8B-B14F-4D97-AF65-F5344CB8AC3E}">
        <p14:creationId xmlns:p14="http://schemas.microsoft.com/office/powerpoint/2010/main" val="3587784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ABC06-C249-7C2B-9CC7-4509887378F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3761B76-C3E0-7F47-87B6-FFA0491C6442}"/>
              </a:ext>
            </a:extLst>
          </p:cNvPr>
          <p:cNvSpPr txBox="1"/>
          <p:nvPr/>
        </p:nvSpPr>
        <p:spPr>
          <a:xfrm>
            <a:off x="1366341" y="1418759"/>
            <a:ext cx="7878778" cy="1661993"/>
          </a:xfrm>
          <a:prstGeom prst="rect">
            <a:avLst/>
          </a:prstGeom>
          <a:noFill/>
        </p:spPr>
        <p:txBody>
          <a:bodyPr wrap="square">
            <a:spAutoFit/>
          </a:bodyPr>
          <a:lstStyle/>
          <a:p>
            <a:r>
              <a:rPr lang="en-US" sz="2800" b="1" i="0" dirty="0">
                <a:solidFill>
                  <a:schemeClr val="bg1"/>
                </a:solidFill>
                <a:effectLst/>
                <a:latin typeface="Söhne"/>
              </a:rPr>
              <a:t>Forecasting </a:t>
            </a:r>
            <a:r>
              <a:rPr lang="en-US" sz="2800" b="1" dirty="0">
                <a:solidFill>
                  <a:schemeClr val="bg1"/>
                </a:solidFill>
                <a:latin typeface="Söhne"/>
              </a:rPr>
              <a:t>Energy Consumption </a:t>
            </a:r>
            <a:r>
              <a:rPr lang="en-US" sz="2800" b="1" i="0" dirty="0">
                <a:solidFill>
                  <a:schemeClr val="bg1"/>
                </a:solidFill>
                <a:effectLst/>
                <a:latin typeface="Söhne"/>
              </a:rPr>
              <a:t>in a </a:t>
            </a:r>
            <a:r>
              <a:rPr lang="en-US" sz="2800" b="1" dirty="0">
                <a:solidFill>
                  <a:schemeClr val="bg1"/>
                </a:solidFill>
                <a:latin typeface="Söhne"/>
              </a:rPr>
              <a:t>C</a:t>
            </a:r>
            <a:r>
              <a:rPr lang="en-US" sz="2800" b="1" i="0" dirty="0">
                <a:solidFill>
                  <a:schemeClr val="bg1"/>
                </a:solidFill>
                <a:effectLst/>
                <a:latin typeface="Söhne"/>
              </a:rPr>
              <a:t>ity Using Temporal Convolutional Networks for Medium-Term Load Prediction</a:t>
            </a:r>
          </a:p>
          <a:p>
            <a:r>
              <a:rPr lang="en-US" b="1" i="0" dirty="0">
                <a:solidFill>
                  <a:schemeClr val="bg1"/>
                </a:solidFill>
                <a:effectLst/>
                <a:latin typeface="Söhne"/>
              </a:rPr>
              <a:t>Names---------------------------</a:t>
            </a:r>
            <a:endParaRPr lang="en-US" b="1" dirty="0">
              <a:solidFill>
                <a:schemeClr val="bg1"/>
              </a:solidFill>
            </a:endParaRPr>
          </a:p>
        </p:txBody>
      </p:sp>
    </p:spTree>
    <p:extLst>
      <p:ext uri="{BB962C8B-B14F-4D97-AF65-F5344CB8AC3E}">
        <p14:creationId xmlns:p14="http://schemas.microsoft.com/office/powerpoint/2010/main" val="336215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F799A-2BB5-5248-248C-4E85243D165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B4156E8-B923-3B2E-D0B8-067D18507EE1}"/>
              </a:ext>
            </a:extLst>
          </p:cNvPr>
          <p:cNvSpPr txBox="1"/>
          <p:nvPr/>
        </p:nvSpPr>
        <p:spPr>
          <a:xfrm>
            <a:off x="592213" y="275335"/>
            <a:ext cx="8192655" cy="2031325"/>
          </a:xfrm>
          <a:prstGeom prst="rect">
            <a:avLst/>
          </a:prstGeom>
          <a:noFill/>
        </p:spPr>
        <p:txBody>
          <a:bodyPr wrap="square">
            <a:spAutoFit/>
          </a:bodyPr>
          <a:lstStyle/>
          <a:p>
            <a:r>
              <a:rPr lang="en-US" sz="3600" dirty="0">
                <a:solidFill>
                  <a:schemeClr val="bg1"/>
                </a:solidFill>
              </a:rPr>
              <a:t>Dataset</a:t>
            </a:r>
            <a:r>
              <a:rPr lang="en-US" sz="3600" dirty="0"/>
              <a:t> </a:t>
            </a:r>
          </a:p>
          <a:p>
            <a:r>
              <a:rPr lang="en-US" dirty="0">
                <a:solidFill>
                  <a:schemeClr val="bg1"/>
                </a:solidFill>
              </a:rPr>
              <a:t>● In this dataset, you will find a </a:t>
            </a:r>
            <a:r>
              <a:rPr lang="en-US" dirty="0" err="1">
                <a:solidFill>
                  <a:schemeClr val="bg1"/>
                </a:solidFill>
              </a:rPr>
              <a:t>refactorised</a:t>
            </a:r>
            <a:r>
              <a:rPr lang="en-US" dirty="0">
                <a:solidFill>
                  <a:schemeClr val="bg1"/>
                </a:solidFill>
              </a:rPr>
              <a:t> version of the data from the London data store, that contains the energy consumption readings for a sample of 5,567 London Households that took part in the UK Power Networks led Low Carbon London project between November 2011 and February 2014. The data from the smart meters seems associated only to the electrical consumption.</a:t>
            </a:r>
          </a:p>
        </p:txBody>
      </p:sp>
      <p:pic>
        <p:nvPicPr>
          <p:cNvPr id="5" name="Picture 4">
            <a:extLst>
              <a:ext uri="{FF2B5EF4-FFF2-40B4-BE49-F238E27FC236}">
                <a16:creationId xmlns:a16="http://schemas.microsoft.com/office/drawing/2014/main" id="{E9B16638-F43A-BEBA-333A-72FDE5D31DBB}"/>
              </a:ext>
            </a:extLst>
          </p:cNvPr>
          <p:cNvPicPr>
            <a:picLocks noChangeAspect="1"/>
          </p:cNvPicPr>
          <p:nvPr/>
        </p:nvPicPr>
        <p:blipFill rotWithShape="1">
          <a:blip r:embed="rId2"/>
          <a:srcRect l="438" t="-1" r="1739" b="1101"/>
          <a:stretch/>
        </p:blipFill>
        <p:spPr>
          <a:xfrm>
            <a:off x="189345" y="2664385"/>
            <a:ext cx="11813309" cy="3918280"/>
          </a:xfrm>
          <a:prstGeom prst="rect">
            <a:avLst/>
          </a:prstGeom>
        </p:spPr>
      </p:pic>
    </p:spTree>
    <p:extLst>
      <p:ext uri="{BB962C8B-B14F-4D97-AF65-F5344CB8AC3E}">
        <p14:creationId xmlns:p14="http://schemas.microsoft.com/office/powerpoint/2010/main" val="81539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A76D6-9031-C1AB-F555-8899FA63A5C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DCB7BA5-EB57-46A0-9837-80FB2C1D02B5}"/>
              </a:ext>
            </a:extLst>
          </p:cNvPr>
          <p:cNvSpPr txBox="1"/>
          <p:nvPr/>
        </p:nvSpPr>
        <p:spPr>
          <a:xfrm>
            <a:off x="646546" y="595806"/>
            <a:ext cx="3990109" cy="646331"/>
          </a:xfrm>
          <a:prstGeom prst="rect">
            <a:avLst/>
          </a:prstGeom>
          <a:noFill/>
        </p:spPr>
        <p:txBody>
          <a:bodyPr wrap="square">
            <a:spAutoFit/>
          </a:bodyPr>
          <a:lstStyle/>
          <a:p>
            <a:r>
              <a:rPr lang="en-US" sz="3600" dirty="0">
                <a:solidFill>
                  <a:schemeClr val="bg1"/>
                </a:solidFill>
              </a:rPr>
              <a:t>Data Preprocessing</a:t>
            </a:r>
          </a:p>
        </p:txBody>
      </p:sp>
      <p:pic>
        <p:nvPicPr>
          <p:cNvPr id="5" name="Picture 4">
            <a:extLst>
              <a:ext uri="{FF2B5EF4-FFF2-40B4-BE49-F238E27FC236}">
                <a16:creationId xmlns:a16="http://schemas.microsoft.com/office/drawing/2014/main" id="{4D522A3F-222A-35CD-12C7-35AF9F33F1AE}"/>
              </a:ext>
            </a:extLst>
          </p:cNvPr>
          <p:cNvPicPr>
            <a:picLocks noChangeAspect="1"/>
          </p:cNvPicPr>
          <p:nvPr/>
        </p:nvPicPr>
        <p:blipFill>
          <a:blip r:embed="rId2"/>
          <a:stretch>
            <a:fillRect/>
          </a:stretch>
        </p:blipFill>
        <p:spPr>
          <a:xfrm>
            <a:off x="793423" y="2233058"/>
            <a:ext cx="8514286" cy="1133333"/>
          </a:xfrm>
          <a:prstGeom prst="rect">
            <a:avLst/>
          </a:prstGeom>
        </p:spPr>
      </p:pic>
      <p:pic>
        <p:nvPicPr>
          <p:cNvPr id="7" name="Picture 6">
            <a:extLst>
              <a:ext uri="{FF2B5EF4-FFF2-40B4-BE49-F238E27FC236}">
                <a16:creationId xmlns:a16="http://schemas.microsoft.com/office/drawing/2014/main" id="{C58E741F-12E5-5E6D-00A4-9396075266E7}"/>
              </a:ext>
            </a:extLst>
          </p:cNvPr>
          <p:cNvPicPr>
            <a:picLocks noChangeAspect="1"/>
          </p:cNvPicPr>
          <p:nvPr/>
        </p:nvPicPr>
        <p:blipFill>
          <a:blip r:embed="rId3"/>
          <a:stretch>
            <a:fillRect/>
          </a:stretch>
        </p:blipFill>
        <p:spPr>
          <a:xfrm>
            <a:off x="793423" y="4357312"/>
            <a:ext cx="8628571" cy="914286"/>
          </a:xfrm>
          <a:prstGeom prst="rect">
            <a:avLst/>
          </a:prstGeom>
        </p:spPr>
      </p:pic>
      <p:sp>
        <p:nvSpPr>
          <p:cNvPr id="9" name="TextBox 8">
            <a:extLst>
              <a:ext uri="{FF2B5EF4-FFF2-40B4-BE49-F238E27FC236}">
                <a16:creationId xmlns:a16="http://schemas.microsoft.com/office/drawing/2014/main" id="{6ADE728F-BDD7-4BAC-56B7-85CCF3E5D50A}"/>
              </a:ext>
            </a:extLst>
          </p:cNvPr>
          <p:cNvSpPr txBox="1"/>
          <p:nvPr/>
        </p:nvSpPr>
        <p:spPr>
          <a:xfrm>
            <a:off x="793423" y="1652168"/>
            <a:ext cx="8257309" cy="461665"/>
          </a:xfrm>
          <a:prstGeom prst="rect">
            <a:avLst/>
          </a:prstGeom>
          <a:noFill/>
        </p:spPr>
        <p:txBody>
          <a:bodyPr wrap="square">
            <a:spAutoFit/>
          </a:bodyPr>
          <a:lstStyle/>
          <a:p>
            <a:r>
              <a:rPr lang="en-US" sz="2400" dirty="0">
                <a:solidFill>
                  <a:schemeClr val="bg1"/>
                </a:solidFill>
              </a:rPr>
              <a:t>1. Filling </a:t>
            </a:r>
            <a:r>
              <a:rPr lang="en-US" sz="2400" dirty="0" err="1">
                <a:solidFill>
                  <a:schemeClr val="bg1"/>
                </a:solidFill>
              </a:rPr>
              <a:t>NaN</a:t>
            </a:r>
            <a:r>
              <a:rPr lang="en-US" sz="2400" dirty="0">
                <a:solidFill>
                  <a:schemeClr val="bg1"/>
                </a:solidFill>
              </a:rPr>
              <a:t> values with their corresponding columns’ means</a:t>
            </a:r>
          </a:p>
        </p:txBody>
      </p:sp>
      <p:sp>
        <p:nvSpPr>
          <p:cNvPr id="11" name="TextBox 10">
            <a:extLst>
              <a:ext uri="{FF2B5EF4-FFF2-40B4-BE49-F238E27FC236}">
                <a16:creationId xmlns:a16="http://schemas.microsoft.com/office/drawing/2014/main" id="{4D15BDA4-87DD-3D2A-05B0-58E20CE1C303}"/>
              </a:ext>
            </a:extLst>
          </p:cNvPr>
          <p:cNvSpPr txBox="1"/>
          <p:nvPr/>
        </p:nvSpPr>
        <p:spPr>
          <a:xfrm>
            <a:off x="793423" y="3631019"/>
            <a:ext cx="7222836" cy="461665"/>
          </a:xfrm>
          <a:prstGeom prst="rect">
            <a:avLst/>
          </a:prstGeom>
          <a:noFill/>
        </p:spPr>
        <p:txBody>
          <a:bodyPr wrap="square">
            <a:spAutoFit/>
          </a:bodyPr>
          <a:lstStyle/>
          <a:p>
            <a:r>
              <a:rPr lang="en-US" sz="2400" dirty="0">
                <a:solidFill>
                  <a:schemeClr val="bg1"/>
                </a:solidFill>
              </a:rPr>
              <a:t>2. Getting the total energy consumption</a:t>
            </a:r>
          </a:p>
        </p:txBody>
      </p:sp>
    </p:spTree>
    <p:extLst>
      <p:ext uri="{BB962C8B-B14F-4D97-AF65-F5344CB8AC3E}">
        <p14:creationId xmlns:p14="http://schemas.microsoft.com/office/powerpoint/2010/main" val="181101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04284-B000-C459-F846-CC6C71305D2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91803FE-47C1-E32D-1B2F-C1A6121F29B5}"/>
              </a:ext>
            </a:extLst>
          </p:cNvPr>
          <p:cNvSpPr txBox="1"/>
          <p:nvPr/>
        </p:nvSpPr>
        <p:spPr>
          <a:xfrm>
            <a:off x="429333" y="863707"/>
            <a:ext cx="10866740" cy="1200329"/>
          </a:xfrm>
          <a:prstGeom prst="rect">
            <a:avLst/>
          </a:prstGeom>
          <a:noFill/>
        </p:spPr>
        <p:txBody>
          <a:bodyPr wrap="square">
            <a:spAutoFit/>
          </a:bodyPr>
          <a:lstStyle/>
          <a:p>
            <a:r>
              <a:rPr lang="en-US" sz="3600" dirty="0">
                <a:solidFill>
                  <a:schemeClr val="bg1"/>
                </a:solidFill>
              </a:rPr>
              <a:t>Generating some important features: Day, Month, Year, Day of the year, Month of the Year and Holiday</a:t>
            </a:r>
          </a:p>
        </p:txBody>
      </p:sp>
      <p:pic>
        <p:nvPicPr>
          <p:cNvPr id="5" name="Picture 4">
            <a:extLst>
              <a:ext uri="{FF2B5EF4-FFF2-40B4-BE49-F238E27FC236}">
                <a16:creationId xmlns:a16="http://schemas.microsoft.com/office/drawing/2014/main" id="{2DE52CF4-D495-2679-D464-5CDE1BE277D0}"/>
              </a:ext>
            </a:extLst>
          </p:cNvPr>
          <p:cNvPicPr>
            <a:picLocks noChangeAspect="1"/>
          </p:cNvPicPr>
          <p:nvPr/>
        </p:nvPicPr>
        <p:blipFill>
          <a:blip r:embed="rId2"/>
          <a:stretch>
            <a:fillRect/>
          </a:stretch>
        </p:blipFill>
        <p:spPr>
          <a:xfrm>
            <a:off x="429333" y="2686944"/>
            <a:ext cx="11333333" cy="3390476"/>
          </a:xfrm>
          <a:prstGeom prst="rect">
            <a:avLst/>
          </a:prstGeom>
        </p:spPr>
      </p:pic>
    </p:spTree>
    <p:extLst>
      <p:ext uri="{BB962C8B-B14F-4D97-AF65-F5344CB8AC3E}">
        <p14:creationId xmlns:p14="http://schemas.microsoft.com/office/powerpoint/2010/main" val="237167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4A7E8-450D-D923-7FC2-497C5A8F558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152DE3-232B-BCE4-681D-0A017B3EC08D}"/>
              </a:ext>
            </a:extLst>
          </p:cNvPr>
          <p:cNvSpPr txBox="1"/>
          <p:nvPr/>
        </p:nvSpPr>
        <p:spPr>
          <a:xfrm>
            <a:off x="471054" y="706643"/>
            <a:ext cx="8469745" cy="1200329"/>
          </a:xfrm>
          <a:prstGeom prst="rect">
            <a:avLst/>
          </a:prstGeom>
          <a:noFill/>
        </p:spPr>
        <p:txBody>
          <a:bodyPr wrap="square">
            <a:spAutoFit/>
          </a:bodyPr>
          <a:lstStyle/>
          <a:p>
            <a:r>
              <a:rPr lang="en-US" sz="3600" dirty="0">
                <a:solidFill>
                  <a:schemeClr val="bg1"/>
                </a:solidFill>
              </a:rPr>
              <a:t>Normalizing the data using the mean and standard deviation</a:t>
            </a:r>
          </a:p>
        </p:txBody>
      </p:sp>
      <p:pic>
        <p:nvPicPr>
          <p:cNvPr id="5" name="Picture 4">
            <a:extLst>
              <a:ext uri="{FF2B5EF4-FFF2-40B4-BE49-F238E27FC236}">
                <a16:creationId xmlns:a16="http://schemas.microsoft.com/office/drawing/2014/main" id="{3E6B4534-B554-3FE8-3090-0181748D721F}"/>
              </a:ext>
            </a:extLst>
          </p:cNvPr>
          <p:cNvPicPr>
            <a:picLocks noChangeAspect="1"/>
          </p:cNvPicPr>
          <p:nvPr/>
        </p:nvPicPr>
        <p:blipFill>
          <a:blip r:embed="rId2"/>
          <a:stretch>
            <a:fillRect/>
          </a:stretch>
        </p:blipFill>
        <p:spPr>
          <a:xfrm>
            <a:off x="315047" y="3147211"/>
            <a:ext cx="11561905" cy="3371429"/>
          </a:xfrm>
          <a:prstGeom prst="rect">
            <a:avLst/>
          </a:prstGeom>
        </p:spPr>
      </p:pic>
    </p:spTree>
    <p:extLst>
      <p:ext uri="{BB962C8B-B14F-4D97-AF65-F5344CB8AC3E}">
        <p14:creationId xmlns:p14="http://schemas.microsoft.com/office/powerpoint/2010/main" val="4108508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C3C0D-F0A0-6A3A-7661-0B1BEF94B5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D9658DE-68BC-E5C7-FF00-D5ADF9326826}"/>
              </a:ext>
            </a:extLst>
          </p:cNvPr>
          <p:cNvSpPr txBox="1"/>
          <p:nvPr/>
        </p:nvSpPr>
        <p:spPr>
          <a:xfrm>
            <a:off x="1145309" y="1006520"/>
            <a:ext cx="3232727" cy="646331"/>
          </a:xfrm>
          <a:prstGeom prst="rect">
            <a:avLst/>
          </a:prstGeom>
          <a:noFill/>
        </p:spPr>
        <p:txBody>
          <a:bodyPr wrap="square">
            <a:spAutoFit/>
          </a:bodyPr>
          <a:lstStyle/>
          <a:p>
            <a:r>
              <a:rPr lang="en-US" sz="3600" dirty="0">
                <a:solidFill>
                  <a:schemeClr val="bg1"/>
                </a:solidFill>
              </a:rPr>
              <a:t>ARIMA Model</a:t>
            </a:r>
          </a:p>
        </p:txBody>
      </p:sp>
      <p:sp>
        <p:nvSpPr>
          <p:cNvPr id="5" name="TextBox 4">
            <a:extLst>
              <a:ext uri="{FF2B5EF4-FFF2-40B4-BE49-F238E27FC236}">
                <a16:creationId xmlns:a16="http://schemas.microsoft.com/office/drawing/2014/main" id="{4D5B375F-7311-138A-A6D2-D09BA33B18DF}"/>
              </a:ext>
            </a:extLst>
          </p:cNvPr>
          <p:cNvSpPr txBox="1"/>
          <p:nvPr/>
        </p:nvSpPr>
        <p:spPr>
          <a:xfrm>
            <a:off x="1145309" y="1881012"/>
            <a:ext cx="6096000" cy="1200329"/>
          </a:xfrm>
          <a:prstGeom prst="rect">
            <a:avLst/>
          </a:prstGeom>
          <a:noFill/>
        </p:spPr>
        <p:txBody>
          <a:bodyPr wrap="square">
            <a:spAutoFit/>
          </a:bodyPr>
          <a:lstStyle/>
          <a:p>
            <a:r>
              <a:rPr lang="en-US" sz="2400" dirty="0">
                <a:solidFill>
                  <a:schemeClr val="bg1"/>
                </a:solidFill>
              </a:rPr>
              <a:t>An Autoregressive Integrated Moving Average (ARIMA) model uses time series data to forecast future trends. Can be considered as:</a:t>
            </a:r>
          </a:p>
        </p:txBody>
      </p:sp>
      <p:pic>
        <p:nvPicPr>
          <p:cNvPr id="7" name="Picture 6">
            <a:extLst>
              <a:ext uri="{FF2B5EF4-FFF2-40B4-BE49-F238E27FC236}">
                <a16:creationId xmlns:a16="http://schemas.microsoft.com/office/drawing/2014/main" id="{A3F26DC3-7DE9-3793-5F52-6C14AFE81ABD}"/>
              </a:ext>
            </a:extLst>
          </p:cNvPr>
          <p:cNvPicPr>
            <a:picLocks noChangeAspect="1"/>
          </p:cNvPicPr>
          <p:nvPr/>
        </p:nvPicPr>
        <p:blipFill>
          <a:blip r:embed="rId2"/>
          <a:stretch>
            <a:fillRect/>
          </a:stretch>
        </p:blipFill>
        <p:spPr>
          <a:xfrm>
            <a:off x="4193309" y="3529550"/>
            <a:ext cx="5552381" cy="523810"/>
          </a:xfrm>
          <a:prstGeom prst="rect">
            <a:avLst/>
          </a:prstGeom>
        </p:spPr>
      </p:pic>
      <p:pic>
        <p:nvPicPr>
          <p:cNvPr id="9" name="Picture 8">
            <a:extLst>
              <a:ext uri="{FF2B5EF4-FFF2-40B4-BE49-F238E27FC236}">
                <a16:creationId xmlns:a16="http://schemas.microsoft.com/office/drawing/2014/main" id="{A5DC7DAC-8AB2-CF09-D963-7C4407449408}"/>
              </a:ext>
            </a:extLst>
          </p:cNvPr>
          <p:cNvPicPr>
            <a:picLocks noChangeAspect="1"/>
          </p:cNvPicPr>
          <p:nvPr/>
        </p:nvPicPr>
        <p:blipFill>
          <a:blip r:embed="rId3"/>
          <a:stretch>
            <a:fillRect/>
          </a:stretch>
        </p:blipFill>
        <p:spPr>
          <a:xfrm>
            <a:off x="4326000" y="4494282"/>
            <a:ext cx="5590476" cy="523810"/>
          </a:xfrm>
          <a:prstGeom prst="rect">
            <a:avLst/>
          </a:prstGeom>
        </p:spPr>
      </p:pic>
      <p:pic>
        <p:nvPicPr>
          <p:cNvPr id="11" name="Picture 10">
            <a:extLst>
              <a:ext uri="{FF2B5EF4-FFF2-40B4-BE49-F238E27FC236}">
                <a16:creationId xmlns:a16="http://schemas.microsoft.com/office/drawing/2014/main" id="{32642747-4A48-439E-9B64-0BC750E00106}"/>
              </a:ext>
            </a:extLst>
          </p:cNvPr>
          <p:cNvPicPr>
            <a:picLocks noChangeAspect="1"/>
          </p:cNvPicPr>
          <p:nvPr/>
        </p:nvPicPr>
        <p:blipFill>
          <a:blip r:embed="rId4"/>
          <a:stretch>
            <a:fillRect/>
          </a:stretch>
        </p:blipFill>
        <p:spPr>
          <a:xfrm>
            <a:off x="2697419" y="5474414"/>
            <a:ext cx="6476190" cy="409524"/>
          </a:xfrm>
          <a:prstGeom prst="rect">
            <a:avLst/>
          </a:prstGeom>
        </p:spPr>
      </p:pic>
      <p:sp>
        <p:nvSpPr>
          <p:cNvPr id="13" name="TextBox 12">
            <a:extLst>
              <a:ext uri="{FF2B5EF4-FFF2-40B4-BE49-F238E27FC236}">
                <a16:creationId xmlns:a16="http://schemas.microsoft.com/office/drawing/2014/main" id="{A12E6566-ACCD-DBE7-B24C-EA1B617643AF}"/>
              </a:ext>
            </a:extLst>
          </p:cNvPr>
          <p:cNvSpPr txBox="1"/>
          <p:nvPr/>
        </p:nvSpPr>
        <p:spPr>
          <a:xfrm>
            <a:off x="1025238" y="3176420"/>
            <a:ext cx="6096000" cy="2712730"/>
          </a:xfrm>
          <a:prstGeom prst="rect">
            <a:avLst/>
          </a:prstGeom>
          <a:noFill/>
        </p:spPr>
        <p:txBody>
          <a:bodyPr wrap="square">
            <a:spAutoFit/>
          </a:bodyPr>
          <a:lstStyle/>
          <a:p>
            <a:pPr marL="285750" indent="-285750">
              <a:lnSpc>
                <a:spcPct val="250000"/>
              </a:lnSpc>
              <a:buFont typeface="Arial" panose="020B0604020202020204" pitchFamily="34" charset="0"/>
              <a:buChar char="•"/>
            </a:pPr>
            <a:r>
              <a:rPr lang="it-IT" sz="2400" dirty="0">
                <a:solidFill>
                  <a:schemeClr val="bg1"/>
                </a:solidFill>
              </a:rPr>
              <a:t>Autoregression (AR):</a:t>
            </a:r>
          </a:p>
          <a:p>
            <a:pPr marL="285750" indent="-285750">
              <a:lnSpc>
                <a:spcPct val="250000"/>
              </a:lnSpc>
              <a:buFont typeface="Arial" panose="020B0604020202020204" pitchFamily="34" charset="0"/>
              <a:buChar char="•"/>
            </a:pPr>
            <a:r>
              <a:rPr lang="it-IT" sz="2400" dirty="0">
                <a:solidFill>
                  <a:schemeClr val="bg1"/>
                </a:solidFill>
              </a:rPr>
              <a:t>Moving Average (MA):</a:t>
            </a:r>
          </a:p>
          <a:p>
            <a:pPr marL="285750" indent="-285750">
              <a:lnSpc>
                <a:spcPct val="250000"/>
              </a:lnSpc>
              <a:buFont typeface="Arial" panose="020B0604020202020204" pitchFamily="34" charset="0"/>
              <a:buChar char="•"/>
            </a:pPr>
            <a:r>
              <a:rPr lang="it-IT" sz="2400" dirty="0">
                <a:solidFill>
                  <a:schemeClr val="bg1"/>
                </a:solidFill>
              </a:rPr>
              <a:t>ARIMA:</a:t>
            </a:r>
            <a:endParaRPr lang="en-US" sz="2400" dirty="0">
              <a:solidFill>
                <a:schemeClr val="bg1"/>
              </a:solidFill>
            </a:endParaRPr>
          </a:p>
        </p:txBody>
      </p:sp>
    </p:spTree>
    <p:extLst>
      <p:ext uri="{BB962C8B-B14F-4D97-AF65-F5344CB8AC3E}">
        <p14:creationId xmlns:p14="http://schemas.microsoft.com/office/powerpoint/2010/main" val="1222569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E8580-45DC-1276-F8AF-9CAECF146EA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5ABF564-7796-30C9-6F9E-C1C5238EE99E}"/>
              </a:ext>
            </a:extLst>
          </p:cNvPr>
          <p:cNvSpPr txBox="1"/>
          <p:nvPr/>
        </p:nvSpPr>
        <p:spPr>
          <a:xfrm>
            <a:off x="812548" y="787713"/>
            <a:ext cx="7389891" cy="1938992"/>
          </a:xfrm>
          <a:prstGeom prst="rect">
            <a:avLst/>
          </a:prstGeom>
          <a:noFill/>
        </p:spPr>
        <p:txBody>
          <a:bodyPr wrap="square">
            <a:spAutoFit/>
          </a:bodyPr>
          <a:lstStyle/>
          <a:p>
            <a:r>
              <a:rPr lang="en-US" sz="2400" dirty="0">
                <a:solidFill>
                  <a:schemeClr val="bg1">
                    <a:lumMod val="95000"/>
                  </a:schemeClr>
                </a:solidFill>
              </a:rPr>
              <a:t>An ARIMA Model has 3 parameters:</a:t>
            </a:r>
          </a:p>
          <a:p>
            <a:r>
              <a:rPr lang="en-US" sz="2400" dirty="0">
                <a:solidFill>
                  <a:schemeClr val="bg1">
                    <a:lumMod val="95000"/>
                  </a:schemeClr>
                </a:solidFill>
              </a:rPr>
              <a:t>ARIMA (</a:t>
            </a:r>
            <a:r>
              <a:rPr lang="en-US" sz="2400" dirty="0" err="1">
                <a:solidFill>
                  <a:schemeClr val="bg1">
                    <a:lumMod val="95000"/>
                  </a:schemeClr>
                </a:solidFill>
              </a:rPr>
              <a:t>p,d,q</a:t>
            </a:r>
            <a:r>
              <a:rPr lang="en-US" sz="2400" dirty="0">
                <a:solidFill>
                  <a:schemeClr val="bg1">
                    <a:lumMod val="95000"/>
                  </a:schemeClr>
                </a:solidFill>
              </a:rPr>
              <a:t>): </a:t>
            </a:r>
          </a:p>
          <a:p>
            <a:r>
              <a:rPr lang="en-US" sz="2400" dirty="0">
                <a:solidFill>
                  <a:schemeClr val="bg1">
                    <a:lumMod val="95000"/>
                  </a:schemeClr>
                </a:solidFill>
              </a:rPr>
              <a:t>● p : lag order </a:t>
            </a:r>
          </a:p>
          <a:p>
            <a:r>
              <a:rPr lang="en-US" sz="2400" dirty="0">
                <a:solidFill>
                  <a:schemeClr val="bg1">
                    <a:lumMod val="95000"/>
                  </a:schemeClr>
                </a:solidFill>
              </a:rPr>
              <a:t>● d : degree of differencing (lower the p-value) </a:t>
            </a:r>
          </a:p>
          <a:p>
            <a:r>
              <a:rPr lang="en-US" sz="2400" dirty="0">
                <a:solidFill>
                  <a:schemeClr val="bg1">
                    <a:lumMod val="95000"/>
                  </a:schemeClr>
                </a:solidFill>
              </a:rPr>
              <a:t>● q : order of the moving </a:t>
            </a:r>
            <a:r>
              <a:rPr lang="en-US" sz="2400" dirty="0" err="1">
                <a:solidFill>
                  <a:schemeClr val="bg1">
                    <a:lumMod val="95000"/>
                  </a:schemeClr>
                </a:solidFill>
              </a:rPr>
              <a:t>averag</a:t>
            </a:r>
            <a:endParaRPr lang="en-US" sz="2400" dirty="0">
              <a:solidFill>
                <a:schemeClr val="bg1">
                  <a:lumMod val="95000"/>
                </a:schemeClr>
              </a:solidFill>
            </a:endParaRPr>
          </a:p>
        </p:txBody>
      </p:sp>
      <p:sp>
        <p:nvSpPr>
          <p:cNvPr id="4" name="Rectangle: Rounded Corners 3">
            <a:extLst>
              <a:ext uri="{FF2B5EF4-FFF2-40B4-BE49-F238E27FC236}">
                <a16:creationId xmlns:a16="http://schemas.microsoft.com/office/drawing/2014/main" id="{4FA0BBFE-6115-7B7E-ABE4-3D0618AA0C36}"/>
              </a:ext>
            </a:extLst>
          </p:cNvPr>
          <p:cNvSpPr/>
          <p:nvPr/>
        </p:nvSpPr>
        <p:spPr>
          <a:xfrm>
            <a:off x="7242772" y="3621386"/>
            <a:ext cx="2018923" cy="1267485"/>
          </a:xfrm>
          <a:prstGeom prst="roundRect">
            <a:avLst/>
          </a:prstGeom>
          <a:noFill/>
          <a:ln w="5715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bg1">
                    <a:lumMod val="95000"/>
                  </a:schemeClr>
                </a:solidFill>
              </a:rPr>
              <a:t>p.d.q</a:t>
            </a:r>
            <a:endParaRPr lang="en-US" dirty="0">
              <a:solidFill>
                <a:schemeClr val="bg1">
                  <a:lumMod val="95000"/>
                </a:schemeClr>
              </a:solidFill>
            </a:endParaRPr>
          </a:p>
          <a:p>
            <a:pPr algn="ctr"/>
            <a:endParaRPr lang="en-US" dirty="0">
              <a:solidFill>
                <a:schemeClr val="bg1">
                  <a:lumMod val="95000"/>
                </a:schemeClr>
              </a:solidFill>
            </a:endParaRPr>
          </a:p>
          <a:p>
            <a:pPr algn="ctr"/>
            <a:r>
              <a:rPr lang="en-US" dirty="0" err="1">
                <a:solidFill>
                  <a:schemeClr val="bg1">
                    <a:lumMod val="95000"/>
                  </a:schemeClr>
                </a:solidFill>
              </a:rPr>
              <a:t>P,D,Q,m</a:t>
            </a:r>
            <a:endParaRPr lang="en-US" dirty="0">
              <a:solidFill>
                <a:schemeClr val="bg1">
                  <a:lumMod val="95000"/>
                </a:schemeClr>
              </a:solidFill>
            </a:endParaRPr>
          </a:p>
        </p:txBody>
      </p:sp>
      <p:sp>
        <p:nvSpPr>
          <p:cNvPr id="5" name="Rectangle: Rounded Corners 4">
            <a:extLst>
              <a:ext uri="{FF2B5EF4-FFF2-40B4-BE49-F238E27FC236}">
                <a16:creationId xmlns:a16="http://schemas.microsoft.com/office/drawing/2014/main" id="{4615E19B-68D8-F3A0-8D6F-ADB02B6EF25D}"/>
              </a:ext>
            </a:extLst>
          </p:cNvPr>
          <p:cNvSpPr/>
          <p:nvPr/>
        </p:nvSpPr>
        <p:spPr>
          <a:xfrm>
            <a:off x="7650178" y="4291343"/>
            <a:ext cx="1186004" cy="452673"/>
          </a:xfrm>
          <a:prstGeom prst="roundRect">
            <a:avLst/>
          </a:prstGeom>
          <a:noFill/>
          <a:ln w="381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B6B33443-6FEE-6CE6-6966-34E5C4588511}"/>
              </a:ext>
            </a:extLst>
          </p:cNvPr>
          <p:cNvSpPr/>
          <p:nvPr/>
        </p:nvSpPr>
        <p:spPr>
          <a:xfrm>
            <a:off x="5816852" y="4065005"/>
            <a:ext cx="1312752" cy="3802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Series</a:t>
            </a:r>
          </a:p>
        </p:txBody>
      </p:sp>
      <p:sp>
        <p:nvSpPr>
          <p:cNvPr id="7" name="Rectangle 6">
            <a:extLst>
              <a:ext uri="{FF2B5EF4-FFF2-40B4-BE49-F238E27FC236}">
                <a16:creationId xmlns:a16="http://schemas.microsoft.com/office/drawing/2014/main" id="{3CCA9A1B-D5C0-188C-6C6C-7693D6A0CB75}"/>
              </a:ext>
            </a:extLst>
          </p:cNvPr>
          <p:cNvSpPr/>
          <p:nvPr/>
        </p:nvSpPr>
        <p:spPr>
          <a:xfrm>
            <a:off x="9374863" y="4037844"/>
            <a:ext cx="1312752" cy="3802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Forcasts</a:t>
            </a:r>
            <a:endParaRPr lang="en-US" dirty="0"/>
          </a:p>
        </p:txBody>
      </p:sp>
      <p:sp>
        <p:nvSpPr>
          <p:cNvPr id="8" name="Rectangle 7">
            <a:extLst>
              <a:ext uri="{FF2B5EF4-FFF2-40B4-BE49-F238E27FC236}">
                <a16:creationId xmlns:a16="http://schemas.microsoft.com/office/drawing/2014/main" id="{EB90AC69-6833-306A-EB13-D58AAE46C7C5}"/>
              </a:ext>
            </a:extLst>
          </p:cNvPr>
          <p:cNvSpPr/>
          <p:nvPr/>
        </p:nvSpPr>
        <p:spPr>
          <a:xfrm>
            <a:off x="8410669" y="5056360"/>
            <a:ext cx="2788468" cy="3802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Only for seasonal ARIMA</a:t>
            </a:r>
          </a:p>
        </p:txBody>
      </p:sp>
      <p:sp>
        <p:nvSpPr>
          <p:cNvPr id="9" name="Rectangle 8">
            <a:extLst>
              <a:ext uri="{FF2B5EF4-FFF2-40B4-BE49-F238E27FC236}">
                <a16:creationId xmlns:a16="http://schemas.microsoft.com/office/drawing/2014/main" id="{8110BE43-9596-863E-ACE0-DAE6BFCA1B70}"/>
              </a:ext>
            </a:extLst>
          </p:cNvPr>
          <p:cNvSpPr/>
          <p:nvPr/>
        </p:nvSpPr>
        <p:spPr>
          <a:xfrm>
            <a:off x="7586804" y="3055544"/>
            <a:ext cx="1312752" cy="3802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ARIMA</a:t>
            </a:r>
          </a:p>
        </p:txBody>
      </p:sp>
      <p:cxnSp>
        <p:nvCxnSpPr>
          <p:cNvPr id="11" name="Straight Arrow Connector 10">
            <a:extLst>
              <a:ext uri="{FF2B5EF4-FFF2-40B4-BE49-F238E27FC236}">
                <a16:creationId xmlns:a16="http://schemas.microsoft.com/office/drawing/2014/main" id="{2F1DD639-9A00-FC09-E230-ACE658AD5DC5}"/>
              </a:ext>
            </a:extLst>
          </p:cNvPr>
          <p:cNvCxnSpPr/>
          <p:nvPr/>
        </p:nvCxnSpPr>
        <p:spPr>
          <a:xfrm flipH="1" flipV="1">
            <a:off x="8899556" y="4712329"/>
            <a:ext cx="552261" cy="40740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E37C7D1-F285-3823-DC6C-3BC3B2F76075}"/>
              </a:ext>
            </a:extLst>
          </p:cNvPr>
          <p:cNvSpPr txBox="1"/>
          <p:nvPr/>
        </p:nvSpPr>
        <p:spPr>
          <a:xfrm>
            <a:off x="812548" y="5374161"/>
            <a:ext cx="6097508" cy="646331"/>
          </a:xfrm>
          <a:prstGeom prst="rect">
            <a:avLst/>
          </a:prstGeom>
          <a:noFill/>
        </p:spPr>
        <p:txBody>
          <a:bodyPr wrap="square">
            <a:spAutoFit/>
          </a:bodyPr>
          <a:lstStyle/>
          <a:p>
            <a:r>
              <a:rPr lang="en-US" dirty="0">
                <a:solidFill>
                  <a:schemeClr val="bg1">
                    <a:lumMod val="95000"/>
                  </a:schemeClr>
                </a:solidFill>
              </a:rPr>
              <a:t>Note: p-value can be evaluated using Augmented Dickey Fuller Test - decreases with increase of d </a:t>
            </a:r>
          </a:p>
        </p:txBody>
      </p:sp>
    </p:spTree>
    <p:extLst>
      <p:ext uri="{BB962C8B-B14F-4D97-AF65-F5344CB8AC3E}">
        <p14:creationId xmlns:p14="http://schemas.microsoft.com/office/powerpoint/2010/main" val="1255501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3D876-7CF6-0B88-BA74-738D068C5AA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B4BB135-30E0-34DC-5E12-C4195E5615BC}"/>
              </a:ext>
            </a:extLst>
          </p:cNvPr>
          <p:cNvPicPr>
            <a:picLocks noChangeAspect="1"/>
          </p:cNvPicPr>
          <p:nvPr/>
        </p:nvPicPr>
        <p:blipFill>
          <a:blip r:embed="rId2"/>
          <a:stretch>
            <a:fillRect/>
          </a:stretch>
        </p:blipFill>
        <p:spPr>
          <a:xfrm>
            <a:off x="1525698" y="2723826"/>
            <a:ext cx="3780952" cy="1609524"/>
          </a:xfrm>
          <a:prstGeom prst="rect">
            <a:avLst/>
          </a:prstGeom>
        </p:spPr>
      </p:pic>
      <p:pic>
        <p:nvPicPr>
          <p:cNvPr id="5" name="Picture 4">
            <a:extLst>
              <a:ext uri="{FF2B5EF4-FFF2-40B4-BE49-F238E27FC236}">
                <a16:creationId xmlns:a16="http://schemas.microsoft.com/office/drawing/2014/main" id="{8FC7946A-39BF-C4E5-7167-45241CEE89F6}"/>
              </a:ext>
            </a:extLst>
          </p:cNvPr>
          <p:cNvPicPr>
            <a:picLocks noChangeAspect="1"/>
          </p:cNvPicPr>
          <p:nvPr/>
        </p:nvPicPr>
        <p:blipFill>
          <a:blip r:embed="rId3"/>
          <a:stretch>
            <a:fillRect/>
          </a:stretch>
        </p:blipFill>
        <p:spPr>
          <a:xfrm>
            <a:off x="7106454" y="2723826"/>
            <a:ext cx="3809524" cy="1600000"/>
          </a:xfrm>
          <a:prstGeom prst="rect">
            <a:avLst/>
          </a:prstGeom>
        </p:spPr>
      </p:pic>
      <p:sp>
        <p:nvSpPr>
          <p:cNvPr id="6" name="Arrow: Right 5">
            <a:extLst>
              <a:ext uri="{FF2B5EF4-FFF2-40B4-BE49-F238E27FC236}">
                <a16:creationId xmlns:a16="http://schemas.microsoft.com/office/drawing/2014/main" id="{8884B99F-72DE-98BB-530D-55456FEEC4E4}"/>
              </a:ext>
            </a:extLst>
          </p:cNvPr>
          <p:cNvSpPr/>
          <p:nvPr/>
        </p:nvSpPr>
        <p:spPr>
          <a:xfrm>
            <a:off x="5540721" y="3277354"/>
            <a:ext cx="1344631" cy="434567"/>
          </a:xfrm>
          <a:prstGeom prst="rightArrow">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3BFAEE0-C653-E530-161A-1321846C24AC}"/>
              </a:ext>
            </a:extLst>
          </p:cNvPr>
          <p:cNvSpPr txBox="1"/>
          <p:nvPr/>
        </p:nvSpPr>
        <p:spPr>
          <a:xfrm>
            <a:off x="1500993" y="1218621"/>
            <a:ext cx="6097508" cy="523220"/>
          </a:xfrm>
          <a:prstGeom prst="rect">
            <a:avLst/>
          </a:prstGeom>
          <a:noFill/>
        </p:spPr>
        <p:txBody>
          <a:bodyPr wrap="square">
            <a:spAutoFit/>
          </a:bodyPr>
          <a:lstStyle/>
          <a:p>
            <a:r>
              <a:rPr lang="en-US" sz="2800" dirty="0">
                <a:solidFill>
                  <a:schemeClr val="bg1">
                    <a:lumMod val="95000"/>
                  </a:schemeClr>
                </a:solidFill>
              </a:rPr>
              <a:t>Results of differencing</a:t>
            </a:r>
          </a:p>
        </p:txBody>
      </p:sp>
    </p:spTree>
    <p:extLst>
      <p:ext uri="{BB962C8B-B14F-4D97-AF65-F5344CB8AC3E}">
        <p14:creationId xmlns:p14="http://schemas.microsoft.com/office/powerpoint/2010/main" val="3180072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214AD-C1C9-3045-C284-C58B61712B6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0CBA3B6-495B-3E20-6288-E1B596725007}"/>
              </a:ext>
            </a:extLst>
          </p:cNvPr>
          <p:cNvSpPr txBox="1"/>
          <p:nvPr/>
        </p:nvSpPr>
        <p:spPr>
          <a:xfrm>
            <a:off x="704662" y="1074727"/>
            <a:ext cx="10782676" cy="923330"/>
          </a:xfrm>
          <a:prstGeom prst="rect">
            <a:avLst/>
          </a:prstGeom>
          <a:noFill/>
        </p:spPr>
        <p:txBody>
          <a:bodyPr wrap="square">
            <a:spAutoFit/>
          </a:bodyPr>
          <a:lstStyle/>
          <a:p>
            <a:r>
              <a:rPr lang="en-US" dirty="0">
                <a:solidFill>
                  <a:schemeClr val="bg1">
                    <a:lumMod val="95000"/>
                  </a:schemeClr>
                </a:solidFill>
              </a:rPr>
              <a:t>AUTO_ARIMA from PMDARIMA library </a:t>
            </a:r>
          </a:p>
          <a:p>
            <a:r>
              <a:rPr lang="en-US" dirty="0">
                <a:solidFill>
                  <a:schemeClr val="bg1">
                    <a:lumMod val="95000"/>
                  </a:schemeClr>
                </a:solidFill>
              </a:rPr>
              <a:t>● Computes optimal values of parameters on its own by finding the minimum AIC (Akaike’s Information Criterion): AIC=−2log(L)+2(p+q+k+1); L is likelihood of data and k=</a:t>
            </a:r>
          </a:p>
        </p:txBody>
      </p:sp>
      <p:pic>
        <p:nvPicPr>
          <p:cNvPr id="5" name="Picture 4">
            <a:extLst>
              <a:ext uri="{FF2B5EF4-FFF2-40B4-BE49-F238E27FC236}">
                <a16:creationId xmlns:a16="http://schemas.microsoft.com/office/drawing/2014/main" id="{3C3E1114-ADCF-AB4C-7A14-E9D06E27AC43}"/>
              </a:ext>
            </a:extLst>
          </p:cNvPr>
          <p:cNvPicPr>
            <a:picLocks noChangeAspect="1"/>
          </p:cNvPicPr>
          <p:nvPr/>
        </p:nvPicPr>
        <p:blipFill>
          <a:blip r:embed="rId2"/>
          <a:stretch>
            <a:fillRect/>
          </a:stretch>
        </p:blipFill>
        <p:spPr>
          <a:xfrm>
            <a:off x="2562725" y="3429000"/>
            <a:ext cx="7247619" cy="1666667"/>
          </a:xfrm>
          <a:prstGeom prst="rect">
            <a:avLst/>
          </a:prstGeom>
        </p:spPr>
      </p:pic>
    </p:spTree>
    <p:extLst>
      <p:ext uri="{BB962C8B-B14F-4D97-AF65-F5344CB8AC3E}">
        <p14:creationId xmlns:p14="http://schemas.microsoft.com/office/powerpoint/2010/main" val="2559070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37578-81D0-690F-AFBA-EA679CF5720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CCD7D51-307D-5761-827E-575A69B6D0BB}"/>
              </a:ext>
            </a:extLst>
          </p:cNvPr>
          <p:cNvSpPr txBox="1"/>
          <p:nvPr/>
        </p:nvSpPr>
        <p:spPr>
          <a:xfrm>
            <a:off x="993617" y="1073766"/>
            <a:ext cx="8575895" cy="461665"/>
          </a:xfrm>
          <a:prstGeom prst="rect">
            <a:avLst/>
          </a:prstGeom>
          <a:noFill/>
        </p:spPr>
        <p:txBody>
          <a:bodyPr wrap="square">
            <a:spAutoFit/>
          </a:bodyPr>
          <a:lstStyle/>
          <a:p>
            <a:r>
              <a:rPr lang="en-US" sz="2400" dirty="0">
                <a:solidFill>
                  <a:schemeClr val="bg1">
                    <a:lumMod val="95000"/>
                  </a:schemeClr>
                </a:solidFill>
              </a:rPr>
              <a:t>Predictions for the next 10 days using the ARIMA mode</a:t>
            </a:r>
          </a:p>
        </p:txBody>
      </p:sp>
      <p:pic>
        <p:nvPicPr>
          <p:cNvPr id="5" name="Picture 4">
            <a:extLst>
              <a:ext uri="{FF2B5EF4-FFF2-40B4-BE49-F238E27FC236}">
                <a16:creationId xmlns:a16="http://schemas.microsoft.com/office/drawing/2014/main" id="{5F95C5F4-C381-96C8-6253-E01A5E5DC5CA}"/>
              </a:ext>
            </a:extLst>
          </p:cNvPr>
          <p:cNvPicPr>
            <a:picLocks noChangeAspect="1"/>
          </p:cNvPicPr>
          <p:nvPr/>
        </p:nvPicPr>
        <p:blipFill>
          <a:blip r:embed="rId2"/>
          <a:stretch>
            <a:fillRect/>
          </a:stretch>
        </p:blipFill>
        <p:spPr>
          <a:xfrm>
            <a:off x="1149383" y="2438524"/>
            <a:ext cx="8571428" cy="1980952"/>
          </a:xfrm>
          <a:prstGeom prst="rect">
            <a:avLst/>
          </a:prstGeom>
        </p:spPr>
      </p:pic>
    </p:spTree>
    <p:extLst>
      <p:ext uri="{BB962C8B-B14F-4D97-AF65-F5344CB8AC3E}">
        <p14:creationId xmlns:p14="http://schemas.microsoft.com/office/powerpoint/2010/main" val="215019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0AD18-9452-3C17-149F-470106B4DA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2355DC8-D03A-C908-E12C-6412927A9235}"/>
              </a:ext>
            </a:extLst>
          </p:cNvPr>
          <p:cNvSpPr txBox="1"/>
          <p:nvPr/>
        </p:nvSpPr>
        <p:spPr>
          <a:xfrm>
            <a:off x="957405" y="901749"/>
            <a:ext cx="3047245" cy="584775"/>
          </a:xfrm>
          <a:prstGeom prst="rect">
            <a:avLst/>
          </a:prstGeom>
          <a:noFill/>
        </p:spPr>
        <p:txBody>
          <a:bodyPr wrap="square">
            <a:spAutoFit/>
          </a:bodyPr>
          <a:lstStyle/>
          <a:p>
            <a:r>
              <a:rPr lang="en-US" sz="3200" dirty="0">
                <a:solidFill>
                  <a:schemeClr val="bg1">
                    <a:lumMod val="95000"/>
                  </a:schemeClr>
                </a:solidFill>
              </a:rPr>
              <a:t>LSTM Model</a:t>
            </a:r>
          </a:p>
        </p:txBody>
      </p:sp>
      <p:pic>
        <p:nvPicPr>
          <p:cNvPr id="5" name="Picture 4">
            <a:extLst>
              <a:ext uri="{FF2B5EF4-FFF2-40B4-BE49-F238E27FC236}">
                <a16:creationId xmlns:a16="http://schemas.microsoft.com/office/drawing/2014/main" id="{BFDE681B-D216-7800-B0A7-000327F93A7A}"/>
              </a:ext>
            </a:extLst>
          </p:cNvPr>
          <p:cNvPicPr>
            <a:picLocks noChangeAspect="1"/>
          </p:cNvPicPr>
          <p:nvPr/>
        </p:nvPicPr>
        <p:blipFill>
          <a:blip r:embed="rId2"/>
          <a:stretch>
            <a:fillRect/>
          </a:stretch>
        </p:blipFill>
        <p:spPr>
          <a:xfrm>
            <a:off x="5296484" y="2451691"/>
            <a:ext cx="5552381" cy="2914286"/>
          </a:xfrm>
          <a:prstGeom prst="rect">
            <a:avLst/>
          </a:prstGeom>
        </p:spPr>
      </p:pic>
      <p:sp>
        <p:nvSpPr>
          <p:cNvPr id="7" name="TextBox 6">
            <a:extLst>
              <a:ext uri="{FF2B5EF4-FFF2-40B4-BE49-F238E27FC236}">
                <a16:creationId xmlns:a16="http://schemas.microsoft.com/office/drawing/2014/main" id="{7D878218-6715-CAB8-42DA-0EDFAF8878D9}"/>
              </a:ext>
            </a:extLst>
          </p:cNvPr>
          <p:cNvSpPr txBox="1"/>
          <p:nvPr/>
        </p:nvSpPr>
        <p:spPr>
          <a:xfrm>
            <a:off x="957405" y="2330460"/>
            <a:ext cx="3161922" cy="3477875"/>
          </a:xfrm>
          <a:prstGeom prst="rect">
            <a:avLst/>
          </a:prstGeom>
          <a:noFill/>
        </p:spPr>
        <p:txBody>
          <a:bodyPr wrap="square">
            <a:spAutoFit/>
          </a:bodyPr>
          <a:lstStyle/>
          <a:p>
            <a:r>
              <a:rPr lang="en-US" sz="2000" dirty="0">
                <a:solidFill>
                  <a:schemeClr val="bg1">
                    <a:lumMod val="95000"/>
                  </a:schemeClr>
                </a:solidFill>
              </a:rPr>
              <a:t>Long short-term memory (LSTM) is one of the most used RNN architectures for time series predictions. Unlike standard feedforward architectures , LSTM has feedback connections that help identify the importance of new inputs and how much they would impact the next state.</a:t>
            </a:r>
          </a:p>
        </p:txBody>
      </p:sp>
    </p:spTree>
    <p:extLst>
      <p:ext uri="{BB962C8B-B14F-4D97-AF65-F5344CB8AC3E}">
        <p14:creationId xmlns:p14="http://schemas.microsoft.com/office/powerpoint/2010/main" val="1952956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1A48B-FA93-62A3-10E1-77004288448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B3B6F3-AD49-FA22-AE97-7EDDE2C8AFBB}"/>
              </a:ext>
            </a:extLst>
          </p:cNvPr>
          <p:cNvSpPr txBox="1"/>
          <p:nvPr/>
        </p:nvSpPr>
        <p:spPr>
          <a:xfrm>
            <a:off x="1013439" y="1063302"/>
            <a:ext cx="6096000" cy="2800767"/>
          </a:xfrm>
          <a:prstGeom prst="rect">
            <a:avLst/>
          </a:prstGeom>
          <a:noFill/>
        </p:spPr>
        <p:txBody>
          <a:bodyPr wrap="square">
            <a:spAutoFit/>
          </a:bodyPr>
          <a:lstStyle/>
          <a:p>
            <a:r>
              <a:rPr lang="en-US" sz="3600" b="1" dirty="0">
                <a:solidFill>
                  <a:schemeClr val="bg1"/>
                </a:solidFill>
              </a:rPr>
              <a:t>Outline</a:t>
            </a:r>
            <a:r>
              <a:rPr lang="en-US" sz="3600" dirty="0">
                <a:solidFill>
                  <a:schemeClr val="bg1"/>
                </a:solidFill>
              </a:rPr>
              <a:t> </a:t>
            </a:r>
          </a:p>
          <a:p>
            <a:r>
              <a:rPr lang="en-US" sz="2800" dirty="0">
                <a:solidFill>
                  <a:schemeClr val="bg1"/>
                </a:solidFill>
              </a:rPr>
              <a:t>• Problem Formulation </a:t>
            </a:r>
          </a:p>
          <a:p>
            <a:r>
              <a:rPr lang="en-US" sz="2800" dirty="0">
                <a:solidFill>
                  <a:schemeClr val="bg1"/>
                </a:solidFill>
              </a:rPr>
              <a:t>• Data Pre-processing </a:t>
            </a:r>
          </a:p>
          <a:p>
            <a:r>
              <a:rPr lang="en-US" sz="2800" dirty="0">
                <a:solidFill>
                  <a:schemeClr val="bg1"/>
                </a:solidFill>
              </a:rPr>
              <a:t>• ARIMA </a:t>
            </a:r>
          </a:p>
          <a:p>
            <a:r>
              <a:rPr lang="en-US" sz="2800" dirty="0">
                <a:solidFill>
                  <a:schemeClr val="bg1"/>
                </a:solidFill>
              </a:rPr>
              <a:t>• LSTM </a:t>
            </a:r>
          </a:p>
          <a:p>
            <a:r>
              <a:rPr lang="en-US" sz="2800" dirty="0">
                <a:solidFill>
                  <a:schemeClr val="bg1"/>
                </a:solidFill>
              </a:rPr>
              <a:t>• TCN </a:t>
            </a:r>
          </a:p>
        </p:txBody>
      </p:sp>
    </p:spTree>
    <p:extLst>
      <p:ext uri="{BB962C8B-B14F-4D97-AF65-F5344CB8AC3E}">
        <p14:creationId xmlns:p14="http://schemas.microsoft.com/office/powerpoint/2010/main" val="757650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65D4D-2FF3-B879-93BF-EA25AC342A3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D0B6C48-F46E-B05C-5B55-608954068D2C}"/>
              </a:ext>
            </a:extLst>
          </p:cNvPr>
          <p:cNvSpPr txBox="1"/>
          <p:nvPr/>
        </p:nvSpPr>
        <p:spPr>
          <a:xfrm>
            <a:off x="894031" y="919856"/>
            <a:ext cx="3342992" cy="461665"/>
          </a:xfrm>
          <a:prstGeom prst="rect">
            <a:avLst/>
          </a:prstGeom>
          <a:noFill/>
        </p:spPr>
        <p:txBody>
          <a:bodyPr wrap="square">
            <a:spAutoFit/>
          </a:bodyPr>
          <a:lstStyle/>
          <a:p>
            <a:r>
              <a:rPr lang="en-US" sz="2400" dirty="0">
                <a:solidFill>
                  <a:schemeClr val="bg1">
                    <a:lumMod val="95000"/>
                  </a:schemeClr>
                </a:solidFill>
              </a:rPr>
              <a:t>LSTM Model Adapted</a:t>
            </a:r>
          </a:p>
        </p:txBody>
      </p:sp>
      <p:pic>
        <p:nvPicPr>
          <p:cNvPr id="5" name="Picture 4">
            <a:extLst>
              <a:ext uri="{FF2B5EF4-FFF2-40B4-BE49-F238E27FC236}">
                <a16:creationId xmlns:a16="http://schemas.microsoft.com/office/drawing/2014/main" id="{C9530529-5E0C-334E-CDFF-CBA1F0B96BAF}"/>
              </a:ext>
            </a:extLst>
          </p:cNvPr>
          <p:cNvPicPr>
            <a:picLocks noChangeAspect="1"/>
          </p:cNvPicPr>
          <p:nvPr/>
        </p:nvPicPr>
        <p:blipFill>
          <a:blip r:embed="rId2"/>
          <a:stretch>
            <a:fillRect/>
          </a:stretch>
        </p:blipFill>
        <p:spPr>
          <a:xfrm>
            <a:off x="6096000" y="1381521"/>
            <a:ext cx="5361905" cy="4866667"/>
          </a:xfrm>
          <a:prstGeom prst="rect">
            <a:avLst/>
          </a:prstGeom>
        </p:spPr>
      </p:pic>
    </p:spTree>
    <p:extLst>
      <p:ext uri="{BB962C8B-B14F-4D97-AF65-F5344CB8AC3E}">
        <p14:creationId xmlns:p14="http://schemas.microsoft.com/office/powerpoint/2010/main" val="1388109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4D310-2C8A-EDEB-EE12-FE930C4676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15D9DCF-4E9B-D310-EAFB-F06EBA79F18E}"/>
              </a:ext>
            </a:extLst>
          </p:cNvPr>
          <p:cNvSpPr txBox="1"/>
          <p:nvPr/>
        </p:nvSpPr>
        <p:spPr>
          <a:xfrm>
            <a:off x="921191" y="928909"/>
            <a:ext cx="4492782" cy="461665"/>
          </a:xfrm>
          <a:prstGeom prst="rect">
            <a:avLst/>
          </a:prstGeom>
          <a:noFill/>
        </p:spPr>
        <p:txBody>
          <a:bodyPr wrap="square">
            <a:spAutoFit/>
          </a:bodyPr>
          <a:lstStyle/>
          <a:p>
            <a:r>
              <a:rPr lang="en-US" sz="2400" dirty="0">
                <a:solidFill>
                  <a:schemeClr val="bg1">
                    <a:lumMod val="95000"/>
                  </a:schemeClr>
                </a:solidFill>
              </a:rPr>
              <a:t>LSTM Model Results(Graphically)</a:t>
            </a:r>
          </a:p>
        </p:txBody>
      </p:sp>
      <p:pic>
        <p:nvPicPr>
          <p:cNvPr id="5" name="Picture 4">
            <a:extLst>
              <a:ext uri="{FF2B5EF4-FFF2-40B4-BE49-F238E27FC236}">
                <a16:creationId xmlns:a16="http://schemas.microsoft.com/office/drawing/2014/main" id="{D3522768-E557-F553-263D-6156207E3721}"/>
              </a:ext>
            </a:extLst>
          </p:cNvPr>
          <p:cNvPicPr>
            <a:picLocks noChangeAspect="1"/>
          </p:cNvPicPr>
          <p:nvPr/>
        </p:nvPicPr>
        <p:blipFill>
          <a:blip r:embed="rId2"/>
          <a:stretch>
            <a:fillRect/>
          </a:stretch>
        </p:blipFill>
        <p:spPr>
          <a:xfrm>
            <a:off x="4462138" y="1815212"/>
            <a:ext cx="3104762" cy="4400000"/>
          </a:xfrm>
          <a:prstGeom prst="rect">
            <a:avLst/>
          </a:prstGeom>
        </p:spPr>
      </p:pic>
      <p:pic>
        <p:nvPicPr>
          <p:cNvPr id="7" name="Picture 6">
            <a:extLst>
              <a:ext uri="{FF2B5EF4-FFF2-40B4-BE49-F238E27FC236}">
                <a16:creationId xmlns:a16="http://schemas.microsoft.com/office/drawing/2014/main" id="{00638653-00DC-C36B-DFAF-FA54B11CC409}"/>
              </a:ext>
            </a:extLst>
          </p:cNvPr>
          <p:cNvPicPr>
            <a:picLocks noChangeAspect="1"/>
          </p:cNvPicPr>
          <p:nvPr/>
        </p:nvPicPr>
        <p:blipFill>
          <a:blip r:embed="rId3"/>
          <a:stretch>
            <a:fillRect/>
          </a:stretch>
        </p:blipFill>
        <p:spPr>
          <a:xfrm>
            <a:off x="7907275" y="1806070"/>
            <a:ext cx="3190476" cy="4447619"/>
          </a:xfrm>
          <a:prstGeom prst="rect">
            <a:avLst/>
          </a:prstGeom>
        </p:spPr>
      </p:pic>
    </p:spTree>
    <p:extLst>
      <p:ext uri="{BB962C8B-B14F-4D97-AF65-F5344CB8AC3E}">
        <p14:creationId xmlns:p14="http://schemas.microsoft.com/office/powerpoint/2010/main" val="208227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B738F-DAFE-AABA-B067-A4111A0F97F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370DB85-394A-96DE-125F-AB0B525D67A6}"/>
              </a:ext>
            </a:extLst>
          </p:cNvPr>
          <p:cNvSpPr txBox="1"/>
          <p:nvPr/>
        </p:nvSpPr>
        <p:spPr>
          <a:xfrm>
            <a:off x="921191" y="974177"/>
            <a:ext cx="6097508" cy="461665"/>
          </a:xfrm>
          <a:prstGeom prst="rect">
            <a:avLst/>
          </a:prstGeom>
          <a:noFill/>
        </p:spPr>
        <p:txBody>
          <a:bodyPr wrap="square">
            <a:spAutoFit/>
          </a:bodyPr>
          <a:lstStyle/>
          <a:p>
            <a:r>
              <a:rPr lang="en-US" sz="2400">
                <a:solidFill>
                  <a:schemeClr val="bg1">
                    <a:lumMod val="95000"/>
                  </a:schemeClr>
                </a:solidFill>
              </a:rPr>
              <a:t>LSTM Model Results(Numerically)</a:t>
            </a:r>
            <a:endParaRPr lang="en-US" sz="2400" dirty="0">
              <a:solidFill>
                <a:schemeClr val="bg1">
                  <a:lumMod val="95000"/>
                </a:schemeClr>
              </a:solidFill>
            </a:endParaRPr>
          </a:p>
        </p:txBody>
      </p:sp>
      <p:sp>
        <p:nvSpPr>
          <p:cNvPr id="5" name="TextBox 4">
            <a:extLst>
              <a:ext uri="{FF2B5EF4-FFF2-40B4-BE49-F238E27FC236}">
                <a16:creationId xmlns:a16="http://schemas.microsoft.com/office/drawing/2014/main" id="{AD304D4A-4B82-95D2-778A-4B09F5D5CD91}"/>
              </a:ext>
            </a:extLst>
          </p:cNvPr>
          <p:cNvSpPr txBox="1"/>
          <p:nvPr/>
        </p:nvSpPr>
        <p:spPr>
          <a:xfrm>
            <a:off x="976643" y="2090172"/>
            <a:ext cx="5986603" cy="2677656"/>
          </a:xfrm>
          <a:prstGeom prst="rect">
            <a:avLst/>
          </a:prstGeom>
          <a:noFill/>
        </p:spPr>
        <p:txBody>
          <a:bodyPr wrap="square">
            <a:spAutoFit/>
          </a:bodyPr>
          <a:lstStyle/>
          <a:p>
            <a:r>
              <a:rPr lang="en-US" sz="2400" dirty="0">
                <a:solidFill>
                  <a:schemeClr val="bg1">
                    <a:lumMod val="95000"/>
                  </a:schemeClr>
                </a:solidFill>
              </a:rPr>
              <a:t>Correlation: 0.626</a:t>
            </a:r>
          </a:p>
          <a:p>
            <a:r>
              <a:rPr lang="en-US" sz="2400" dirty="0">
                <a:solidFill>
                  <a:schemeClr val="bg1">
                    <a:lumMod val="95000"/>
                  </a:schemeClr>
                </a:solidFill>
              </a:rPr>
              <a:t>Mean Absolute Error: 17193.955 </a:t>
            </a:r>
          </a:p>
          <a:p>
            <a:r>
              <a:rPr lang="en-US" sz="2400" dirty="0">
                <a:solidFill>
                  <a:schemeClr val="bg1">
                    <a:lumMod val="95000"/>
                  </a:schemeClr>
                </a:solidFill>
              </a:rPr>
              <a:t>Mean Absolute Percentage Error: 0.036 </a:t>
            </a:r>
          </a:p>
          <a:p>
            <a:r>
              <a:rPr lang="en-US" sz="2400" dirty="0">
                <a:solidFill>
                  <a:schemeClr val="bg1">
                    <a:lumMod val="95000"/>
                  </a:schemeClr>
                </a:solidFill>
              </a:rPr>
              <a:t>Mean Error: 2310.123 </a:t>
            </a:r>
          </a:p>
          <a:p>
            <a:r>
              <a:rPr lang="en-US" sz="2400" dirty="0">
                <a:solidFill>
                  <a:schemeClr val="bg1">
                    <a:lumMod val="95000"/>
                  </a:schemeClr>
                </a:solidFill>
              </a:rPr>
              <a:t>Minmax Error: 0.0349 </a:t>
            </a:r>
          </a:p>
          <a:p>
            <a:r>
              <a:rPr lang="en-US" sz="2400" dirty="0">
                <a:solidFill>
                  <a:schemeClr val="bg1">
                    <a:lumMod val="95000"/>
                  </a:schemeClr>
                </a:solidFill>
              </a:rPr>
              <a:t>Mean Percentage Error: 0.006 </a:t>
            </a:r>
          </a:p>
          <a:p>
            <a:r>
              <a:rPr lang="en-US" sz="2400" dirty="0">
                <a:solidFill>
                  <a:schemeClr val="bg1">
                    <a:lumMod val="95000"/>
                  </a:schemeClr>
                </a:solidFill>
              </a:rPr>
              <a:t>Root Mean Squared Error: 22092.5</a:t>
            </a:r>
          </a:p>
        </p:txBody>
      </p:sp>
    </p:spTree>
    <p:extLst>
      <p:ext uri="{BB962C8B-B14F-4D97-AF65-F5344CB8AC3E}">
        <p14:creationId xmlns:p14="http://schemas.microsoft.com/office/powerpoint/2010/main" val="565188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8CD2A-0ACD-0163-3DE0-953CC9FFAD0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F6C5B3-F576-9F72-E296-FAFA2AC7BECE}"/>
              </a:ext>
            </a:extLst>
          </p:cNvPr>
          <p:cNvSpPr txBox="1"/>
          <p:nvPr/>
        </p:nvSpPr>
        <p:spPr>
          <a:xfrm>
            <a:off x="1256168" y="1028498"/>
            <a:ext cx="2329003" cy="584775"/>
          </a:xfrm>
          <a:prstGeom prst="rect">
            <a:avLst/>
          </a:prstGeom>
          <a:noFill/>
        </p:spPr>
        <p:txBody>
          <a:bodyPr wrap="square">
            <a:spAutoFit/>
          </a:bodyPr>
          <a:lstStyle/>
          <a:p>
            <a:r>
              <a:rPr lang="en-US" sz="3200" dirty="0">
                <a:solidFill>
                  <a:schemeClr val="bg1">
                    <a:lumMod val="95000"/>
                  </a:schemeClr>
                </a:solidFill>
              </a:rPr>
              <a:t>TCN Mode</a:t>
            </a:r>
          </a:p>
        </p:txBody>
      </p:sp>
      <p:sp>
        <p:nvSpPr>
          <p:cNvPr id="5" name="TextBox 4">
            <a:extLst>
              <a:ext uri="{FF2B5EF4-FFF2-40B4-BE49-F238E27FC236}">
                <a16:creationId xmlns:a16="http://schemas.microsoft.com/office/drawing/2014/main" id="{989172C8-50AE-E612-B3AD-B5BAA36581EF}"/>
              </a:ext>
            </a:extLst>
          </p:cNvPr>
          <p:cNvSpPr txBox="1"/>
          <p:nvPr/>
        </p:nvSpPr>
        <p:spPr>
          <a:xfrm>
            <a:off x="1256168" y="2128587"/>
            <a:ext cx="8648322" cy="2308324"/>
          </a:xfrm>
          <a:prstGeom prst="rect">
            <a:avLst/>
          </a:prstGeom>
          <a:noFill/>
        </p:spPr>
        <p:txBody>
          <a:bodyPr wrap="square">
            <a:spAutoFit/>
          </a:bodyPr>
          <a:lstStyle/>
          <a:p>
            <a:r>
              <a:rPr lang="en-US" sz="2400" dirty="0">
                <a:solidFill>
                  <a:schemeClr val="bg1">
                    <a:lumMod val="95000"/>
                  </a:schemeClr>
                </a:solidFill>
              </a:rPr>
              <a:t>Temporal Convolutional Network: 1 Dimensional CNN </a:t>
            </a:r>
          </a:p>
          <a:p>
            <a:r>
              <a:rPr lang="en-US" sz="2400" dirty="0">
                <a:solidFill>
                  <a:schemeClr val="bg1">
                    <a:lumMod val="95000"/>
                  </a:schemeClr>
                </a:solidFill>
              </a:rPr>
              <a:t>A rather new alternative to RNN for Time Series Forecasting </a:t>
            </a:r>
          </a:p>
          <a:p>
            <a:r>
              <a:rPr lang="en-US" sz="2400" dirty="0">
                <a:solidFill>
                  <a:schemeClr val="bg1">
                    <a:lumMod val="95000"/>
                  </a:schemeClr>
                </a:solidFill>
              </a:rPr>
              <a:t>Based on Causal Convolution and Dilation (explained next slide) Typical TCN models are multiple blocks of only Convolution layers: → Our model takes other features and combines them with the convolution in an ANN</a:t>
            </a:r>
          </a:p>
        </p:txBody>
      </p:sp>
    </p:spTree>
    <p:extLst>
      <p:ext uri="{BB962C8B-B14F-4D97-AF65-F5344CB8AC3E}">
        <p14:creationId xmlns:p14="http://schemas.microsoft.com/office/powerpoint/2010/main" val="716226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F5F2D-CB90-A07D-A4C1-5C38C3711C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04428B-1C34-A4F1-CCBB-E3AABAC6B33B}"/>
              </a:ext>
            </a:extLst>
          </p:cNvPr>
          <p:cNvSpPr txBox="1"/>
          <p:nvPr/>
        </p:nvSpPr>
        <p:spPr>
          <a:xfrm>
            <a:off x="930244" y="874589"/>
            <a:ext cx="3406366" cy="584775"/>
          </a:xfrm>
          <a:prstGeom prst="rect">
            <a:avLst/>
          </a:prstGeom>
          <a:noFill/>
        </p:spPr>
        <p:txBody>
          <a:bodyPr wrap="square">
            <a:spAutoFit/>
          </a:bodyPr>
          <a:lstStyle/>
          <a:p>
            <a:r>
              <a:rPr lang="en-US" sz="3200" dirty="0">
                <a:solidFill>
                  <a:schemeClr val="bg1">
                    <a:lumMod val="95000"/>
                  </a:schemeClr>
                </a:solidFill>
              </a:rPr>
              <a:t>Convolution Block</a:t>
            </a:r>
          </a:p>
        </p:txBody>
      </p:sp>
      <p:pic>
        <p:nvPicPr>
          <p:cNvPr id="5" name="Picture 4">
            <a:extLst>
              <a:ext uri="{FF2B5EF4-FFF2-40B4-BE49-F238E27FC236}">
                <a16:creationId xmlns:a16="http://schemas.microsoft.com/office/drawing/2014/main" id="{D871F513-C9DE-200B-FA93-6D6962EC6C6F}"/>
              </a:ext>
            </a:extLst>
          </p:cNvPr>
          <p:cNvPicPr>
            <a:picLocks noChangeAspect="1"/>
          </p:cNvPicPr>
          <p:nvPr/>
        </p:nvPicPr>
        <p:blipFill>
          <a:blip r:embed="rId2"/>
          <a:stretch>
            <a:fillRect/>
          </a:stretch>
        </p:blipFill>
        <p:spPr>
          <a:xfrm>
            <a:off x="1128690" y="2031030"/>
            <a:ext cx="7942857" cy="3952381"/>
          </a:xfrm>
          <a:prstGeom prst="rect">
            <a:avLst/>
          </a:prstGeom>
        </p:spPr>
      </p:pic>
    </p:spTree>
    <p:extLst>
      <p:ext uri="{BB962C8B-B14F-4D97-AF65-F5344CB8AC3E}">
        <p14:creationId xmlns:p14="http://schemas.microsoft.com/office/powerpoint/2010/main" val="3606814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DE905-8C10-1A85-F69B-BAB7B8D11DC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EEBF0E-C70E-DE05-41B8-3FFD7412165E}"/>
              </a:ext>
            </a:extLst>
          </p:cNvPr>
          <p:cNvSpPr txBox="1"/>
          <p:nvPr/>
        </p:nvSpPr>
        <p:spPr>
          <a:xfrm>
            <a:off x="930244" y="1050263"/>
            <a:ext cx="7643388" cy="2123658"/>
          </a:xfrm>
          <a:prstGeom prst="rect">
            <a:avLst/>
          </a:prstGeom>
          <a:noFill/>
        </p:spPr>
        <p:txBody>
          <a:bodyPr wrap="square">
            <a:spAutoFit/>
          </a:bodyPr>
          <a:lstStyle/>
          <a:p>
            <a:r>
              <a:rPr lang="en-US" sz="3600" dirty="0">
                <a:solidFill>
                  <a:schemeClr val="bg1">
                    <a:lumMod val="95000"/>
                  </a:schemeClr>
                </a:solidFill>
              </a:rPr>
              <a:t>Our Proposed Architecture </a:t>
            </a:r>
          </a:p>
          <a:p>
            <a:r>
              <a:rPr lang="en-US" sz="2400" dirty="0">
                <a:solidFill>
                  <a:schemeClr val="bg1">
                    <a:lumMod val="95000"/>
                  </a:schemeClr>
                </a:solidFill>
              </a:rPr>
              <a:t>Created as a Functional model </a:t>
            </a:r>
          </a:p>
          <a:p>
            <a:r>
              <a:rPr lang="en-US" sz="2400" dirty="0" err="1">
                <a:solidFill>
                  <a:schemeClr val="bg1">
                    <a:lumMod val="95000"/>
                  </a:schemeClr>
                </a:solidFill>
              </a:rPr>
              <a:t>keras.models</a:t>
            </a:r>
            <a:r>
              <a:rPr lang="en-US" sz="2400" dirty="0">
                <a:solidFill>
                  <a:schemeClr val="bg1">
                    <a:lumMod val="95000"/>
                  </a:schemeClr>
                </a:solidFill>
              </a:rPr>
              <a:t>: Model </a:t>
            </a:r>
          </a:p>
          <a:p>
            <a:r>
              <a:rPr lang="en-US" sz="2400" dirty="0" err="1">
                <a:solidFill>
                  <a:schemeClr val="bg1">
                    <a:lumMod val="95000"/>
                  </a:schemeClr>
                </a:solidFill>
              </a:rPr>
              <a:t>keras.layers</a:t>
            </a:r>
            <a:r>
              <a:rPr lang="en-US" sz="2400" dirty="0">
                <a:solidFill>
                  <a:schemeClr val="bg1">
                    <a:lumMod val="95000"/>
                  </a:schemeClr>
                </a:solidFill>
              </a:rPr>
              <a:t>: Concatenate </a:t>
            </a:r>
          </a:p>
          <a:p>
            <a:r>
              <a:rPr lang="en-US" sz="2400" dirty="0" err="1">
                <a:solidFill>
                  <a:schemeClr val="bg1">
                    <a:lumMod val="95000"/>
                  </a:schemeClr>
                </a:solidFill>
              </a:rPr>
              <a:t>keras.utils.vis_utils</a:t>
            </a:r>
            <a:r>
              <a:rPr lang="en-US" sz="2400" dirty="0">
                <a:solidFill>
                  <a:schemeClr val="bg1">
                    <a:lumMod val="95000"/>
                  </a:schemeClr>
                </a:solidFill>
              </a:rPr>
              <a:t>: </a:t>
            </a:r>
            <a:r>
              <a:rPr lang="en-US" sz="2400" dirty="0" err="1">
                <a:solidFill>
                  <a:schemeClr val="bg1">
                    <a:lumMod val="95000"/>
                  </a:schemeClr>
                </a:solidFill>
              </a:rPr>
              <a:t>plot_model</a:t>
            </a:r>
            <a:endParaRPr lang="en-US" sz="2400" dirty="0">
              <a:solidFill>
                <a:schemeClr val="bg1">
                  <a:lumMod val="95000"/>
                </a:schemeClr>
              </a:solidFill>
            </a:endParaRPr>
          </a:p>
        </p:txBody>
      </p:sp>
      <p:pic>
        <p:nvPicPr>
          <p:cNvPr id="5" name="Picture 4">
            <a:extLst>
              <a:ext uri="{FF2B5EF4-FFF2-40B4-BE49-F238E27FC236}">
                <a16:creationId xmlns:a16="http://schemas.microsoft.com/office/drawing/2014/main" id="{D7A82717-C715-5FC2-1247-ED30662B7323}"/>
              </a:ext>
            </a:extLst>
          </p:cNvPr>
          <p:cNvPicPr>
            <a:picLocks noChangeAspect="1"/>
          </p:cNvPicPr>
          <p:nvPr/>
        </p:nvPicPr>
        <p:blipFill rotWithShape="1">
          <a:blip r:embed="rId2"/>
          <a:srcRect l="588"/>
          <a:stretch/>
        </p:blipFill>
        <p:spPr>
          <a:xfrm>
            <a:off x="6599976" y="1141223"/>
            <a:ext cx="4942221" cy="5085714"/>
          </a:xfrm>
          <a:prstGeom prst="rect">
            <a:avLst/>
          </a:prstGeom>
        </p:spPr>
      </p:pic>
    </p:spTree>
    <p:extLst>
      <p:ext uri="{BB962C8B-B14F-4D97-AF65-F5344CB8AC3E}">
        <p14:creationId xmlns:p14="http://schemas.microsoft.com/office/powerpoint/2010/main" val="396033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134E5-39FA-1B1E-2F8A-E431D2C408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45C58DF-6BB8-8D8D-9F47-697A3E2F27B7}"/>
              </a:ext>
            </a:extLst>
          </p:cNvPr>
          <p:cNvSpPr txBox="1"/>
          <p:nvPr/>
        </p:nvSpPr>
        <p:spPr>
          <a:xfrm>
            <a:off x="821602" y="842995"/>
            <a:ext cx="10078770" cy="2862322"/>
          </a:xfrm>
          <a:prstGeom prst="rect">
            <a:avLst/>
          </a:prstGeom>
          <a:noFill/>
        </p:spPr>
        <p:txBody>
          <a:bodyPr wrap="square">
            <a:spAutoFit/>
          </a:bodyPr>
          <a:lstStyle/>
          <a:p>
            <a:r>
              <a:rPr lang="en-US" sz="3600" dirty="0">
                <a:solidFill>
                  <a:schemeClr val="bg1">
                    <a:lumMod val="95000"/>
                  </a:schemeClr>
                </a:solidFill>
              </a:rPr>
              <a:t>What went wrong </a:t>
            </a:r>
          </a:p>
          <a:p>
            <a:endParaRPr lang="en-US" dirty="0">
              <a:solidFill>
                <a:schemeClr val="bg1">
                  <a:lumMod val="95000"/>
                </a:schemeClr>
              </a:solidFill>
            </a:endParaRPr>
          </a:p>
          <a:p>
            <a:endParaRPr lang="en-US" dirty="0">
              <a:solidFill>
                <a:schemeClr val="bg1">
                  <a:lumMod val="95000"/>
                </a:schemeClr>
              </a:solidFill>
            </a:endParaRPr>
          </a:p>
          <a:p>
            <a:r>
              <a:rPr lang="en-US" dirty="0">
                <a:solidFill>
                  <a:schemeClr val="bg1">
                    <a:lumMod val="95000"/>
                  </a:schemeClr>
                </a:solidFill>
              </a:rPr>
              <a:t>We tested a model with only one convolution layer with no dilation → Gave very similar results! </a:t>
            </a:r>
          </a:p>
          <a:p>
            <a:endParaRPr lang="en-US" dirty="0">
              <a:solidFill>
                <a:schemeClr val="bg1">
                  <a:lumMod val="95000"/>
                </a:schemeClr>
              </a:solidFill>
            </a:endParaRPr>
          </a:p>
          <a:p>
            <a:r>
              <a:rPr lang="en-US" dirty="0">
                <a:solidFill>
                  <a:schemeClr val="bg1">
                    <a:lumMod val="95000"/>
                  </a:schemeClr>
                </a:solidFill>
              </a:rPr>
              <a:t>By taking a closer look at the predictions we concluded that: Our model is a sophisticated way of copying the previous week! </a:t>
            </a:r>
          </a:p>
          <a:p>
            <a:endParaRPr lang="en-US" dirty="0">
              <a:solidFill>
                <a:schemeClr val="bg1">
                  <a:lumMod val="95000"/>
                </a:schemeClr>
              </a:solidFill>
            </a:endParaRPr>
          </a:p>
          <a:p>
            <a:r>
              <a:rPr lang="en-US" dirty="0">
                <a:solidFill>
                  <a:schemeClr val="bg1">
                    <a:lumMod val="95000"/>
                  </a:schemeClr>
                </a:solidFill>
              </a:rPr>
              <a:t>Sudden changes if average from week to week confused the model</a:t>
            </a:r>
          </a:p>
        </p:txBody>
      </p:sp>
    </p:spTree>
    <p:extLst>
      <p:ext uri="{BB962C8B-B14F-4D97-AF65-F5344CB8AC3E}">
        <p14:creationId xmlns:p14="http://schemas.microsoft.com/office/powerpoint/2010/main" val="3810991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A35B6-027D-A9AE-A144-EB8BD68E52A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4F99B52-B495-36F7-F35D-BD6BD39F98A5}"/>
              </a:ext>
            </a:extLst>
          </p:cNvPr>
          <p:cNvSpPr txBox="1"/>
          <p:nvPr/>
        </p:nvSpPr>
        <p:spPr>
          <a:xfrm>
            <a:off x="3673444" y="738787"/>
            <a:ext cx="6097508" cy="646331"/>
          </a:xfrm>
          <a:prstGeom prst="rect">
            <a:avLst/>
          </a:prstGeom>
          <a:noFill/>
        </p:spPr>
        <p:txBody>
          <a:bodyPr wrap="square">
            <a:spAutoFit/>
          </a:bodyPr>
          <a:lstStyle/>
          <a:p>
            <a:r>
              <a:rPr lang="en-US" sz="3600" dirty="0">
                <a:solidFill>
                  <a:schemeClr val="bg1">
                    <a:lumMod val="95000"/>
                  </a:schemeClr>
                </a:solidFill>
              </a:rPr>
              <a:t>Predictions vs Target</a:t>
            </a:r>
          </a:p>
        </p:txBody>
      </p:sp>
      <p:pic>
        <p:nvPicPr>
          <p:cNvPr id="5" name="Picture 4">
            <a:extLst>
              <a:ext uri="{FF2B5EF4-FFF2-40B4-BE49-F238E27FC236}">
                <a16:creationId xmlns:a16="http://schemas.microsoft.com/office/drawing/2014/main" id="{5CA7612D-4131-0A1D-8474-125AAB9AC894}"/>
              </a:ext>
            </a:extLst>
          </p:cNvPr>
          <p:cNvPicPr>
            <a:picLocks noChangeAspect="1"/>
          </p:cNvPicPr>
          <p:nvPr/>
        </p:nvPicPr>
        <p:blipFill>
          <a:blip r:embed="rId2"/>
          <a:stretch>
            <a:fillRect/>
          </a:stretch>
        </p:blipFill>
        <p:spPr>
          <a:xfrm>
            <a:off x="1835623" y="2023119"/>
            <a:ext cx="8828571" cy="3771429"/>
          </a:xfrm>
          <a:prstGeom prst="rect">
            <a:avLst/>
          </a:prstGeom>
        </p:spPr>
      </p:pic>
    </p:spTree>
    <p:extLst>
      <p:ext uri="{BB962C8B-B14F-4D97-AF65-F5344CB8AC3E}">
        <p14:creationId xmlns:p14="http://schemas.microsoft.com/office/powerpoint/2010/main" val="446966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841B-F2E2-B184-77D2-237D4DA6AB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25C77AC-55D8-940C-A421-8C379CA064FD}"/>
              </a:ext>
            </a:extLst>
          </p:cNvPr>
          <p:cNvSpPr txBox="1"/>
          <p:nvPr/>
        </p:nvSpPr>
        <p:spPr>
          <a:xfrm>
            <a:off x="767281" y="766909"/>
            <a:ext cx="7924045" cy="3046988"/>
          </a:xfrm>
          <a:prstGeom prst="rect">
            <a:avLst/>
          </a:prstGeom>
          <a:noFill/>
        </p:spPr>
        <p:txBody>
          <a:bodyPr wrap="square">
            <a:spAutoFit/>
          </a:bodyPr>
          <a:lstStyle/>
          <a:p>
            <a:r>
              <a:rPr lang="en-US" sz="3200" dirty="0">
                <a:solidFill>
                  <a:schemeClr val="bg1">
                    <a:lumMod val="95000"/>
                  </a:schemeClr>
                </a:solidFill>
              </a:rPr>
              <a:t>We believe the problem is a missing feature </a:t>
            </a:r>
          </a:p>
          <a:p>
            <a:r>
              <a:rPr lang="en-US" sz="3200" dirty="0">
                <a:solidFill>
                  <a:schemeClr val="bg1">
                    <a:lumMod val="95000"/>
                  </a:schemeClr>
                </a:solidFill>
              </a:rPr>
              <a:t>Proposed Solutions:</a:t>
            </a:r>
          </a:p>
          <a:p>
            <a:endParaRPr lang="en-US" sz="3200" dirty="0">
              <a:solidFill>
                <a:schemeClr val="bg1">
                  <a:lumMod val="95000"/>
                </a:schemeClr>
              </a:solidFill>
            </a:endParaRPr>
          </a:p>
          <a:p>
            <a:pPr marL="342900" indent="-342900">
              <a:buFont typeface="Wingdings" panose="05000000000000000000" pitchFamily="2" charset="2"/>
              <a:buChar char="n"/>
            </a:pPr>
            <a:r>
              <a:rPr lang="en-US" sz="2400" dirty="0">
                <a:solidFill>
                  <a:schemeClr val="bg1">
                    <a:lumMod val="95000"/>
                  </a:schemeClr>
                </a:solidFill>
              </a:rPr>
              <a:t>Inputting the Calendrical features of the predicted week not the previous </a:t>
            </a:r>
          </a:p>
          <a:p>
            <a:endParaRPr lang="en-US" sz="2400" dirty="0">
              <a:solidFill>
                <a:schemeClr val="bg1">
                  <a:lumMod val="95000"/>
                </a:schemeClr>
              </a:solidFill>
            </a:endParaRPr>
          </a:p>
          <a:p>
            <a:pPr marL="342900" indent="-342900">
              <a:buFont typeface="Wingdings" panose="05000000000000000000" pitchFamily="2" charset="2"/>
              <a:buChar char="n"/>
            </a:pPr>
            <a:r>
              <a:rPr lang="en-US" sz="2400" dirty="0">
                <a:solidFill>
                  <a:schemeClr val="bg1">
                    <a:lumMod val="95000"/>
                  </a:schemeClr>
                </a:solidFill>
              </a:rPr>
              <a:t>Including Temperature as another feature</a:t>
            </a:r>
          </a:p>
        </p:txBody>
      </p:sp>
    </p:spTree>
    <p:extLst>
      <p:ext uri="{BB962C8B-B14F-4D97-AF65-F5344CB8AC3E}">
        <p14:creationId xmlns:p14="http://schemas.microsoft.com/office/powerpoint/2010/main" val="2467544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1948F-0E54-AAC7-782D-CFABDE9F3A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1E86A76-184E-669A-7030-D7B91C6361B7}"/>
              </a:ext>
            </a:extLst>
          </p:cNvPr>
          <p:cNvSpPr txBox="1"/>
          <p:nvPr/>
        </p:nvSpPr>
        <p:spPr>
          <a:xfrm>
            <a:off x="884977" y="911765"/>
            <a:ext cx="7670548" cy="3231654"/>
          </a:xfrm>
          <a:prstGeom prst="rect">
            <a:avLst/>
          </a:prstGeom>
          <a:noFill/>
        </p:spPr>
        <p:txBody>
          <a:bodyPr wrap="square">
            <a:spAutoFit/>
          </a:bodyPr>
          <a:lstStyle/>
          <a:p>
            <a:r>
              <a:rPr lang="en-US" sz="3600" dirty="0">
                <a:solidFill>
                  <a:schemeClr val="bg1">
                    <a:lumMod val="95000"/>
                  </a:schemeClr>
                </a:solidFill>
              </a:rPr>
              <a:t>TCN Model Results(Numerically) </a:t>
            </a:r>
          </a:p>
          <a:p>
            <a:r>
              <a:rPr lang="en-US" sz="2400" dirty="0">
                <a:solidFill>
                  <a:schemeClr val="bg1">
                    <a:lumMod val="95000"/>
                  </a:schemeClr>
                </a:solidFill>
              </a:rPr>
              <a:t>Correlation: 0.6749 </a:t>
            </a:r>
          </a:p>
          <a:p>
            <a:r>
              <a:rPr lang="en-US" sz="2400" dirty="0">
                <a:solidFill>
                  <a:schemeClr val="bg1">
                    <a:lumMod val="95000"/>
                  </a:schemeClr>
                </a:solidFill>
              </a:rPr>
              <a:t>Mean Absolute Error: 17125.758 </a:t>
            </a:r>
          </a:p>
          <a:p>
            <a:r>
              <a:rPr lang="en-US" sz="2400" dirty="0">
                <a:solidFill>
                  <a:schemeClr val="bg1">
                    <a:lumMod val="95000"/>
                  </a:schemeClr>
                </a:solidFill>
              </a:rPr>
              <a:t>Mean Absolute Percentage Error: 0.0358 </a:t>
            </a:r>
          </a:p>
          <a:p>
            <a:r>
              <a:rPr lang="en-US" sz="2400" dirty="0">
                <a:solidFill>
                  <a:schemeClr val="bg1">
                    <a:lumMod val="95000"/>
                  </a:schemeClr>
                </a:solidFill>
              </a:rPr>
              <a:t>Mean Error: 4964.39 </a:t>
            </a:r>
          </a:p>
          <a:p>
            <a:r>
              <a:rPr lang="en-US" sz="2400" dirty="0">
                <a:solidFill>
                  <a:schemeClr val="bg1">
                    <a:lumMod val="95000"/>
                  </a:schemeClr>
                </a:solidFill>
              </a:rPr>
              <a:t>Minmax Error: 0.03447 </a:t>
            </a:r>
          </a:p>
          <a:p>
            <a:r>
              <a:rPr lang="en-US" sz="2400" dirty="0">
                <a:solidFill>
                  <a:schemeClr val="bg1">
                    <a:lumMod val="95000"/>
                  </a:schemeClr>
                </a:solidFill>
              </a:rPr>
              <a:t>Mean Percentage Error: 0.011 </a:t>
            </a:r>
          </a:p>
          <a:p>
            <a:r>
              <a:rPr lang="en-US" sz="2400" dirty="0">
                <a:solidFill>
                  <a:schemeClr val="bg1">
                    <a:lumMod val="95000"/>
                  </a:schemeClr>
                </a:solidFill>
              </a:rPr>
              <a:t>Root Mean Squared Error: 21684.1</a:t>
            </a:r>
          </a:p>
        </p:txBody>
      </p:sp>
    </p:spTree>
    <p:extLst>
      <p:ext uri="{BB962C8B-B14F-4D97-AF65-F5344CB8AC3E}">
        <p14:creationId xmlns:p14="http://schemas.microsoft.com/office/powerpoint/2010/main" val="24404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3E597-CFB6-1CBF-D7C5-F5CD805F92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A5DF36E-544E-2B16-8334-F99B561F3DE7}"/>
              </a:ext>
            </a:extLst>
          </p:cNvPr>
          <p:cNvSpPr txBox="1"/>
          <p:nvPr/>
        </p:nvSpPr>
        <p:spPr>
          <a:xfrm>
            <a:off x="894099" y="973126"/>
            <a:ext cx="3048000" cy="646331"/>
          </a:xfrm>
          <a:prstGeom prst="rect">
            <a:avLst/>
          </a:prstGeom>
          <a:noFill/>
        </p:spPr>
        <p:txBody>
          <a:bodyPr wrap="square">
            <a:spAutoFit/>
          </a:bodyPr>
          <a:lstStyle/>
          <a:p>
            <a:r>
              <a:rPr lang="en-US" sz="3600" dirty="0">
                <a:solidFill>
                  <a:schemeClr val="bg1"/>
                </a:solidFill>
              </a:rPr>
              <a:t>Smart Grids </a:t>
            </a:r>
          </a:p>
        </p:txBody>
      </p:sp>
      <p:sp>
        <p:nvSpPr>
          <p:cNvPr id="5" name="TextBox 4">
            <a:extLst>
              <a:ext uri="{FF2B5EF4-FFF2-40B4-BE49-F238E27FC236}">
                <a16:creationId xmlns:a16="http://schemas.microsoft.com/office/drawing/2014/main" id="{CEDC376C-CA1B-3666-8F1F-E243182BE9D1}"/>
              </a:ext>
            </a:extLst>
          </p:cNvPr>
          <p:cNvSpPr txBox="1"/>
          <p:nvPr/>
        </p:nvSpPr>
        <p:spPr>
          <a:xfrm>
            <a:off x="894099" y="1966128"/>
            <a:ext cx="8940801" cy="1815882"/>
          </a:xfrm>
          <a:prstGeom prst="rect">
            <a:avLst/>
          </a:prstGeom>
          <a:noFill/>
        </p:spPr>
        <p:txBody>
          <a:bodyPr wrap="square">
            <a:spAutoFit/>
          </a:bodyPr>
          <a:lstStyle/>
          <a:p>
            <a:r>
              <a:rPr lang="en-US" sz="2800" dirty="0">
                <a:solidFill>
                  <a:schemeClr val="bg1"/>
                </a:solidFill>
              </a:rPr>
              <a:t>Digital communication technologies </a:t>
            </a:r>
          </a:p>
          <a:p>
            <a:r>
              <a:rPr lang="en-US" sz="2800" dirty="0">
                <a:solidFill>
                  <a:schemeClr val="bg1"/>
                </a:solidFill>
              </a:rPr>
              <a:t>• Supply and demand-side managements </a:t>
            </a:r>
          </a:p>
          <a:p>
            <a:r>
              <a:rPr lang="en-US" sz="2800" dirty="0">
                <a:solidFill>
                  <a:schemeClr val="bg1"/>
                </a:solidFill>
              </a:rPr>
              <a:t>• Load-forecasting time series models </a:t>
            </a:r>
          </a:p>
          <a:p>
            <a:r>
              <a:rPr lang="en-US" sz="2800" dirty="0">
                <a:solidFill>
                  <a:schemeClr val="bg1"/>
                </a:solidFill>
              </a:rPr>
              <a:t>• Historical data for future power consumption prediction</a:t>
            </a:r>
          </a:p>
        </p:txBody>
      </p:sp>
    </p:spTree>
    <p:extLst>
      <p:ext uri="{BB962C8B-B14F-4D97-AF65-F5344CB8AC3E}">
        <p14:creationId xmlns:p14="http://schemas.microsoft.com/office/powerpoint/2010/main" val="384223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B8434-D628-E115-4D4B-F0EDC4DC7DE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4C7F79-B196-CF57-C191-6299BE72DDA7}"/>
              </a:ext>
            </a:extLst>
          </p:cNvPr>
          <p:cNvSpPr txBox="1"/>
          <p:nvPr/>
        </p:nvSpPr>
        <p:spPr>
          <a:xfrm>
            <a:off x="884977" y="766909"/>
            <a:ext cx="6097508" cy="3877985"/>
          </a:xfrm>
          <a:prstGeom prst="rect">
            <a:avLst/>
          </a:prstGeom>
          <a:noFill/>
        </p:spPr>
        <p:txBody>
          <a:bodyPr wrap="square">
            <a:spAutoFit/>
          </a:bodyPr>
          <a:lstStyle/>
          <a:p>
            <a:r>
              <a:rPr lang="en-US" sz="3600" dirty="0">
                <a:solidFill>
                  <a:schemeClr val="bg1">
                    <a:lumMod val="95000"/>
                  </a:schemeClr>
                </a:solidFill>
              </a:rPr>
              <a:t>Final Words</a:t>
            </a:r>
          </a:p>
          <a:p>
            <a:r>
              <a:rPr lang="en-US" dirty="0">
                <a:solidFill>
                  <a:schemeClr val="bg1">
                    <a:lumMod val="95000"/>
                  </a:schemeClr>
                </a:solidFill>
              </a:rPr>
              <a:t> </a:t>
            </a:r>
          </a:p>
          <a:p>
            <a:r>
              <a:rPr lang="en-US" sz="2400" dirty="0">
                <a:solidFill>
                  <a:schemeClr val="bg1">
                    <a:lumMod val="95000"/>
                  </a:schemeClr>
                </a:solidFill>
              </a:rPr>
              <a:t>For the project final report:</a:t>
            </a:r>
          </a:p>
          <a:p>
            <a:endParaRPr lang="en-US" sz="2400" dirty="0">
              <a:solidFill>
                <a:schemeClr val="bg1">
                  <a:lumMod val="95000"/>
                </a:schemeClr>
              </a:solidFill>
            </a:endParaRPr>
          </a:p>
          <a:p>
            <a:pPr marL="285750" indent="-285750">
              <a:buFont typeface="Wingdings" panose="05000000000000000000" pitchFamily="2" charset="2"/>
              <a:buChar char="n"/>
            </a:pPr>
            <a:r>
              <a:rPr lang="en-US" sz="2400" dirty="0">
                <a:solidFill>
                  <a:schemeClr val="bg1">
                    <a:lumMod val="95000"/>
                  </a:schemeClr>
                </a:solidFill>
              </a:rPr>
              <a:t>Compare our 3 models with Weighted Absolute Percentage Error (Proposed in one of the referenced publications)</a:t>
            </a:r>
          </a:p>
          <a:p>
            <a:endParaRPr lang="en-US" sz="2400" dirty="0">
              <a:solidFill>
                <a:schemeClr val="bg1">
                  <a:lumMod val="95000"/>
                </a:schemeClr>
              </a:solidFill>
            </a:endParaRPr>
          </a:p>
          <a:p>
            <a:pPr marL="285750" indent="-285750">
              <a:buFont typeface="Wingdings" panose="05000000000000000000" pitchFamily="2" charset="2"/>
              <a:buChar char="n"/>
            </a:pPr>
            <a:r>
              <a:rPr lang="en-US" sz="2400" dirty="0">
                <a:solidFill>
                  <a:schemeClr val="bg1">
                    <a:lumMod val="95000"/>
                  </a:schemeClr>
                </a:solidFill>
              </a:rPr>
              <a:t>Improve our input data to deal with sharp week to week change</a:t>
            </a:r>
          </a:p>
        </p:txBody>
      </p:sp>
    </p:spTree>
    <p:extLst>
      <p:ext uri="{BB962C8B-B14F-4D97-AF65-F5344CB8AC3E}">
        <p14:creationId xmlns:p14="http://schemas.microsoft.com/office/powerpoint/2010/main" val="2401708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543685-64B8-6C4E-71CD-CCBF4DB42F88}"/>
              </a:ext>
            </a:extLst>
          </p:cNvPr>
          <p:cNvSpPr txBox="1"/>
          <p:nvPr/>
        </p:nvSpPr>
        <p:spPr>
          <a:xfrm>
            <a:off x="6787836" y="2429090"/>
            <a:ext cx="4592370" cy="2308324"/>
          </a:xfrm>
          <a:prstGeom prst="rect">
            <a:avLst/>
          </a:prstGeom>
          <a:noFill/>
        </p:spPr>
        <p:txBody>
          <a:bodyPr wrap="square">
            <a:spAutoFit/>
          </a:bodyPr>
          <a:lstStyle/>
          <a:p>
            <a:r>
              <a:rPr lang="en-US" sz="3600" dirty="0">
                <a:solidFill>
                  <a:schemeClr val="bg1">
                    <a:lumMod val="95000"/>
                  </a:schemeClr>
                </a:solidFill>
              </a:rPr>
              <a:t>Thank you for your attention! We welcome any comment, suggestion, or question</a:t>
            </a:r>
          </a:p>
        </p:txBody>
      </p:sp>
      <p:pic>
        <p:nvPicPr>
          <p:cNvPr id="7" name="Picture 6">
            <a:extLst>
              <a:ext uri="{FF2B5EF4-FFF2-40B4-BE49-F238E27FC236}">
                <a16:creationId xmlns:a16="http://schemas.microsoft.com/office/drawing/2014/main" id="{639AA680-2E09-89EF-9AE0-3B439BFED188}"/>
              </a:ext>
            </a:extLst>
          </p:cNvPr>
          <p:cNvPicPr>
            <a:picLocks noChangeAspect="1"/>
          </p:cNvPicPr>
          <p:nvPr/>
        </p:nvPicPr>
        <p:blipFill>
          <a:blip r:embed="rId2"/>
          <a:stretch>
            <a:fillRect/>
          </a:stretch>
        </p:blipFill>
        <p:spPr>
          <a:xfrm>
            <a:off x="927226" y="948047"/>
            <a:ext cx="5314286" cy="4961905"/>
          </a:xfrm>
          <a:prstGeom prst="rect">
            <a:avLst/>
          </a:prstGeom>
        </p:spPr>
      </p:pic>
    </p:spTree>
    <p:extLst>
      <p:ext uri="{BB962C8B-B14F-4D97-AF65-F5344CB8AC3E}">
        <p14:creationId xmlns:p14="http://schemas.microsoft.com/office/powerpoint/2010/main" val="336860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319D1-6AC8-F93B-5B9D-BC8EFA4A355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6B17D01-CE5B-D1EC-D08A-0AE2113CAF55}"/>
              </a:ext>
            </a:extLst>
          </p:cNvPr>
          <p:cNvSpPr txBox="1"/>
          <p:nvPr/>
        </p:nvSpPr>
        <p:spPr>
          <a:xfrm>
            <a:off x="4502726" y="1186934"/>
            <a:ext cx="3186548" cy="646331"/>
          </a:xfrm>
          <a:prstGeom prst="rect">
            <a:avLst/>
          </a:prstGeom>
          <a:noFill/>
        </p:spPr>
        <p:txBody>
          <a:bodyPr wrap="square">
            <a:spAutoFit/>
          </a:bodyPr>
          <a:lstStyle/>
          <a:p>
            <a:r>
              <a:rPr lang="en-US" sz="3600" dirty="0">
                <a:solidFill>
                  <a:schemeClr val="bg1"/>
                </a:solidFill>
              </a:rPr>
              <a:t>Relevant Work</a:t>
            </a:r>
          </a:p>
        </p:txBody>
      </p:sp>
      <p:graphicFrame>
        <p:nvGraphicFramePr>
          <p:cNvPr id="4" name="Table 3">
            <a:extLst>
              <a:ext uri="{FF2B5EF4-FFF2-40B4-BE49-F238E27FC236}">
                <a16:creationId xmlns:a16="http://schemas.microsoft.com/office/drawing/2014/main" id="{5CC17C7C-4B6F-24A9-C0C2-D7F03C5EA12A}"/>
              </a:ext>
            </a:extLst>
          </p:cNvPr>
          <p:cNvGraphicFramePr>
            <a:graphicFrameLocks noGrp="1"/>
          </p:cNvGraphicFramePr>
          <p:nvPr>
            <p:extLst>
              <p:ext uri="{D42A27DB-BD31-4B8C-83A1-F6EECF244321}">
                <p14:modId xmlns:p14="http://schemas.microsoft.com/office/powerpoint/2010/main" val="2610208759"/>
              </p:ext>
            </p:extLst>
          </p:nvPr>
        </p:nvGraphicFramePr>
        <p:xfrm>
          <a:off x="2207491" y="2446866"/>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41993912"/>
                    </a:ext>
                  </a:extLst>
                </a:gridCol>
                <a:gridCol w="4064000">
                  <a:extLst>
                    <a:ext uri="{9D8B030D-6E8A-4147-A177-3AD203B41FA5}">
                      <a16:colId xmlns:a16="http://schemas.microsoft.com/office/drawing/2014/main" val="2134133001"/>
                    </a:ext>
                  </a:extLst>
                </a:gridCol>
              </a:tblGrid>
              <a:tr h="370840">
                <a:tc>
                  <a:txBody>
                    <a:bodyPr/>
                    <a:lstStyle/>
                    <a:p>
                      <a:r>
                        <a:rPr lang="en-US" dirty="0"/>
                        <a:t>Source</a:t>
                      </a:r>
                    </a:p>
                  </a:txBody>
                  <a:tcPr/>
                </a:tc>
                <a:tc>
                  <a:txBody>
                    <a:bodyPr/>
                    <a:lstStyle/>
                    <a:p>
                      <a:r>
                        <a:rPr lang="en-US" dirty="0"/>
                        <a:t>Model(s)</a:t>
                      </a:r>
                    </a:p>
                  </a:txBody>
                  <a:tcPr/>
                </a:tc>
                <a:extLst>
                  <a:ext uri="{0D108BD9-81ED-4DB2-BD59-A6C34878D82A}">
                    <a16:rowId xmlns:a16="http://schemas.microsoft.com/office/drawing/2014/main" val="1380967910"/>
                  </a:ext>
                </a:extLst>
              </a:tr>
              <a:tr h="370840">
                <a:tc>
                  <a:txBody>
                    <a:bodyPr/>
                    <a:lstStyle/>
                    <a:p>
                      <a:r>
                        <a:rPr lang="en-US" dirty="0"/>
                        <a:t>Goswami et </a:t>
                      </a:r>
                      <a:r>
                        <a:rPr lang="en-US" dirty="0" err="1"/>
                        <a:t>Al.l</a:t>
                      </a:r>
                      <a:endParaRPr lang="en-US" dirty="0"/>
                    </a:p>
                  </a:txBody>
                  <a:tcPr/>
                </a:tc>
                <a:tc>
                  <a:txBody>
                    <a:bodyPr/>
                    <a:lstStyle/>
                    <a:p>
                      <a:r>
                        <a:rPr lang="en-US" dirty="0"/>
                        <a:t>ARIMA</a:t>
                      </a:r>
                    </a:p>
                  </a:txBody>
                  <a:tcPr/>
                </a:tc>
                <a:extLst>
                  <a:ext uri="{0D108BD9-81ED-4DB2-BD59-A6C34878D82A}">
                    <a16:rowId xmlns:a16="http://schemas.microsoft.com/office/drawing/2014/main" val="3106092281"/>
                  </a:ext>
                </a:extLst>
              </a:tr>
              <a:tr h="370840">
                <a:tc>
                  <a:txBody>
                    <a:bodyPr/>
                    <a:lstStyle/>
                    <a:p>
                      <a:r>
                        <a:rPr lang="en-US" dirty="0" err="1"/>
                        <a:t>Lekshmi</a:t>
                      </a:r>
                      <a:r>
                        <a:rPr lang="en-US" dirty="0"/>
                        <a:t> et Al.</a:t>
                      </a:r>
                    </a:p>
                  </a:txBody>
                  <a:tcPr/>
                </a:tc>
                <a:tc>
                  <a:txBody>
                    <a:bodyPr/>
                    <a:lstStyle/>
                    <a:p>
                      <a:r>
                        <a:rPr lang="en-US" dirty="0"/>
                        <a:t>ARIMA</a:t>
                      </a:r>
                    </a:p>
                  </a:txBody>
                  <a:tcPr/>
                </a:tc>
                <a:extLst>
                  <a:ext uri="{0D108BD9-81ED-4DB2-BD59-A6C34878D82A}">
                    <a16:rowId xmlns:a16="http://schemas.microsoft.com/office/drawing/2014/main" val="2874359333"/>
                  </a:ext>
                </a:extLst>
              </a:tr>
              <a:tr h="370840">
                <a:tc>
                  <a:txBody>
                    <a:bodyPr/>
                    <a:lstStyle/>
                    <a:p>
                      <a:r>
                        <a:rPr lang="en-US" dirty="0"/>
                        <a:t>NA et Al.</a:t>
                      </a:r>
                    </a:p>
                  </a:txBody>
                  <a:tcPr/>
                </a:tc>
                <a:tc>
                  <a:txBody>
                    <a:bodyPr/>
                    <a:lstStyle/>
                    <a:p>
                      <a:r>
                        <a:rPr lang="en-US" dirty="0"/>
                        <a:t>ANNs</a:t>
                      </a:r>
                    </a:p>
                  </a:txBody>
                  <a:tcPr/>
                </a:tc>
                <a:extLst>
                  <a:ext uri="{0D108BD9-81ED-4DB2-BD59-A6C34878D82A}">
                    <a16:rowId xmlns:a16="http://schemas.microsoft.com/office/drawing/2014/main" val="4258842191"/>
                  </a:ext>
                </a:extLst>
              </a:tr>
              <a:tr h="370840">
                <a:tc>
                  <a:txBody>
                    <a:bodyPr/>
                    <a:lstStyle/>
                    <a:p>
                      <a:r>
                        <a:rPr lang="en-US" dirty="0" err="1"/>
                        <a:t>Dehalwar</a:t>
                      </a:r>
                      <a:r>
                        <a:rPr lang="en-US" dirty="0"/>
                        <a:t> et Al.</a:t>
                      </a:r>
                    </a:p>
                  </a:txBody>
                  <a:tcPr/>
                </a:tc>
                <a:tc>
                  <a:txBody>
                    <a:bodyPr/>
                    <a:lstStyle/>
                    <a:p>
                      <a:r>
                        <a:rPr lang="en-US" dirty="0"/>
                        <a:t>ANN, Bagged Regression Trees</a:t>
                      </a:r>
                    </a:p>
                  </a:txBody>
                  <a:tcPr/>
                </a:tc>
                <a:extLst>
                  <a:ext uri="{0D108BD9-81ED-4DB2-BD59-A6C34878D82A}">
                    <a16:rowId xmlns:a16="http://schemas.microsoft.com/office/drawing/2014/main" val="1957253345"/>
                  </a:ext>
                </a:extLst>
              </a:tr>
              <a:tr h="370840">
                <a:tc>
                  <a:txBody>
                    <a:bodyPr/>
                    <a:lstStyle/>
                    <a:p>
                      <a:r>
                        <a:rPr lang="en-US" dirty="0"/>
                        <a:t>Lara-Benitez et Al.</a:t>
                      </a:r>
                    </a:p>
                  </a:txBody>
                  <a:tcPr/>
                </a:tc>
                <a:tc>
                  <a:txBody>
                    <a:bodyPr/>
                    <a:lstStyle/>
                    <a:p>
                      <a:r>
                        <a:rPr lang="en-US" dirty="0"/>
                        <a:t>Recurrent Networks (LSTM)</a:t>
                      </a:r>
                    </a:p>
                  </a:txBody>
                  <a:tcPr/>
                </a:tc>
                <a:extLst>
                  <a:ext uri="{0D108BD9-81ED-4DB2-BD59-A6C34878D82A}">
                    <a16:rowId xmlns:a16="http://schemas.microsoft.com/office/drawing/2014/main" val="1670933695"/>
                  </a:ext>
                </a:extLst>
              </a:tr>
            </a:tbl>
          </a:graphicData>
        </a:graphic>
      </p:graphicFrame>
    </p:spTree>
    <p:extLst>
      <p:ext uri="{BB962C8B-B14F-4D97-AF65-F5344CB8AC3E}">
        <p14:creationId xmlns:p14="http://schemas.microsoft.com/office/powerpoint/2010/main" val="123080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03838-B96A-9488-2C07-37119B7631F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4533524-3875-F7B4-E242-4EB5B07EB830}"/>
              </a:ext>
            </a:extLst>
          </p:cNvPr>
          <p:cNvSpPr txBox="1"/>
          <p:nvPr/>
        </p:nvSpPr>
        <p:spPr>
          <a:xfrm>
            <a:off x="757381" y="725116"/>
            <a:ext cx="6677891" cy="1200329"/>
          </a:xfrm>
          <a:prstGeom prst="rect">
            <a:avLst/>
          </a:prstGeom>
          <a:noFill/>
        </p:spPr>
        <p:txBody>
          <a:bodyPr wrap="square">
            <a:spAutoFit/>
          </a:bodyPr>
          <a:lstStyle/>
          <a:p>
            <a:r>
              <a:rPr lang="en-US" sz="3600" dirty="0">
                <a:solidFill>
                  <a:schemeClr val="bg1"/>
                </a:solidFill>
              </a:rPr>
              <a:t>Temporal Convolutional Networks (TCNs) </a:t>
            </a:r>
          </a:p>
        </p:txBody>
      </p:sp>
      <p:sp>
        <p:nvSpPr>
          <p:cNvPr id="5" name="TextBox 4">
            <a:extLst>
              <a:ext uri="{FF2B5EF4-FFF2-40B4-BE49-F238E27FC236}">
                <a16:creationId xmlns:a16="http://schemas.microsoft.com/office/drawing/2014/main" id="{77E1EAE5-4D9D-FC5E-59F0-7AC10BCAD2F4}"/>
              </a:ext>
            </a:extLst>
          </p:cNvPr>
          <p:cNvSpPr txBox="1"/>
          <p:nvPr/>
        </p:nvSpPr>
        <p:spPr>
          <a:xfrm>
            <a:off x="757381" y="2729499"/>
            <a:ext cx="6096000" cy="1938992"/>
          </a:xfrm>
          <a:prstGeom prst="rect">
            <a:avLst/>
          </a:prstGeom>
          <a:noFill/>
        </p:spPr>
        <p:txBody>
          <a:bodyPr wrap="square">
            <a:spAutoFit/>
          </a:bodyPr>
          <a:lstStyle/>
          <a:p>
            <a:r>
              <a:rPr lang="en-US" sz="2400" dirty="0">
                <a:solidFill>
                  <a:schemeClr val="bg1"/>
                </a:solidFill>
              </a:rPr>
              <a:t>1-Dimensional Convolutional Networks </a:t>
            </a:r>
          </a:p>
          <a:p>
            <a:r>
              <a:rPr lang="en-US" sz="2400" dirty="0">
                <a:solidFill>
                  <a:schemeClr val="bg1"/>
                </a:solidFill>
              </a:rPr>
              <a:t>● Electric vehicle charging </a:t>
            </a:r>
          </a:p>
          <a:p>
            <a:r>
              <a:rPr lang="en-US" sz="2400" dirty="0">
                <a:solidFill>
                  <a:schemeClr val="bg1"/>
                </a:solidFill>
              </a:rPr>
              <a:t>● Nationwide demand </a:t>
            </a:r>
          </a:p>
          <a:p>
            <a:r>
              <a:rPr lang="en-US" sz="2400" dirty="0">
                <a:solidFill>
                  <a:schemeClr val="bg1"/>
                </a:solidFill>
              </a:rPr>
              <a:t>● Lower computational and memory demand </a:t>
            </a:r>
          </a:p>
          <a:p>
            <a:r>
              <a:rPr lang="en-US" sz="2400" dirty="0">
                <a:solidFill>
                  <a:schemeClr val="bg1"/>
                </a:solidFill>
              </a:rPr>
              <a:t>● More accurate results </a:t>
            </a:r>
          </a:p>
        </p:txBody>
      </p:sp>
    </p:spTree>
    <p:extLst>
      <p:ext uri="{BB962C8B-B14F-4D97-AF65-F5344CB8AC3E}">
        <p14:creationId xmlns:p14="http://schemas.microsoft.com/office/powerpoint/2010/main" val="415508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E19A4-B11C-7A1A-6F24-BEAF3D38526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89AEACB-7F7D-C00D-99F7-BA83802D6B9D}"/>
              </a:ext>
            </a:extLst>
          </p:cNvPr>
          <p:cNvSpPr txBox="1"/>
          <p:nvPr/>
        </p:nvSpPr>
        <p:spPr>
          <a:xfrm>
            <a:off x="3048000" y="1168462"/>
            <a:ext cx="5412509" cy="646331"/>
          </a:xfrm>
          <a:prstGeom prst="rect">
            <a:avLst/>
          </a:prstGeom>
          <a:noFill/>
        </p:spPr>
        <p:txBody>
          <a:bodyPr wrap="square">
            <a:spAutoFit/>
          </a:bodyPr>
          <a:lstStyle/>
          <a:p>
            <a:r>
              <a:rPr lang="en-US" sz="3600" dirty="0">
                <a:solidFill>
                  <a:schemeClr val="bg1"/>
                </a:solidFill>
              </a:rPr>
              <a:t>Classes of Load Forecasting</a:t>
            </a:r>
          </a:p>
        </p:txBody>
      </p:sp>
      <p:graphicFrame>
        <p:nvGraphicFramePr>
          <p:cNvPr id="4" name="Table 3">
            <a:extLst>
              <a:ext uri="{FF2B5EF4-FFF2-40B4-BE49-F238E27FC236}">
                <a16:creationId xmlns:a16="http://schemas.microsoft.com/office/drawing/2014/main" id="{3131681C-EF22-CC6E-688E-261791C96469}"/>
              </a:ext>
            </a:extLst>
          </p:cNvPr>
          <p:cNvGraphicFramePr>
            <a:graphicFrameLocks noGrp="1"/>
          </p:cNvGraphicFramePr>
          <p:nvPr>
            <p:extLst>
              <p:ext uri="{D42A27DB-BD31-4B8C-83A1-F6EECF244321}">
                <p14:modId xmlns:p14="http://schemas.microsoft.com/office/powerpoint/2010/main" val="2918251101"/>
              </p:ext>
            </p:extLst>
          </p:nvPr>
        </p:nvGraphicFramePr>
        <p:xfrm>
          <a:off x="2032000" y="3111884"/>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37960592"/>
                    </a:ext>
                  </a:extLst>
                </a:gridCol>
                <a:gridCol w="4064000">
                  <a:extLst>
                    <a:ext uri="{9D8B030D-6E8A-4147-A177-3AD203B41FA5}">
                      <a16:colId xmlns:a16="http://schemas.microsoft.com/office/drawing/2014/main" val="2015190004"/>
                    </a:ext>
                  </a:extLst>
                </a:gridCol>
              </a:tblGrid>
              <a:tr h="370840">
                <a:tc>
                  <a:txBody>
                    <a:bodyPr/>
                    <a:lstStyle/>
                    <a:p>
                      <a:r>
                        <a:rPr lang="en-US" dirty="0"/>
                        <a:t>Type</a:t>
                      </a:r>
                    </a:p>
                  </a:txBody>
                  <a:tcPr/>
                </a:tc>
                <a:tc>
                  <a:txBody>
                    <a:bodyPr/>
                    <a:lstStyle/>
                    <a:p>
                      <a:r>
                        <a:rPr lang="en-US" dirty="0"/>
                        <a:t>Duration</a:t>
                      </a:r>
                    </a:p>
                  </a:txBody>
                  <a:tcPr/>
                </a:tc>
                <a:extLst>
                  <a:ext uri="{0D108BD9-81ED-4DB2-BD59-A6C34878D82A}">
                    <a16:rowId xmlns:a16="http://schemas.microsoft.com/office/drawing/2014/main" val="1247980716"/>
                  </a:ext>
                </a:extLst>
              </a:tr>
              <a:tr h="370840">
                <a:tc>
                  <a:txBody>
                    <a:bodyPr/>
                    <a:lstStyle/>
                    <a:p>
                      <a:r>
                        <a:rPr lang="en-US" dirty="0"/>
                        <a:t>Short-term Forecasting</a:t>
                      </a:r>
                    </a:p>
                  </a:txBody>
                  <a:tcPr/>
                </a:tc>
                <a:tc>
                  <a:txBody>
                    <a:bodyPr/>
                    <a:lstStyle/>
                    <a:p>
                      <a:r>
                        <a:rPr lang="en-US" dirty="0"/>
                        <a:t>1 hour - 1 week</a:t>
                      </a:r>
                    </a:p>
                  </a:txBody>
                  <a:tcPr/>
                </a:tc>
                <a:extLst>
                  <a:ext uri="{0D108BD9-81ED-4DB2-BD59-A6C34878D82A}">
                    <a16:rowId xmlns:a16="http://schemas.microsoft.com/office/drawing/2014/main" val="4175580914"/>
                  </a:ext>
                </a:extLst>
              </a:tr>
              <a:tr h="370840">
                <a:tc>
                  <a:txBody>
                    <a:bodyPr/>
                    <a:lstStyle/>
                    <a:p>
                      <a:r>
                        <a:rPr lang="en-US" dirty="0"/>
                        <a:t>Medium-term Forecasting</a:t>
                      </a:r>
                    </a:p>
                  </a:txBody>
                  <a:tcPr/>
                </a:tc>
                <a:tc>
                  <a:txBody>
                    <a:bodyPr/>
                    <a:lstStyle/>
                    <a:p>
                      <a:r>
                        <a:rPr lang="en-US" dirty="0"/>
                        <a:t>1 week - 1 year </a:t>
                      </a:r>
                    </a:p>
                  </a:txBody>
                  <a:tcPr/>
                </a:tc>
                <a:extLst>
                  <a:ext uri="{0D108BD9-81ED-4DB2-BD59-A6C34878D82A}">
                    <a16:rowId xmlns:a16="http://schemas.microsoft.com/office/drawing/2014/main" val="1920857276"/>
                  </a:ext>
                </a:extLst>
              </a:tr>
              <a:tr h="370840">
                <a:tc>
                  <a:txBody>
                    <a:bodyPr/>
                    <a:lstStyle/>
                    <a:p>
                      <a:r>
                        <a:rPr lang="en-US" dirty="0"/>
                        <a:t>Long-term Forecasting</a:t>
                      </a:r>
                    </a:p>
                  </a:txBody>
                  <a:tcPr/>
                </a:tc>
                <a:tc>
                  <a:txBody>
                    <a:bodyPr/>
                    <a:lstStyle/>
                    <a:p>
                      <a:r>
                        <a:rPr lang="en-US" dirty="0"/>
                        <a:t>1 year + </a:t>
                      </a:r>
                    </a:p>
                  </a:txBody>
                  <a:tcPr/>
                </a:tc>
                <a:extLst>
                  <a:ext uri="{0D108BD9-81ED-4DB2-BD59-A6C34878D82A}">
                    <a16:rowId xmlns:a16="http://schemas.microsoft.com/office/drawing/2014/main" val="3541520775"/>
                  </a:ext>
                </a:extLst>
              </a:tr>
            </a:tbl>
          </a:graphicData>
        </a:graphic>
      </p:graphicFrame>
    </p:spTree>
    <p:extLst>
      <p:ext uri="{BB962C8B-B14F-4D97-AF65-F5344CB8AC3E}">
        <p14:creationId xmlns:p14="http://schemas.microsoft.com/office/powerpoint/2010/main" val="393853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E33E2-2038-4565-B189-CD271EF2E25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A45DFB9-54F7-094E-0B51-F7B3134B0083}"/>
              </a:ext>
            </a:extLst>
          </p:cNvPr>
          <p:cNvSpPr txBox="1"/>
          <p:nvPr/>
        </p:nvSpPr>
        <p:spPr>
          <a:xfrm>
            <a:off x="720436" y="752917"/>
            <a:ext cx="6096000" cy="2123658"/>
          </a:xfrm>
          <a:prstGeom prst="rect">
            <a:avLst/>
          </a:prstGeom>
          <a:noFill/>
        </p:spPr>
        <p:txBody>
          <a:bodyPr wrap="square">
            <a:spAutoFit/>
          </a:bodyPr>
          <a:lstStyle/>
          <a:p>
            <a:r>
              <a:rPr lang="en-US" sz="3600" dirty="0">
                <a:solidFill>
                  <a:schemeClr val="bg1"/>
                </a:solidFill>
              </a:rPr>
              <a:t>Gaps in the Literature  </a:t>
            </a:r>
          </a:p>
          <a:p>
            <a:r>
              <a:rPr lang="en-US" sz="2400" dirty="0">
                <a:solidFill>
                  <a:schemeClr val="bg1"/>
                </a:solidFill>
              </a:rPr>
              <a:t>● Rare work on medium-term forecasting </a:t>
            </a:r>
          </a:p>
          <a:p>
            <a:r>
              <a:rPr lang="en-US" sz="2400" dirty="0">
                <a:solidFill>
                  <a:schemeClr val="bg1"/>
                </a:solidFill>
              </a:rPr>
              <a:t>● Possible failure of ARIMA models </a:t>
            </a:r>
          </a:p>
          <a:p>
            <a:r>
              <a:rPr lang="en-US" sz="2400" dirty="0">
                <a:solidFill>
                  <a:schemeClr val="bg1"/>
                </a:solidFill>
              </a:rPr>
              <a:t>● Expensive weather data infrastructure </a:t>
            </a:r>
          </a:p>
          <a:p>
            <a:r>
              <a:rPr lang="en-US" sz="2400" dirty="0">
                <a:solidFill>
                  <a:schemeClr val="bg1"/>
                </a:solidFill>
              </a:rPr>
              <a:t> </a:t>
            </a:r>
          </a:p>
        </p:txBody>
      </p:sp>
    </p:spTree>
    <p:extLst>
      <p:ext uri="{BB962C8B-B14F-4D97-AF65-F5344CB8AC3E}">
        <p14:creationId xmlns:p14="http://schemas.microsoft.com/office/powerpoint/2010/main" val="341377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34909-09E2-6E27-55E0-309832E3980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DC09713-E1E6-D437-D5FD-E0C80B09B195}"/>
              </a:ext>
            </a:extLst>
          </p:cNvPr>
          <p:cNvSpPr txBox="1"/>
          <p:nvPr/>
        </p:nvSpPr>
        <p:spPr>
          <a:xfrm>
            <a:off x="960580" y="1768963"/>
            <a:ext cx="10732656" cy="1754326"/>
          </a:xfrm>
          <a:prstGeom prst="rect">
            <a:avLst/>
          </a:prstGeom>
          <a:noFill/>
        </p:spPr>
        <p:txBody>
          <a:bodyPr wrap="square">
            <a:spAutoFit/>
          </a:bodyPr>
          <a:lstStyle/>
          <a:p>
            <a:r>
              <a:rPr lang="en-US" sz="3600" dirty="0">
                <a:solidFill>
                  <a:schemeClr val="bg1"/>
                </a:solidFill>
              </a:rPr>
              <a:t>Problem Statement  </a:t>
            </a:r>
          </a:p>
          <a:p>
            <a:r>
              <a:rPr lang="en-US" sz="2400" dirty="0">
                <a:solidFill>
                  <a:schemeClr val="bg1"/>
                </a:solidFill>
              </a:rPr>
              <a:t>● develop a multi-step temporal convolutional network forecasting model </a:t>
            </a:r>
          </a:p>
          <a:p>
            <a:r>
              <a:rPr lang="en-US" sz="2400" dirty="0">
                <a:solidFill>
                  <a:schemeClr val="bg1"/>
                </a:solidFill>
              </a:rPr>
              <a:t>● predict the electric power consumption in the next week based on historical data </a:t>
            </a:r>
          </a:p>
          <a:p>
            <a:r>
              <a:rPr lang="en-US" sz="2400" dirty="0">
                <a:solidFill>
                  <a:schemeClr val="bg1"/>
                </a:solidFill>
              </a:rPr>
              <a:t>● compare the model to ARIMA and LSTM models </a:t>
            </a:r>
          </a:p>
        </p:txBody>
      </p:sp>
    </p:spTree>
    <p:extLst>
      <p:ext uri="{BB962C8B-B14F-4D97-AF65-F5344CB8AC3E}">
        <p14:creationId xmlns:p14="http://schemas.microsoft.com/office/powerpoint/2010/main" val="2371810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BC896-CCA0-9618-B657-935ADB4511F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309622-0285-30EF-7EDE-786AD5B39986}"/>
              </a:ext>
            </a:extLst>
          </p:cNvPr>
          <p:cNvSpPr txBox="1"/>
          <p:nvPr/>
        </p:nvSpPr>
        <p:spPr>
          <a:xfrm>
            <a:off x="837125" y="960644"/>
            <a:ext cx="6096000" cy="1754326"/>
          </a:xfrm>
          <a:prstGeom prst="rect">
            <a:avLst/>
          </a:prstGeom>
          <a:noFill/>
        </p:spPr>
        <p:txBody>
          <a:bodyPr wrap="square">
            <a:spAutoFit/>
          </a:bodyPr>
          <a:lstStyle/>
          <a:p>
            <a:r>
              <a:rPr lang="en-US" sz="3600" dirty="0">
                <a:solidFill>
                  <a:schemeClr val="bg1"/>
                </a:solidFill>
              </a:rPr>
              <a:t>Contributions</a:t>
            </a:r>
          </a:p>
          <a:p>
            <a:pPr marL="342900" indent="-342900">
              <a:buAutoNum type="arabicParenBoth"/>
            </a:pPr>
            <a:r>
              <a:rPr lang="en-US" sz="2400" dirty="0">
                <a:solidFill>
                  <a:schemeClr val="bg1"/>
                </a:solidFill>
              </a:rPr>
              <a:t>TCNs for medium-term forecasting</a:t>
            </a:r>
          </a:p>
          <a:p>
            <a:pPr marL="342900" indent="-342900">
              <a:buAutoNum type="arabicParenBoth"/>
            </a:pPr>
            <a:r>
              <a:rPr lang="en-US" sz="2400" dirty="0">
                <a:solidFill>
                  <a:schemeClr val="bg1"/>
                </a:solidFill>
              </a:rPr>
              <a:t>City load</a:t>
            </a:r>
          </a:p>
          <a:p>
            <a:pPr marL="342900" indent="-342900">
              <a:buAutoNum type="arabicParenBoth"/>
            </a:pPr>
            <a:r>
              <a:rPr lang="en-US" sz="2400" dirty="0">
                <a:solidFill>
                  <a:schemeClr val="bg1"/>
                </a:solidFill>
              </a:rPr>
              <a:t>Customized TCN architecture</a:t>
            </a:r>
          </a:p>
        </p:txBody>
      </p:sp>
    </p:spTree>
    <p:extLst>
      <p:ext uri="{BB962C8B-B14F-4D97-AF65-F5344CB8AC3E}">
        <p14:creationId xmlns:p14="http://schemas.microsoft.com/office/powerpoint/2010/main" val="1583472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866</Words>
  <Application>Microsoft Office PowerPoint</Application>
  <PresentationFormat>Widescreen</PresentationFormat>
  <Paragraphs>136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Shahryar Ali</dc:creator>
  <cp:lastModifiedBy>Faisal Khan</cp:lastModifiedBy>
  <cp:revision>4</cp:revision>
  <dcterms:created xsi:type="dcterms:W3CDTF">2024-03-01T19:55:04Z</dcterms:created>
  <dcterms:modified xsi:type="dcterms:W3CDTF">2024-03-07T11:29:33Z</dcterms:modified>
</cp:coreProperties>
</file>