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69" r:id="rId5"/>
    <p:sldId id="270" r:id="rId6"/>
    <p:sldId id="259" r:id="rId7"/>
    <p:sldId id="271"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A94E3-57E5-40BD-AA58-8E351143D4D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B146-4068-46E5-AFAB-0BD5F0091CA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46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A94E3-57E5-40BD-AA58-8E351143D4D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B146-4068-46E5-AFAB-0BD5F0091CAB}" type="slidenum">
              <a:rPr lang="en-US" smtClean="0"/>
              <a:t>‹#›</a:t>
            </a:fld>
            <a:endParaRPr lang="en-US"/>
          </a:p>
        </p:txBody>
      </p:sp>
    </p:spTree>
    <p:extLst>
      <p:ext uri="{BB962C8B-B14F-4D97-AF65-F5344CB8AC3E}">
        <p14:creationId xmlns:p14="http://schemas.microsoft.com/office/powerpoint/2010/main" val="14136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A94E3-57E5-40BD-AA58-8E351143D4D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B146-4068-46E5-AFAB-0BD5F0091CAB}" type="slidenum">
              <a:rPr lang="en-US" smtClean="0"/>
              <a:t>‹#›</a:t>
            </a:fld>
            <a:endParaRPr lang="en-US"/>
          </a:p>
        </p:txBody>
      </p:sp>
    </p:spTree>
    <p:extLst>
      <p:ext uri="{BB962C8B-B14F-4D97-AF65-F5344CB8AC3E}">
        <p14:creationId xmlns:p14="http://schemas.microsoft.com/office/powerpoint/2010/main" val="84690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A94E3-57E5-40BD-AA58-8E351143D4D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B146-4068-46E5-AFAB-0BD5F0091CAB}" type="slidenum">
              <a:rPr lang="en-US" smtClean="0"/>
              <a:t>‹#›</a:t>
            </a:fld>
            <a:endParaRPr lang="en-US"/>
          </a:p>
        </p:txBody>
      </p:sp>
    </p:spTree>
    <p:extLst>
      <p:ext uri="{BB962C8B-B14F-4D97-AF65-F5344CB8AC3E}">
        <p14:creationId xmlns:p14="http://schemas.microsoft.com/office/powerpoint/2010/main" val="3474956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A94E3-57E5-40BD-AA58-8E351143D4D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B146-4068-46E5-AFAB-0BD5F0091CA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564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A94E3-57E5-40BD-AA58-8E351143D4DC}"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BB146-4068-46E5-AFAB-0BD5F0091CAB}" type="slidenum">
              <a:rPr lang="en-US" smtClean="0"/>
              <a:t>‹#›</a:t>
            </a:fld>
            <a:endParaRPr lang="en-US"/>
          </a:p>
        </p:txBody>
      </p:sp>
    </p:spTree>
    <p:extLst>
      <p:ext uri="{BB962C8B-B14F-4D97-AF65-F5344CB8AC3E}">
        <p14:creationId xmlns:p14="http://schemas.microsoft.com/office/powerpoint/2010/main" val="331934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A94E3-57E5-40BD-AA58-8E351143D4DC}"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8BB146-4068-46E5-AFAB-0BD5F0091CAB}" type="slidenum">
              <a:rPr lang="en-US" smtClean="0"/>
              <a:t>‹#›</a:t>
            </a:fld>
            <a:endParaRPr lang="en-US"/>
          </a:p>
        </p:txBody>
      </p:sp>
    </p:spTree>
    <p:extLst>
      <p:ext uri="{BB962C8B-B14F-4D97-AF65-F5344CB8AC3E}">
        <p14:creationId xmlns:p14="http://schemas.microsoft.com/office/powerpoint/2010/main" val="1393221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A94E3-57E5-40BD-AA58-8E351143D4DC}"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8BB146-4068-46E5-AFAB-0BD5F0091CAB}" type="slidenum">
              <a:rPr lang="en-US" smtClean="0"/>
              <a:t>‹#›</a:t>
            </a:fld>
            <a:endParaRPr lang="en-US"/>
          </a:p>
        </p:txBody>
      </p:sp>
    </p:spTree>
    <p:extLst>
      <p:ext uri="{BB962C8B-B14F-4D97-AF65-F5344CB8AC3E}">
        <p14:creationId xmlns:p14="http://schemas.microsoft.com/office/powerpoint/2010/main" val="64500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A94E3-57E5-40BD-AA58-8E351143D4DC}" type="datetimeFigureOut">
              <a:rPr lang="en-US" smtClean="0"/>
              <a:t>5/26/2022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E8BB146-4068-46E5-AFAB-0BD5F0091CAB}" type="slidenum">
              <a:rPr lang="en-US" smtClean="0"/>
              <a:t>‹#›</a:t>
            </a:fld>
            <a:endParaRPr lang="en-US"/>
          </a:p>
        </p:txBody>
      </p:sp>
    </p:spTree>
    <p:extLst>
      <p:ext uri="{BB962C8B-B14F-4D97-AF65-F5344CB8AC3E}">
        <p14:creationId xmlns:p14="http://schemas.microsoft.com/office/powerpoint/2010/main" val="181827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A94E3-57E5-40BD-AA58-8E351143D4DC}" type="datetimeFigureOut">
              <a:rPr lang="en-US" smtClean="0"/>
              <a:t>5/26/2022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E8BB146-4068-46E5-AFAB-0BD5F0091CAB}" type="slidenum">
              <a:rPr lang="en-US" smtClean="0"/>
              <a:t>‹#›</a:t>
            </a:fld>
            <a:endParaRPr lang="en-US"/>
          </a:p>
        </p:txBody>
      </p:sp>
    </p:spTree>
    <p:extLst>
      <p:ext uri="{BB962C8B-B14F-4D97-AF65-F5344CB8AC3E}">
        <p14:creationId xmlns:p14="http://schemas.microsoft.com/office/powerpoint/2010/main" val="156733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A94E3-57E5-40BD-AA58-8E351143D4DC}"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BB146-4068-46E5-AFAB-0BD5F0091CAB}" type="slidenum">
              <a:rPr lang="en-US" smtClean="0"/>
              <a:t>‹#›</a:t>
            </a:fld>
            <a:endParaRPr lang="en-US"/>
          </a:p>
        </p:txBody>
      </p:sp>
    </p:spTree>
    <p:extLst>
      <p:ext uri="{BB962C8B-B14F-4D97-AF65-F5344CB8AC3E}">
        <p14:creationId xmlns:p14="http://schemas.microsoft.com/office/powerpoint/2010/main" val="395900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A94E3-57E5-40BD-AA58-8E351143D4DC}" type="datetimeFigureOut">
              <a:rPr lang="en-US" smtClean="0"/>
              <a:t>5/26/2022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E8BB146-4068-46E5-AFAB-0BD5F0091CA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40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EE00-9131-4EBE-B0AC-EB3203A3E15F}"/>
              </a:ext>
            </a:extLst>
          </p:cNvPr>
          <p:cNvSpPr>
            <a:spLocks noGrp="1"/>
          </p:cNvSpPr>
          <p:nvPr>
            <p:ph type="title"/>
          </p:nvPr>
        </p:nvSpPr>
        <p:spPr>
          <a:xfrm>
            <a:off x="277869" y="-282719"/>
            <a:ext cx="3470986" cy="2286000"/>
          </a:xfrm>
        </p:spPr>
        <p:txBody>
          <a:bodyPr vert="horz" lIns="91440" tIns="45720" rIns="91440" bIns="45720" rtlCol="0" anchor="b">
            <a:normAutofit/>
          </a:bodyPr>
          <a:lstStyle/>
          <a:p>
            <a:r>
              <a:rPr lang="en-US" sz="4400" dirty="0"/>
              <a:t>COMPONENTS  OVERVIEW</a:t>
            </a:r>
            <a:endParaRPr lang="en-US" sz="4400" kern="1200" spc="-50" baseline="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99D84D4A-570D-A059-E429-D9609DCD3924}"/>
              </a:ext>
            </a:extLst>
          </p:cNvPr>
          <p:cNvPicPr>
            <a:picLocks noChangeAspect="1"/>
          </p:cNvPicPr>
          <p:nvPr/>
        </p:nvPicPr>
        <p:blipFill>
          <a:blip r:embed="rId2"/>
          <a:stretch>
            <a:fillRect/>
          </a:stretch>
        </p:blipFill>
        <p:spPr>
          <a:xfrm>
            <a:off x="167951" y="2631233"/>
            <a:ext cx="3690822" cy="3632408"/>
          </a:xfrm>
          <a:prstGeom prst="rect">
            <a:avLst/>
          </a:prstGeom>
        </p:spPr>
      </p:pic>
      <p:sp>
        <p:nvSpPr>
          <p:cNvPr id="8" name="TextBox 7">
            <a:extLst>
              <a:ext uri="{FF2B5EF4-FFF2-40B4-BE49-F238E27FC236}">
                <a16:creationId xmlns:a16="http://schemas.microsoft.com/office/drawing/2014/main" id="{6C875CBB-8E5C-D267-D9C6-40D49566B489}"/>
              </a:ext>
            </a:extLst>
          </p:cNvPr>
          <p:cNvSpPr txBox="1"/>
          <p:nvPr/>
        </p:nvSpPr>
        <p:spPr>
          <a:xfrm>
            <a:off x="4355064" y="399957"/>
            <a:ext cx="6097554" cy="6247864"/>
          </a:xfrm>
          <a:prstGeom prst="rect">
            <a:avLst/>
          </a:prstGeom>
          <a:noFill/>
        </p:spPr>
        <p:txBody>
          <a:bodyPr wrap="square">
            <a:spAutoFit/>
          </a:bodyPr>
          <a:lstStyle/>
          <a:p>
            <a:r>
              <a:rPr lang="en-US" sz="1600" dirty="0"/>
              <a:t>The Cluster is split into two parts:  </a:t>
            </a:r>
          </a:p>
          <a:p>
            <a:r>
              <a:rPr lang="en-US" sz="1600" dirty="0"/>
              <a:t>** The Kubernetes Control Plane.  </a:t>
            </a:r>
          </a:p>
          <a:p>
            <a:r>
              <a:rPr lang="en-US" sz="1600" dirty="0"/>
              <a:t>** The (worker) nodes.</a:t>
            </a:r>
          </a:p>
          <a:p>
            <a:endParaRPr lang="en-US" sz="1600" dirty="0"/>
          </a:p>
          <a:p>
            <a:r>
              <a:rPr lang="en-US" sz="1600" dirty="0">
                <a:solidFill>
                  <a:srgbClr val="002060"/>
                </a:solidFill>
              </a:rPr>
              <a:t>COMPONENTS OF THE CONTROL PLANE </a:t>
            </a:r>
          </a:p>
          <a:p>
            <a:r>
              <a:rPr lang="en-US" sz="1600" dirty="0"/>
              <a:t>The Control Plane is what controls and makes the whole cluster function. To refresh your memory, the components that make up the Control Plane are :</a:t>
            </a:r>
          </a:p>
          <a:p>
            <a:r>
              <a:rPr lang="en-US" sz="1600" dirty="0"/>
              <a:t>The ETCD distributed persistent datastore.</a:t>
            </a:r>
          </a:p>
          <a:p>
            <a:r>
              <a:rPr lang="en-US" sz="1600" dirty="0"/>
              <a:t>The API server.</a:t>
            </a:r>
          </a:p>
          <a:p>
            <a:r>
              <a:rPr lang="en-US" sz="1600" dirty="0"/>
              <a:t>The Scheduler.</a:t>
            </a:r>
          </a:p>
          <a:p>
            <a:r>
              <a:rPr lang="en-US" sz="1600" dirty="0"/>
              <a:t>The Controller Manager.</a:t>
            </a:r>
          </a:p>
          <a:p>
            <a:r>
              <a:rPr lang="en-US" sz="1600" dirty="0"/>
              <a:t>These components store and manage the state of the cluster.</a:t>
            </a:r>
          </a:p>
          <a:p>
            <a:endParaRPr lang="en-US" sz="1600" dirty="0"/>
          </a:p>
          <a:p>
            <a:r>
              <a:rPr lang="en-US" sz="1600" dirty="0">
                <a:solidFill>
                  <a:srgbClr val="002060"/>
                </a:solidFill>
              </a:rPr>
              <a:t>COMPONENTS RUNNING ON THE WORKER NODES </a:t>
            </a:r>
          </a:p>
          <a:p>
            <a:r>
              <a:rPr lang="en-US" sz="1600" dirty="0"/>
              <a:t>The task of running your containers is up to the components running on each worker node:</a:t>
            </a:r>
          </a:p>
          <a:p>
            <a:r>
              <a:rPr lang="en-US" sz="1600" dirty="0"/>
              <a:t>The </a:t>
            </a:r>
            <a:r>
              <a:rPr lang="en-US" sz="1600" dirty="0" err="1"/>
              <a:t>Kubelet</a:t>
            </a:r>
            <a:r>
              <a:rPr lang="en-US" sz="1600" dirty="0"/>
              <a:t>.</a:t>
            </a:r>
          </a:p>
          <a:p>
            <a:r>
              <a:rPr lang="en-US" sz="1600" dirty="0"/>
              <a:t>The Kubernetes Service Proxy (</a:t>
            </a:r>
            <a:r>
              <a:rPr lang="en-US" sz="1600" dirty="0" err="1"/>
              <a:t>kube</a:t>
            </a:r>
            <a:r>
              <a:rPr lang="en-US" sz="1600" dirty="0"/>
              <a:t>-proxy).</a:t>
            </a:r>
          </a:p>
          <a:p>
            <a:r>
              <a:rPr lang="en-US" sz="1600" dirty="0"/>
              <a:t>The Container Runtime (Docker, </a:t>
            </a:r>
            <a:r>
              <a:rPr lang="en-US" sz="1600" dirty="0" err="1"/>
              <a:t>rkt</a:t>
            </a:r>
            <a:r>
              <a:rPr lang="en-US" sz="1600" dirty="0"/>
              <a:t>, or others).</a:t>
            </a:r>
          </a:p>
          <a:p>
            <a:endParaRPr lang="en-US" sz="1600" dirty="0"/>
          </a:p>
          <a:p>
            <a:r>
              <a:rPr lang="en-US" sz="1600" dirty="0">
                <a:solidFill>
                  <a:srgbClr val="002060"/>
                </a:solidFill>
              </a:rPr>
              <a:t>ADD-ON COMPONENTS </a:t>
            </a:r>
          </a:p>
          <a:p>
            <a:r>
              <a:rPr lang="en-US" sz="1600" dirty="0"/>
              <a:t>The Kubernetes DNS server.</a:t>
            </a:r>
          </a:p>
          <a:p>
            <a:r>
              <a:rPr lang="en-US" sz="1600" dirty="0"/>
              <a:t>An Ingress controller.</a:t>
            </a:r>
          </a:p>
          <a:p>
            <a:r>
              <a:rPr lang="en-US" sz="1600" dirty="0"/>
              <a:t>The Container Network Interface network plugin. </a:t>
            </a:r>
          </a:p>
        </p:txBody>
      </p:sp>
    </p:spTree>
    <p:extLst>
      <p:ext uri="{BB962C8B-B14F-4D97-AF65-F5344CB8AC3E}">
        <p14:creationId xmlns:p14="http://schemas.microsoft.com/office/powerpoint/2010/main" val="402832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973B5-BC07-4773-B2B7-598D88B1C677}"/>
              </a:ext>
            </a:extLst>
          </p:cNvPr>
          <p:cNvSpPr>
            <a:spLocks noGrp="1"/>
          </p:cNvSpPr>
          <p:nvPr>
            <p:ph type="title"/>
          </p:nvPr>
        </p:nvSpPr>
        <p:spPr>
          <a:xfrm>
            <a:off x="965030" y="963998"/>
            <a:ext cx="3254691" cy="388942"/>
          </a:xfrm>
        </p:spPr>
        <p:txBody>
          <a:bodyPr anchor="ctr">
            <a:normAutofit fontScale="90000"/>
          </a:bodyPr>
          <a:lstStyle/>
          <a:p>
            <a:pPr algn="r"/>
            <a:r>
              <a:rPr lang="en-US" sz="4000" dirty="0"/>
              <a:t>HOW  IT WORKS </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3AE1D1-FC2C-42C9-B865-84CB40E8DFE5}"/>
              </a:ext>
            </a:extLst>
          </p:cNvPr>
          <p:cNvSpPr>
            <a:spLocks noGrp="1"/>
          </p:cNvSpPr>
          <p:nvPr>
            <p:ph idx="1"/>
          </p:nvPr>
        </p:nvSpPr>
        <p:spPr>
          <a:xfrm>
            <a:off x="4865525" y="1158469"/>
            <a:ext cx="7220179" cy="4325454"/>
          </a:xfrm>
        </p:spPr>
        <p:txBody>
          <a:bodyPr anchor="ctr">
            <a:normAutofit fontScale="92500" lnSpcReduction="20000"/>
          </a:bodyPr>
          <a:lstStyle/>
          <a:p>
            <a:pPr>
              <a:buFont typeface="Wingdings" panose="05000000000000000000" pitchFamily="2" charset="2"/>
              <a:buChar char="q"/>
            </a:pPr>
            <a:r>
              <a:rPr lang="en-US" sz="1800" dirty="0"/>
              <a:t> </a:t>
            </a:r>
            <a:r>
              <a:rPr lang="en-US" sz="1400" dirty="0"/>
              <a:t>KUBECTL SENDS THE MANIFEST TO THE KUBERNETES API SERVER IN AN HTTP POST REQUEST.</a:t>
            </a:r>
          </a:p>
          <a:p>
            <a:pPr>
              <a:buFont typeface="Wingdings" panose="05000000000000000000" pitchFamily="2" charset="2"/>
              <a:buChar char="q"/>
            </a:pPr>
            <a:r>
              <a:rPr lang="en-US" sz="1800" dirty="0"/>
              <a:t> </a:t>
            </a:r>
            <a:r>
              <a:rPr lang="en-US" sz="1400" dirty="0"/>
              <a:t>THE API SERVER VALIDATES THE DEPLOYMENT SPECIFICATION, STORES IT IN ETCD, AND RETURNS A RESPONSE TO KUBECTL. THAT TRIGGERS THE CHAIN OF EVENTS AS MENTIONED BELOW:</a:t>
            </a:r>
          </a:p>
          <a:p>
            <a:pPr>
              <a:buFont typeface="Wingdings" panose="05000000000000000000" pitchFamily="2" charset="2"/>
              <a:buChar char="q"/>
            </a:pPr>
            <a:r>
              <a:rPr lang="en-US" sz="1800" dirty="0"/>
              <a:t> </a:t>
            </a:r>
            <a:r>
              <a:rPr lang="en-US" sz="1400" dirty="0"/>
              <a:t>THE DEPLOYMENT CONTROLLER THEN CREATES THE REPLICASET.</a:t>
            </a:r>
          </a:p>
          <a:p>
            <a:pPr>
              <a:buFont typeface="Wingdings" panose="05000000000000000000" pitchFamily="2" charset="2"/>
              <a:buChar char="q"/>
            </a:pPr>
            <a:r>
              <a:rPr lang="en-US" sz="1800" dirty="0"/>
              <a:t> </a:t>
            </a:r>
            <a:r>
              <a:rPr lang="en-US" sz="1400" dirty="0"/>
              <a:t>THE REPLICASET CONTROLLER CREATES THE POD RESOURCES.</a:t>
            </a:r>
          </a:p>
          <a:p>
            <a:pPr>
              <a:buFont typeface="Wingdings" panose="05000000000000000000" pitchFamily="2" charset="2"/>
              <a:buChar char="q"/>
            </a:pPr>
            <a:r>
              <a:rPr lang="en-US" sz="1800" dirty="0"/>
              <a:t> </a:t>
            </a:r>
            <a:r>
              <a:rPr lang="en-US" sz="1400" dirty="0"/>
              <a:t>THE SCHEDULER ASSIGNS A NODE TO THE NEWLY CREATED PODS.</a:t>
            </a:r>
          </a:p>
          <a:p>
            <a:pPr>
              <a:buFont typeface="Wingdings" panose="05000000000000000000" pitchFamily="2" charset="2"/>
              <a:buChar char="q"/>
            </a:pPr>
            <a:r>
              <a:rPr lang="en-US" sz="1800" dirty="0"/>
              <a:t> </a:t>
            </a:r>
            <a:r>
              <a:rPr lang="en-US" sz="1400" dirty="0"/>
              <a:t>THE KUBELET RUNS THE POD’S CONTAINERS.</a:t>
            </a:r>
          </a:p>
          <a:p>
            <a:pPr>
              <a:buFont typeface="Wingdings" panose="05000000000000000000" pitchFamily="2" charset="2"/>
              <a:buChar char="q"/>
            </a:pPr>
            <a:r>
              <a:rPr lang="en-US" sz="1800" dirty="0"/>
              <a:t> </a:t>
            </a:r>
            <a:r>
              <a:rPr lang="en-US" sz="1400" dirty="0"/>
              <a:t>THE KUBELET, WATCHING FOR CHANGES TO PODS ON THE API SERVER, SEES A NEW POD SCHEDULED TO ITS NODE.</a:t>
            </a:r>
          </a:p>
          <a:p>
            <a:pPr>
              <a:buFont typeface="Wingdings" panose="05000000000000000000" pitchFamily="2" charset="2"/>
              <a:buChar char="q"/>
            </a:pPr>
            <a:r>
              <a:rPr lang="en-US" sz="1800" dirty="0"/>
              <a:t> </a:t>
            </a:r>
            <a:r>
              <a:rPr lang="en-US" sz="1400" dirty="0"/>
              <a:t>IT INSPECTS THE POD DEFINITION AND INSTRUCTS DOCKER, OR WHATEVER CONTAINER RUNTIME IT’S USING, TO START THE POD’S CONTAINERS.</a:t>
            </a:r>
          </a:p>
          <a:p>
            <a:pPr>
              <a:buFont typeface="Wingdings" panose="05000000000000000000" pitchFamily="2" charset="2"/>
              <a:buChar char="q"/>
            </a:pPr>
            <a:r>
              <a:rPr lang="en-US" sz="1800" dirty="0"/>
              <a:t> </a:t>
            </a:r>
            <a:r>
              <a:rPr lang="en-US" sz="1400" dirty="0"/>
              <a:t>THE CONTAINER RUNTIME THEN RUNS THE CONTAINERS. BOTH THE CONTROL PLANE COMPONENTS AND THE KUBELET EMIT EVENTS TO THE API SERVER AS THEY PERFORM THESE ACTIONS.</a:t>
            </a:r>
          </a:p>
          <a:p>
            <a:pPr marL="0" indent="0">
              <a:buNone/>
            </a:pPr>
            <a:r>
              <a:rPr lang="en-US" sz="1800" dirty="0"/>
              <a:t> </a:t>
            </a:r>
          </a:p>
          <a:p>
            <a:pPr marL="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14511DF2-636A-39F9-75D9-BF1857791A78}"/>
              </a:ext>
            </a:extLst>
          </p:cNvPr>
          <p:cNvPicPr>
            <a:picLocks noChangeAspect="1"/>
          </p:cNvPicPr>
          <p:nvPr/>
        </p:nvPicPr>
        <p:blipFill>
          <a:blip r:embed="rId2"/>
          <a:stretch>
            <a:fillRect/>
          </a:stretch>
        </p:blipFill>
        <p:spPr>
          <a:xfrm>
            <a:off x="439946" y="1575377"/>
            <a:ext cx="4369569" cy="4610893"/>
          </a:xfrm>
          <a:prstGeom prst="rect">
            <a:avLst/>
          </a:prstGeom>
        </p:spPr>
      </p:pic>
      <p:pic>
        <p:nvPicPr>
          <p:cNvPr id="7" name="Picture 6">
            <a:extLst>
              <a:ext uri="{FF2B5EF4-FFF2-40B4-BE49-F238E27FC236}">
                <a16:creationId xmlns:a16="http://schemas.microsoft.com/office/drawing/2014/main" id="{98F4D891-9F2B-01F4-8299-491D1BB0519C}"/>
              </a:ext>
            </a:extLst>
          </p:cNvPr>
          <p:cNvPicPr>
            <a:picLocks noChangeAspect="1"/>
          </p:cNvPicPr>
          <p:nvPr/>
        </p:nvPicPr>
        <p:blipFill>
          <a:blip r:embed="rId3"/>
          <a:stretch>
            <a:fillRect/>
          </a:stretch>
        </p:blipFill>
        <p:spPr>
          <a:xfrm>
            <a:off x="6016297" y="4320774"/>
            <a:ext cx="4450666" cy="1936150"/>
          </a:xfrm>
          <a:prstGeom prst="rect">
            <a:avLst/>
          </a:prstGeom>
        </p:spPr>
      </p:pic>
    </p:spTree>
    <p:extLst>
      <p:ext uri="{BB962C8B-B14F-4D97-AF65-F5344CB8AC3E}">
        <p14:creationId xmlns:p14="http://schemas.microsoft.com/office/powerpoint/2010/main" val="381088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973B5-BC07-4773-B2B7-598D88B1C677}"/>
              </a:ext>
            </a:extLst>
          </p:cNvPr>
          <p:cNvSpPr>
            <a:spLocks noGrp="1"/>
          </p:cNvSpPr>
          <p:nvPr>
            <p:ph type="title"/>
          </p:nvPr>
        </p:nvSpPr>
        <p:spPr>
          <a:xfrm>
            <a:off x="965030" y="963998"/>
            <a:ext cx="3254691" cy="388942"/>
          </a:xfrm>
        </p:spPr>
        <p:txBody>
          <a:bodyPr anchor="ctr">
            <a:normAutofit fontScale="90000"/>
          </a:bodyPr>
          <a:lstStyle/>
          <a:p>
            <a:pPr algn="r"/>
            <a:r>
              <a:rPr lang="en-US" sz="4000" dirty="0"/>
              <a:t>KUBERNETES &amp; CALICO</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3AE1D1-FC2C-42C9-B865-84CB40E8DFE5}"/>
              </a:ext>
            </a:extLst>
          </p:cNvPr>
          <p:cNvSpPr>
            <a:spLocks noGrp="1"/>
          </p:cNvSpPr>
          <p:nvPr>
            <p:ph idx="1"/>
          </p:nvPr>
        </p:nvSpPr>
        <p:spPr>
          <a:xfrm>
            <a:off x="4840874" y="1588610"/>
            <a:ext cx="7220179" cy="4325454"/>
          </a:xfrm>
        </p:spPr>
        <p:txBody>
          <a:bodyPr anchor="ctr">
            <a:normAutofit fontScale="32500" lnSpcReduction="20000"/>
          </a:bodyPr>
          <a:lstStyle/>
          <a:p>
            <a:pPr>
              <a:buFont typeface="Wingdings" panose="05000000000000000000" pitchFamily="2" charset="2"/>
              <a:buChar char="q"/>
            </a:pPr>
            <a:r>
              <a:rPr lang="en-US" sz="2500" dirty="0"/>
              <a:t> </a:t>
            </a:r>
            <a:r>
              <a:rPr lang="en-US" sz="4800" dirty="0"/>
              <a:t>CALICO CREATES AND MANAGES A LAYER 3 NETWORK THAT PROVIDES INTER-POD COMMUNICATION IN THE KUBERNETES CLUSTER. IT PROVIDES ROUTABLE IP ADDRESSES TO PODS THAT ENABLE EASIER INTEROPERABILITY.</a:t>
            </a:r>
          </a:p>
          <a:p>
            <a:pPr>
              <a:buFont typeface="Wingdings" panose="05000000000000000000" pitchFamily="2" charset="2"/>
              <a:buChar char="q"/>
            </a:pPr>
            <a:r>
              <a:rPr lang="en-US" sz="4800" dirty="0"/>
              <a:t> CALICO USES THE FOLLOWING COMPONENTS TO ACHIEVE THIS. </a:t>
            </a:r>
          </a:p>
          <a:p>
            <a:pPr>
              <a:buFont typeface="Wingdings" panose="05000000000000000000" pitchFamily="2" charset="2"/>
              <a:buChar char="q"/>
            </a:pPr>
            <a:r>
              <a:rPr lang="en-US" sz="4800" dirty="0"/>
              <a:t> CALICO/NODE: THE AGENT THAT RUNS AS PART OF THE CALICO DAEMONSET POD.</a:t>
            </a:r>
          </a:p>
          <a:p>
            <a:pPr>
              <a:buFont typeface="Wingdings" panose="05000000000000000000" pitchFamily="2" charset="2"/>
              <a:buChar char="q"/>
            </a:pPr>
            <a:r>
              <a:rPr lang="en-US" sz="4800" dirty="0"/>
              <a:t> IT MANAGES INTERFACES, ROUTES, AND STATUS REPORTING OF THE NODE AND ENFORCES POLICIES. </a:t>
            </a:r>
          </a:p>
          <a:p>
            <a:pPr>
              <a:buFont typeface="Wingdings" panose="05000000000000000000" pitchFamily="2" charset="2"/>
              <a:buChar char="q"/>
            </a:pPr>
            <a:r>
              <a:rPr lang="en-US" sz="4800" dirty="0"/>
              <a:t>BIRD: A BGP CLIENT THAT BROADCASTS ROUTES THAT ARE PROGRAMMED BY FELIX </a:t>
            </a:r>
          </a:p>
          <a:p>
            <a:pPr>
              <a:buFont typeface="Wingdings" panose="05000000000000000000" pitchFamily="2" charset="2"/>
              <a:buChar char="q"/>
            </a:pPr>
            <a:r>
              <a:rPr lang="en-US" sz="4800" dirty="0"/>
              <a:t>ETCD: AN OPTIONAL DISTRIBUTED DATASTORE </a:t>
            </a:r>
          </a:p>
          <a:p>
            <a:pPr>
              <a:buFont typeface="Wingdings" panose="05000000000000000000" pitchFamily="2" charset="2"/>
              <a:buChar char="q"/>
            </a:pPr>
            <a:r>
              <a:rPr lang="en-US" sz="4800" dirty="0"/>
              <a:t>CALICO CONTROLLER: THE CALICO POLICY CONTROLLER:</a:t>
            </a:r>
          </a:p>
          <a:p>
            <a:pPr>
              <a:buFont typeface="Wingdings" panose="05000000000000000000" pitchFamily="2" charset="2"/>
              <a:buChar char="q"/>
            </a:pPr>
            <a:r>
              <a:rPr lang="en-US" sz="4800" dirty="0"/>
              <a:t> WHEN ONE OF THE NGINX PODS IS SCHEDULED ON THE KUBERNETES NODE, FELIX WILL CREATE A VIRTUAL INTERFACE WITH THE CALI PREFIX AND ASSIGNS IT A /32 IP ADDRESS.</a:t>
            </a:r>
          </a:p>
          <a:p>
            <a:pPr>
              <a:buFont typeface="Wingdings" panose="05000000000000000000" pitchFamily="2" charset="2"/>
              <a:buChar char="q"/>
            </a:pPr>
            <a:r>
              <a:rPr lang="en-US" sz="4800" dirty="0"/>
              <a:t>THE BIRD BGP DAEMON REALIZES THAT THERE IS A NEW NETWORK INTERFACE THAT HAS COME UP AND IT ADVERTISES THAT TO THE OTHER PEERS.</a:t>
            </a:r>
          </a:p>
          <a:p>
            <a:pPr>
              <a:buFont typeface="Wingdings" panose="05000000000000000000" pitchFamily="2" charset="2"/>
              <a:buChar char="q"/>
            </a:pPr>
            <a:endParaRPr lang="en-US" sz="4800" dirty="0"/>
          </a:p>
          <a:p>
            <a:pPr>
              <a:buFont typeface="Wingdings" panose="05000000000000000000" pitchFamily="2" charset="2"/>
              <a:buChar char="q"/>
            </a:pPr>
            <a:endParaRPr lang="en-US" sz="4800" dirty="0"/>
          </a:p>
          <a:p>
            <a:pPr marL="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0" indent="0">
              <a:buNone/>
            </a:pPr>
            <a:endParaRPr lang="en-US" sz="1800" dirty="0"/>
          </a:p>
        </p:txBody>
      </p:sp>
      <p:pic>
        <p:nvPicPr>
          <p:cNvPr id="6" name="Picture 5">
            <a:extLst>
              <a:ext uri="{FF2B5EF4-FFF2-40B4-BE49-F238E27FC236}">
                <a16:creationId xmlns:a16="http://schemas.microsoft.com/office/drawing/2014/main" id="{C85D9B65-C54B-1B90-F979-65077C2A364D}"/>
              </a:ext>
            </a:extLst>
          </p:cNvPr>
          <p:cNvPicPr>
            <a:picLocks noChangeAspect="1"/>
          </p:cNvPicPr>
          <p:nvPr/>
        </p:nvPicPr>
        <p:blipFill>
          <a:blip r:embed="rId2"/>
          <a:stretch>
            <a:fillRect/>
          </a:stretch>
        </p:blipFill>
        <p:spPr>
          <a:xfrm>
            <a:off x="400160" y="1588610"/>
            <a:ext cx="4362118" cy="3596234"/>
          </a:xfrm>
          <a:prstGeom prst="rect">
            <a:avLst/>
          </a:prstGeom>
        </p:spPr>
      </p:pic>
      <p:pic>
        <p:nvPicPr>
          <p:cNvPr id="11" name="Picture 10">
            <a:extLst>
              <a:ext uri="{FF2B5EF4-FFF2-40B4-BE49-F238E27FC236}">
                <a16:creationId xmlns:a16="http://schemas.microsoft.com/office/drawing/2014/main" id="{CC2C7A05-6363-3CB6-F589-ED2C5A7E9124}"/>
              </a:ext>
            </a:extLst>
          </p:cNvPr>
          <p:cNvPicPr>
            <a:picLocks noChangeAspect="1"/>
          </p:cNvPicPr>
          <p:nvPr/>
        </p:nvPicPr>
        <p:blipFill>
          <a:blip r:embed="rId3"/>
          <a:stretch>
            <a:fillRect/>
          </a:stretch>
        </p:blipFill>
        <p:spPr>
          <a:xfrm>
            <a:off x="1831847" y="5387806"/>
            <a:ext cx="9000000" cy="906859"/>
          </a:xfrm>
          <a:prstGeom prst="rect">
            <a:avLst/>
          </a:prstGeom>
        </p:spPr>
      </p:pic>
    </p:spTree>
    <p:extLst>
      <p:ext uri="{BB962C8B-B14F-4D97-AF65-F5344CB8AC3E}">
        <p14:creationId xmlns:p14="http://schemas.microsoft.com/office/powerpoint/2010/main" val="182026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973B5-BC07-4773-B2B7-598D88B1C677}"/>
              </a:ext>
            </a:extLst>
          </p:cNvPr>
          <p:cNvSpPr>
            <a:spLocks noGrp="1"/>
          </p:cNvSpPr>
          <p:nvPr>
            <p:ph type="title"/>
          </p:nvPr>
        </p:nvSpPr>
        <p:spPr>
          <a:xfrm>
            <a:off x="965030" y="963998"/>
            <a:ext cx="3254691" cy="388942"/>
          </a:xfrm>
        </p:spPr>
        <p:txBody>
          <a:bodyPr anchor="ctr">
            <a:normAutofit fontScale="90000"/>
          </a:bodyPr>
          <a:lstStyle/>
          <a:p>
            <a:pPr algn="r"/>
            <a:r>
              <a:rPr lang="en-US" sz="4000" dirty="0"/>
              <a:t>TESTING CALICO SET-UP</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3AE1D1-FC2C-42C9-B865-84CB40E8DFE5}"/>
              </a:ext>
            </a:extLst>
          </p:cNvPr>
          <p:cNvSpPr>
            <a:spLocks noGrp="1"/>
          </p:cNvSpPr>
          <p:nvPr>
            <p:ph idx="1"/>
          </p:nvPr>
        </p:nvSpPr>
        <p:spPr>
          <a:xfrm>
            <a:off x="4809515" y="1404958"/>
            <a:ext cx="7220179" cy="2629760"/>
          </a:xfrm>
        </p:spPr>
        <p:txBody>
          <a:bodyPr anchor="ctr">
            <a:normAutofit/>
          </a:bodyPr>
          <a:lstStyle/>
          <a:p>
            <a:pPr>
              <a:buFont typeface="Wingdings" panose="05000000000000000000" pitchFamily="2" charset="2"/>
              <a:buChar char="q"/>
            </a:pPr>
            <a:r>
              <a:rPr lang="en-US" sz="2500" dirty="0"/>
              <a:t> </a:t>
            </a:r>
            <a:r>
              <a:rPr lang="en-US" sz="1800" dirty="0"/>
              <a:t>THE BIRD BGP DAEMON REALIZES THAT THERE IS A NEW NETWORK INTERFACE THAT HAS COME UP AND IT ADVERTISES THAT TO THE OTHER PEERS.</a:t>
            </a:r>
          </a:p>
          <a:p>
            <a:pPr>
              <a:buFont typeface="Wingdings" panose="05000000000000000000" pitchFamily="2" charset="2"/>
              <a:buChar char="q"/>
            </a:pPr>
            <a:r>
              <a:rPr lang="en-US" sz="1800" dirty="0"/>
              <a:t> CALICOCTL NODE STATUS. </a:t>
            </a:r>
          </a:p>
          <a:p>
            <a:pPr>
              <a:buFont typeface="Wingdings" panose="05000000000000000000" pitchFamily="2" charset="2"/>
              <a:buChar char="q"/>
            </a:pPr>
            <a:r>
              <a:rPr lang="en-US" sz="1800" dirty="0"/>
              <a:t> ROUTE TABLE WILL SHOW THE CALICO INTERFACE ON THE NODE RUNNING THE PODS WILL. </a:t>
            </a:r>
          </a:p>
          <a:p>
            <a:pPr>
              <a:buFont typeface="Wingdings" panose="05000000000000000000" pitchFamily="2" charset="2"/>
              <a:buChar char="q"/>
            </a:pPr>
            <a:endParaRPr lang="en-US" sz="4800" dirty="0"/>
          </a:p>
          <a:p>
            <a:pPr marL="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5CC07DC4-122E-FF34-C2E4-83DC8B8F5789}"/>
              </a:ext>
            </a:extLst>
          </p:cNvPr>
          <p:cNvPicPr>
            <a:picLocks noChangeAspect="1"/>
          </p:cNvPicPr>
          <p:nvPr/>
        </p:nvPicPr>
        <p:blipFill>
          <a:blip r:embed="rId2"/>
          <a:stretch>
            <a:fillRect/>
          </a:stretch>
        </p:blipFill>
        <p:spPr>
          <a:xfrm>
            <a:off x="386687" y="1672980"/>
            <a:ext cx="4198442" cy="1984620"/>
          </a:xfrm>
          <a:prstGeom prst="rect">
            <a:avLst/>
          </a:prstGeom>
        </p:spPr>
      </p:pic>
      <p:pic>
        <p:nvPicPr>
          <p:cNvPr id="9" name="Picture 8">
            <a:extLst>
              <a:ext uri="{FF2B5EF4-FFF2-40B4-BE49-F238E27FC236}">
                <a16:creationId xmlns:a16="http://schemas.microsoft.com/office/drawing/2014/main" id="{FAFC0904-F76D-AA89-3447-C572B55CB1C0}"/>
              </a:ext>
            </a:extLst>
          </p:cNvPr>
          <p:cNvPicPr>
            <a:picLocks noChangeAspect="1"/>
          </p:cNvPicPr>
          <p:nvPr/>
        </p:nvPicPr>
        <p:blipFill>
          <a:blip r:embed="rId3"/>
          <a:stretch>
            <a:fillRect/>
          </a:stretch>
        </p:blipFill>
        <p:spPr>
          <a:xfrm>
            <a:off x="386688" y="4034718"/>
            <a:ext cx="4198442" cy="2171841"/>
          </a:xfrm>
          <a:prstGeom prst="rect">
            <a:avLst/>
          </a:prstGeom>
        </p:spPr>
      </p:pic>
      <p:pic>
        <p:nvPicPr>
          <p:cNvPr id="14" name="Picture 13">
            <a:extLst>
              <a:ext uri="{FF2B5EF4-FFF2-40B4-BE49-F238E27FC236}">
                <a16:creationId xmlns:a16="http://schemas.microsoft.com/office/drawing/2014/main" id="{137686D5-A5C7-AE11-EB77-42115ABAF7BC}"/>
              </a:ext>
            </a:extLst>
          </p:cNvPr>
          <p:cNvPicPr>
            <a:picLocks noChangeAspect="1"/>
          </p:cNvPicPr>
          <p:nvPr/>
        </p:nvPicPr>
        <p:blipFill>
          <a:blip r:embed="rId4"/>
          <a:stretch>
            <a:fillRect/>
          </a:stretch>
        </p:blipFill>
        <p:spPr>
          <a:xfrm>
            <a:off x="5214313" y="2665290"/>
            <a:ext cx="5961816" cy="3443947"/>
          </a:xfrm>
          <a:prstGeom prst="rect">
            <a:avLst/>
          </a:prstGeom>
        </p:spPr>
      </p:pic>
    </p:spTree>
    <p:extLst>
      <p:ext uri="{BB962C8B-B14F-4D97-AF65-F5344CB8AC3E}">
        <p14:creationId xmlns:p14="http://schemas.microsoft.com/office/powerpoint/2010/main" val="155859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973B5-BC07-4773-B2B7-598D88B1C677}"/>
              </a:ext>
            </a:extLst>
          </p:cNvPr>
          <p:cNvSpPr>
            <a:spLocks noGrp="1"/>
          </p:cNvSpPr>
          <p:nvPr>
            <p:ph type="title"/>
          </p:nvPr>
        </p:nvSpPr>
        <p:spPr>
          <a:xfrm>
            <a:off x="965030" y="963998"/>
            <a:ext cx="3254691" cy="388942"/>
          </a:xfrm>
        </p:spPr>
        <p:txBody>
          <a:bodyPr anchor="ctr">
            <a:normAutofit fontScale="90000"/>
          </a:bodyPr>
          <a:lstStyle/>
          <a:p>
            <a:pPr algn="r"/>
            <a:r>
              <a:rPr lang="en-US" sz="4000" dirty="0"/>
              <a:t>TESTING CALICO SET-UP</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3AE1D1-FC2C-42C9-B865-84CB40E8DFE5}"/>
              </a:ext>
            </a:extLst>
          </p:cNvPr>
          <p:cNvSpPr>
            <a:spLocks noGrp="1"/>
          </p:cNvSpPr>
          <p:nvPr>
            <p:ph idx="1"/>
          </p:nvPr>
        </p:nvSpPr>
        <p:spPr>
          <a:xfrm>
            <a:off x="4809515" y="1404958"/>
            <a:ext cx="7220179" cy="2629760"/>
          </a:xfrm>
        </p:spPr>
        <p:txBody>
          <a:bodyPr anchor="ctr">
            <a:normAutofit/>
          </a:bodyPr>
          <a:lstStyle/>
          <a:p>
            <a:pPr>
              <a:buFont typeface="Wingdings" panose="05000000000000000000" pitchFamily="2" charset="2"/>
              <a:buChar char="q"/>
            </a:pPr>
            <a:r>
              <a:rPr lang="en-US" sz="2500" dirty="0"/>
              <a:t> </a:t>
            </a:r>
            <a:r>
              <a:rPr lang="en-US" sz="1600" dirty="0"/>
              <a:t>THE CALICO IP ADDRESS MANAGEMENT (IPAM) IS RESPONSIBLE FOR IP ADDRESS MANAGEMENT FOR PODS ON EACH NODE OF THE KUBERNETES CLUSTER</a:t>
            </a:r>
            <a:r>
              <a:rPr lang="en-US" sz="1800" dirty="0"/>
              <a:t>.</a:t>
            </a:r>
          </a:p>
          <a:p>
            <a:pPr>
              <a:buFont typeface="Wingdings" panose="05000000000000000000" pitchFamily="2" charset="2"/>
              <a:buChar char="q"/>
            </a:pPr>
            <a:r>
              <a:rPr lang="en-US" sz="1800" dirty="0"/>
              <a:t> MANAGES IPPOOLS FOR ASSIGNING IP ADDRESSES. </a:t>
            </a:r>
          </a:p>
          <a:p>
            <a:pPr>
              <a:buFont typeface="Wingdings" panose="05000000000000000000" pitchFamily="2" charset="2"/>
              <a:buChar char="q"/>
            </a:pPr>
            <a:r>
              <a:rPr lang="en-US" sz="1800" dirty="0"/>
              <a:t> </a:t>
            </a:r>
            <a:r>
              <a:rPr lang="en-US" sz="1600" dirty="0"/>
              <a:t>CALICO DOES DYNAMIC ADDRESS MANAGEMENT BY ALLOCATING A /26 ADDRESS BLOCK TO EACH NODE WHEN THE CALICO NODE RUNS SUCCESSFULLY</a:t>
            </a:r>
            <a:r>
              <a:rPr lang="en-US" sz="1800" dirty="0"/>
              <a:t>. </a:t>
            </a:r>
          </a:p>
          <a:p>
            <a:pPr>
              <a:buFont typeface="Wingdings" panose="05000000000000000000" pitchFamily="2" charset="2"/>
              <a:buChar char="q"/>
            </a:pPr>
            <a:endParaRPr lang="en-US" sz="4800" dirty="0"/>
          </a:p>
          <a:p>
            <a:pPr marL="0" indent="0">
              <a:buNone/>
            </a:pPr>
            <a:endParaRPr lang="en-US" sz="1800" dirty="0"/>
          </a:p>
          <a:p>
            <a:pPr>
              <a:buFont typeface="Wingdings" panose="05000000000000000000" pitchFamily="2" charset="2"/>
              <a:buChar char="q"/>
            </a:pPr>
            <a:endParaRPr lang="en-US" sz="1800" dirty="0"/>
          </a:p>
          <a:p>
            <a:pPr>
              <a:buFont typeface="Wingdings" panose="05000000000000000000" pitchFamily="2" charset="2"/>
              <a:buChar char="q"/>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5CC07DC4-122E-FF34-C2E4-83DC8B8F5789}"/>
              </a:ext>
            </a:extLst>
          </p:cNvPr>
          <p:cNvPicPr>
            <a:picLocks noChangeAspect="1"/>
          </p:cNvPicPr>
          <p:nvPr/>
        </p:nvPicPr>
        <p:blipFill>
          <a:blip r:embed="rId2"/>
          <a:stretch>
            <a:fillRect/>
          </a:stretch>
        </p:blipFill>
        <p:spPr>
          <a:xfrm>
            <a:off x="386687" y="1672980"/>
            <a:ext cx="4198442" cy="1984620"/>
          </a:xfrm>
          <a:prstGeom prst="rect">
            <a:avLst/>
          </a:prstGeom>
        </p:spPr>
      </p:pic>
      <p:pic>
        <p:nvPicPr>
          <p:cNvPr id="9" name="Picture 8">
            <a:extLst>
              <a:ext uri="{FF2B5EF4-FFF2-40B4-BE49-F238E27FC236}">
                <a16:creationId xmlns:a16="http://schemas.microsoft.com/office/drawing/2014/main" id="{FAFC0904-F76D-AA89-3447-C572B55CB1C0}"/>
              </a:ext>
            </a:extLst>
          </p:cNvPr>
          <p:cNvPicPr>
            <a:picLocks noChangeAspect="1"/>
          </p:cNvPicPr>
          <p:nvPr/>
        </p:nvPicPr>
        <p:blipFill>
          <a:blip r:embed="rId3"/>
          <a:stretch>
            <a:fillRect/>
          </a:stretch>
        </p:blipFill>
        <p:spPr>
          <a:xfrm>
            <a:off x="386688" y="4034718"/>
            <a:ext cx="4198442" cy="2171841"/>
          </a:xfrm>
          <a:prstGeom prst="rect">
            <a:avLst/>
          </a:prstGeom>
        </p:spPr>
      </p:pic>
      <p:pic>
        <p:nvPicPr>
          <p:cNvPr id="6" name="Picture 5">
            <a:extLst>
              <a:ext uri="{FF2B5EF4-FFF2-40B4-BE49-F238E27FC236}">
                <a16:creationId xmlns:a16="http://schemas.microsoft.com/office/drawing/2014/main" id="{331E9F21-60D2-ACF8-50ED-3E49DFED852D}"/>
              </a:ext>
            </a:extLst>
          </p:cNvPr>
          <p:cNvPicPr>
            <a:picLocks noChangeAspect="1"/>
          </p:cNvPicPr>
          <p:nvPr/>
        </p:nvPicPr>
        <p:blipFill>
          <a:blip r:embed="rId4"/>
          <a:stretch>
            <a:fillRect/>
          </a:stretch>
        </p:blipFill>
        <p:spPr>
          <a:xfrm>
            <a:off x="4971816" y="2581710"/>
            <a:ext cx="5692633" cy="952583"/>
          </a:xfrm>
          <a:prstGeom prst="rect">
            <a:avLst/>
          </a:prstGeom>
        </p:spPr>
      </p:pic>
    </p:spTree>
    <p:extLst>
      <p:ext uri="{BB962C8B-B14F-4D97-AF65-F5344CB8AC3E}">
        <p14:creationId xmlns:p14="http://schemas.microsoft.com/office/powerpoint/2010/main" val="2415503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9F08E29-4BC6-45DA-BF42-093DE0552CBE}"/>
              </a:ext>
            </a:extLst>
          </p:cNvPr>
          <p:cNvSpPr>
            <a:spLocks noGrp="1"/>
          </p:cNvSpPr>
          <p:nvPr>
            <p:ph sz="half" idx="1"/>
          </p:nvPr>
        </p:nvSpPr>
        <p:spPr>
          <a:xfrm>
            <a:off x="805448" y="1738729"/>
            <a:ext cx="11149846" cy="5002539"/>
          </a:xfrm>
        </p:spPr>
        <p:txBody>
          <a:bodyPr>
            <a:normAutofit fontScale="92500" lnSpcReduction="20000"/>
          </a:bodyPr>
          <a:lstStyle/>
          <a:p>
            <a:pPr>
              <a:buFont typeface="Wingdings" panose="05000000000000000000" pitchFamily="2" charset="2"/>
              <a:buChar char="q"/>
            </a:pPr>
            <a:r>
              <a:rPr lang="en-US" dirty="0"/>
              <a:t> </a:t>
            </a:r>
            <a:r>
              <a:rPr lang="en-US" sz="1600" dirty="0"/>
              <a:t>DECLARING NETWORK POLICY AND GLOBAL NETWORK POLICY, CALICO RESOURCES PROVIDE THE FLEXIBILITY TO DEFINE ACCESS RULES FOR AN INDIVIDUAL ENDPOINT OR TO A GROUP OF ENDPOINTS EITHER IN A NAMESPACE OR ACROSS NAMESPACES.</a:t>
            </a:r>
          </a:p>
          <a:p>
            <a:pPr>
              <a:buFont typeface="Wingdings" panose="05000000000000000000" pitchFamily="2" charset="2"/>
              <a:buChar char="q"/>
            </a:pPr>
            <a:r>
              <a:rPr lang="en-US" sz="1600" dirty="0"/>
              <a:t> CALICO ENFORCES THESE POLICY RULES AS DEFINED IN THE ABOVE RESOURCES BY TRANSLATING THEM INTO IPTABLE AND IPSET RULES.</a:t>
            </a:r>
          </a:p>
          <a:p>
            <a:pPr>
              <a:buFont typeface="Wingdings" panose="05000000000000000000" pitchFamily="2" charset="2"/>
              <a:buChar char="q"/>
            </a:pPr>
            <a:r>
              <a:rPr lang="en-US" sz="1800" dirty="0"/>
              <a:t> </a:t>
            </a:r>
            <a:r>
              <a:rPr lang="en-US" sz="1600" dirty="0"/>
              <a:t>THE FELIX AGENT THAT RUNS AS PART OF THE CALICO DAEMONSET ON KUBERNETES READS THE DECLARED NETWORK POLICIES AND TRANSLATES THEM INTO IPTABLE RULES AND IPSETS ON THE HOST WHERE THE POD RUNS</a:t>
            </a:r>
            <a:r>
              <a:rPr lang="en-US" sz="1800" dirty="0"/>
              <a:t>. </a:t>
            </a:r>
          </a:p>
          <a:p>
            <a:pPr>
              <a:buFont typeface="Wingdings" panose="05000000000000000000" pitchFamily="2" charset="2"/>
              <a:buChar char="q"/>
            </a:pPr>
            <a:r>
              <a:rPr lang="en-US" sz="1800" dirty="0"/>
              <a:t> </a:t>
            </a:r>
            <a:r>
              <a:rPr lang="en-US" sz="1600" dirty="0"/>
              <a:t>CALICO POLICIES ARE APPLIED ON WORKLOAD ENDPOINTS. WORKLOAD ENDPOINTS ALREADY HOLD INFORMATION ABOUT THE CALICO INTERFACE, THE POD USING THAT INTERFACE, AND THE NODE ON WHICH THE POD IS SCHEDULED. THIS ENABLES CALICO TO PROVIDE SECURITY AND ISOLATION USING THE NATIVE KERNEL IPTABLE RULES. NO CUSTOM MODULES ARE REQUIRED TO ACHIEVE THIS.</a:t>
            </a:r>
            <a:endParaRPr lang="en-US" sz="1800" dirty="0"/>
          </a:p>
          <a:p>
            <a:pPr>
              <a:buFont typeface="Wingdings" panose="05000000000000000000" pitchFamily="2" charset="2"/>
              <a:buChar char="q"/>
            </a:pPr>
            <a:r>
              <a:rPr lang="en-US" sz="1800" dirty="0"/>
              <a:t> </a:t>
            </a:r>
            <a:r>
              <a:rPr lang="en-US" sz="1600" dirty="0"/>
              <a:t>CALICO RUNS A CALICO-KUBE-CONTROLLER POD AS PART OF INSTALLATION. THE CONTROLLER POD HAS SEVERAL CONTROLLER LOOPS, INCLUDING A POLICY CONTROLLER. THE POLICY CONTROLLER WATCHES OVER NETWORK POLICIES AND PROGRAMS CALICO POLICY OBJECTS. REMOVAL OR CHANGES TO THE NETWORK POLICIES ARE REFLECTED BY THE CONTROLLER LOOP WHICH ENSURES THE POLICY CHANGES ARE APPLIED TO WORKLOADS IN REAL TIME</a:t>
            </a:r>
            <a:r>
              <a:rPr lang="en-US" sz="1800" dirty="0"/>
              <a:t>.</a:t>
            </a:r>
          </a:p>
          <a:p>
            <a:pPr>
              <a:buFont typeface="Wingdings" panose="05000000000000000000" pitchFamily="2" charset="2"/>
              <a:buChar char="q"/>
            </a:pPr>
            <a:r>
              <a:rPr lang="en-US" sz="1800" dirty="0"/>
              <a:t> </a:t>
            </a:r>
            <a:r>
              <a:rPr lang="en-US" sz="1600" dirty="0"/>
              <a:t>CALICO ALLOWS ENABLING HOST PROTECTION ON THE INTERFACES OF YOUR VMS WHERE THE KKUBERNETES WORKLOADS RUN WITH POLICY MANAGEMENT FOR THE INGRESS AND EGRESS TRAFFIC</a:t>
            </a:r>
            <a:r>
              <a:rPr lang="en-US" sz="1800" dirty="0"/>
              <a:t>.</a:t>
            </a:r>
          </a:p>
          <a:p>
            <a:pPr>
              <a:buFont typeface="Wingdings" panose="05000000000000000000" pitchFamily="2" charset="2"/>
              <a:buChar char="q"/>
            </a:pPr>
            <a:r>
              <a:rPr lang="en-US" sz="1600" dirty="0"/>
              <a:t>ROLE-BASED ACCESS CONTROLS ARE ENFORCED ON THE WORKLOADS THAT RUN ON THE CLUSTER.</a:t>
            </a:r>
          </a:p>
          <a:p>
            <a:pPr>
              <a:buFont typeface="Wingdings" panose="05000000000000000000" pitchFamily="2" charset="2"/>
              <a:buChar char="q"/>
            </a:pPr>
            <a:r>
              <a:rPr lang="en-US" sz="1800" dirty="0"/>
              <a:t> </a:t>
            </a:r>
            <a:r>
              <a:rPr lang="en-US" sz="1500" dirty="0"/>
              <a:t>CALICO NETWORK </a:t>
            </a:r>
            <a:r>
              <a:rPr lang="en-US" sz="1500" dirty="0" err="1"/>
              <a:t>NETWORK</a:t>
            </a:r>
            <a:r>
              <a:rPr lang="en-US" sz="1500" dirty="0"/>
              <a:t> POLICY </a:t>
            </a:r>
            <a:r>
              <a:rPr lang="en-US" sz="1500" dirty="0" err="1"/>
              <a:t>POLICY</a:t>
            </a:r>
            <a:r>
              <a:rPr lang="en-US" sz="1500" dirty="0"/>
              <a:t> ENFORCEMENT PROVIDES AN ABSTRACTION ABOVE IP ADDRESSES OF WORKLOADS THUS PROVIDING DYNAMIC POLICY MANAGEMENT</a:t>
            </a:r>
            <a:r>
              <a:rPr lang="en-US" sz="1800" dirty="0"/>
              <a:t>.</a:t>
            </a:r>
          </a:p>
          <a:p>
            <a:pPr marL="0" indent="0">
              <a:buNone/>
            </a:pPr>
            <a:r>
              <a:rPr lang="en-US" sz="1800" dirty="0"/>
              <a:t> </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
        <p:nvSpPr>
          <p:cNvPr id="9" name="TextBox 8">
            <a:extLst>
              <a:ext uri="{FF2B5EF4-FFF2-40B4-BE49-F238E27FC236}">
                <a16:creationId xmlns:a16="http://schemas.microsoft.com/office/drawing/2014/main" id="{FC718A0A-BA72-40FC-A960-57662BC0FD33}"/>
              </a:ext>
            </a:extLst>
          </p:cNvPr>
          <p:cNvSpPr txBox="1"/>
          <p:nvPr/>
        </p:nvSpPr>
        <p:spPr>
          <a:xfrm>
            <a:off x="805448" y="1186455"/>
            <a:ext cx="5223753" cy="369332"/>
          </a:xfrm>
          <a:prstGeom prst="rect">
            <a:avLst/>
          </a:prstGeom>
          <a:noFill/>
        </p:spPr>
        <p:txBody>
          <a:bodyPr wrap="square" rtlCol="0">
            <a:spAutoFit/>
          </a:bodyPr>
          <a:lstStyle/>
          <a:p>
            <a:r>
              <a:rPr lang="en-US" sz="1800" b="1" dirty="0"/>
              <a:t>IMPLEMENTING SECURITY WITH CALICO</a:t>
            </a:r>
            <a:endParaRPr lang="en-US" b="1" dirty="0"/>
          </a:p>
        </p:txBody>
      </p:sp>
    </p:spTree>
    <p:extLst>
      <p:ext uri="{BB962C8B-B14F-4D97-AF65-F5344CB8AC3E}">
        <p14:creationId xmlns:p14="http://schemas.microsoft.com/office/powerpoint/2010/main" val="291621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9F08E29-4BC6-45DA-BF42-093DE0552CBE}"/>
              </a:ext>
            </a:extLst>
          </p:cNvPr>
          <p:cNvSpPr>
            <a:spLocks noGrp="1"/>
          </p:cNvSpPr>
          <p:nvPr>
            <p:ph sz="half" idx="1"/>
          </p:nvPr>
        </p:nvSpPr>
        <p:spPr>
          <a:xfrm>
            <a:off x="730803" y="1726974"/>
            <a:ext cx="11149846" cy="4468554"/>
          </a:xfrm>
        </p:spPr>
        <p:txBody>
          <a:bodyPr>
            <a:normAutofit fontScale="92500" lnSpcReduction="10000"/>
          </a:bodyPr>
          <a:lstStyle/>
          <a:p>
            <a:pPr>
              <a:buFont typeface="Wingdings" panose="05000000000000000000" pitchFamily="2" charset="2"/>
              <a:buChar char="q"/>
            </a:pPr>
            <a:r>
              <a:rPr lang="en-US" dirty="0"/>
              <a:t>SERVICE IS ASSIGNED A VIRTUAL IP ADDRESS, ALSO KNOWN AS THE CLUSTERIP THAT CAN BE USED TO COMMUNICATE TO THE PODS. SERVICES PROVIDE LOAD BALANCING AND ACCESS TO THE UNDERLYING PODS, AND USE AN OBJECT CALLED ENDPOINTS TO TRACK CHANGES IN IP ADDRESSES OF THE PODS. THE ENDPOINTS OBJECT IS UPDATED WHENEVER THE IP ADDRESS OF A POD CHANGES. SERVICES PROVIDE FOUR WAYS TO ACCESS PODS: </a:t>
            </a:r>
          </a:p>
          <a:p>
            <a:pPr>
              <a:buFont typeface="Wingdings" panose="05000000000000000000" pitchFamily="2" charset="2"/>
              <a:buChar char="q"/>
            </a:pPr>
            <a:r>
              <a:rPr lang="en-US" dirty="0"/>
              <a:t>1. CLUSTERIP: ALLOWS THE SERVICE TO BE ACCESSIBLE ONLY FROM WITHIN THE CLUSTER. THE SERVICE IS EXPOSED ON THE CLUSTER-IP ADDRESS. </a:t>
            </a:r>
          </a:p>
          <a:p>
            <a:pPr>
              <a:buFont typeface="Wingdings" panose="05000000000000000000" pitchFamily="2" charset="2"/>
              <a:buChar char="q"/>
            </a:pPr>
            <a:r>
              <a:rPr lang="en-US" dirty="0"/>
              <a:t>2. NODEPORT: SELECTS A PORT FROM THE RANGE 30000-32767 AND WILL PROXY THIS PORT ON EACH NODE AND UPDATE THE SERVICE ENDPOINT. THE NODEPORT SERVICE IS ACCESSIBLE BY ADDRESSING IT VIA THE NODEIP AND THE NODEPORT.</a:t>
            </a:r>
          </a:p>
          <a:p>
            <a:pPr>
              <a:buFont typeface="Wingdings" panose="05000000000000000000" pitchFamily="2" charset="2"/>
              <a:buChar char="q"/>
            </a:pPr>
            <a:r>
              <a:rPr lang="en-US" dirty="0"/>
              <a:t> 3. LOADBALANCER: A LOAD BALANCER TYPE ALLOWS THE USE OF AN EXTERNAL LOAD BALANCER TO ROUTE TRAFFIC TO THE PODS. THIS IS TYPICALLY USED WITH PUBLIC CLOUD PLATFORMS. </a:t>
            </a:r>
          </a:p>
          <a:p>
            <a:pPr>
              <a:buFont typeface="Wingdings" panose="05000000000000000000" pitchFamily="2" charset="2"/>
              <a:buChar char="q"/>
            </a:pPr>
            <a:r>
              <a:rPr lang="en-US" dirty="0"/>
              <a:t>4. EXTERNALNAME: A SERVICE THAT SPECIFIES AN EXTERNALNAME DEFINES AN ALIAS TO AN EXTERNAL SERVICE OUTSIDE THE CLUSTER. WHEN THE SERVICE IS LOOKED UP, THE CNAME OF THE EXTERNAL SERVICE IS RETURNED. THIS TYPE OF SERVICE DOES NOT HAVE AN ENDPOINTS OBJECT DEFINED.</a:t>
            </a:r>
            <a:r>
              <a:rPr lang="en-US" sz="1800" dirty="0"/>
              <a:t> </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
        <p:nvSpPr>
          <p:cNvPr id="9" name="TextBox 8">
            <a:extLst>
              <a:ext uri="{FF2B5EF4-FFF2-40B4-BE49-F238E27FC236}">
                <a16:creationId xmlns:a16="http://schemas.microsoft.com/office/drawing/2014/main" id="{FC718A0A-BA72-40FC-A960-57662BC0FD33}"/>
              </a:ext>
            </a:extLst>
          </p:cNvPr>
          <p:cNvSpPr txBox="1"/>
          <p:nvPr/>
        </p:nvSpPr>
        <p:spPr>
          <a:xfrm>
            <a:off x="805448" y="859884"/>
            <a:ext cx="5223753" cy="369332"/>
          </a:xfrm>
          <a:prstGeom prst="rect">
            <a:avLst/>
          </a:prstGeom>
          <a:noFill/>
        </p:spPr>
        <p:txBody>
          <a:bodyPr wrap="square" rtlCol="0">
            <a:spAutoFit/>
          </a:bodyPr>
          <a:lstStyle/>
          <a:p>
            <a:r>
              <a:rPr lang="en-US" sz="1800" b="1" dirty="0"/>
              <a:t>EXPOSING THE APPLICATION</a:t>
            </a:r>
            <a:endParaRPr lang="en-US" b="1" dirty="0"/>
          </a:p>
        </p:txBody>
      </p:sp>
    </p:spTree>
    <p:extLst>
      <p:ext uri="{BB962C8B-B14F-4D97-AF65-F5344CB8AC3E}">
        <p14:creationId xmlns:p14="http://schemas.microsoft.com/office/powerpoint/2010/main" val="429485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08BD9C2-3915-4F9C-9054-236C58B97999}"/>
              </a:ext>
            </a:extLst>
          </p:cNvPr>
          <p:cNvSpPr txBox="1"/>
          <p:nvPr/>
        </p:nvSpPr>
        <p:spPr>
          <a:xfrm>
            <a:off x="4380588" y="965199"/>
            <a:ext cx="6766078" cy="4927601"/>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5400" kern="1200" spc="-50" baseline="0">
                <a:solidFill>
                  <a:schemeClr val="tx1">
                    <a:lumMod val="85000"/>
                    <a:lumOff val="15000"/>
                  </a:schemeClr>
                </a:solidFill>
                <a:latin typeface="+mj-lt"/>
                <a:ea typeface="+mj-ea"/>
                <a:cs typeface="+mj-cs"/>
              </a:rPr>
              <a:t>THANKS AND QUESTIONS</a:t>
            </a:r>
          </a:p>
        </p:txBody>
      </p:sp>
      <p:cxnSp>
        <p:nvCxnSpPr>
          <p:cNvPr id="34" name="Straight Connector 33">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7776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100</TotalTime>
  <Words>1087</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COMPONENTS  OVERVIEW</vt:lpstr>
      <vt:lpstr>HOW  IT WORKS </vt:lpstr>
      <vt:lpstr>KUBERNETES &amp; CALICO</vt:lpstr>
      <vt:lpstr>TESTING CALICO SET-UP</vt:lpstr>
      <vt:lpstr>TESTING CALICO SET-UP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BIG PICTURE</dc:title>
  <dc:creator>faisal naseem</dc:creator>
  <cp:lastModifiedBy>faisal naseem</cp:lastModifiedBy>
  <cp:revision>8</cp:revision>
  <dcterms:created xsi:type="dcterms:W3CDTF">2019-10-30T03:40:50Z</dcterms:created>
  <dcterms:modified xsi:type="dcterms:W3CDTF">2022-05-25T22:03:56Z</dcterms:modified>
</cp:coreProperties>
</file>