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om Machine" initials="AM" lastIdx="1" clrIdx="0">
    <p:extLst>
      <p:ext uri="{19B8F6BF-5375-455C-9EA6-DF929625EA0E}">
        <p15:presenceInfo xmlns:p15="http://schemas.microsoft.com/office/powerpoint/2012/main" userId="Atom Mach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1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5D477-F14D-4A4D-A719-5BF34474C376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E429-13C6-402E-AF57-B8212C8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E429-13C6-402E-AF57-B8212C8AC3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2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026D7-381E-44E1-A0AD-83FE1590436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1F38-D38A-42C7-A9FB-D5002D2E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765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Rest API Best Practices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96" y="932740"/>
            <a:ext cx="10071008" cy="33231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0496" y="4511263"/>
            <a:ext cx="6744561" cy="188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working 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security </a:t>
            </a:r>
            <a:endParaRPr lang="en-US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5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 Request - Response Best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9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10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76F38B4-EE70-493F-B565-72D408D2DB27}"/>
              </a:ext>
            </a:extLst>
          </p:cNvPr>
          <p:cNvSpPr txBox="1"/>
          <p:nvPr/>
        </p:nvSpPr>
        <p:spPr>
          <a:xfrm>
            <a:off x="611154" y="1896801"/>
            <a:ext cx="1098856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 is an application library used in client side application to generate request and receive response.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Client’s libraries varies from platform to platform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592282" y="1271764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2400" b="1" u="sng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:</a:t>
            </a: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46768"/>
              </p:ext>
            </p:extLst>
          </p:nvPr>
        </p:nvGraphicFramePr>
        <p:xfrm>
          <a:off x="1980385" y="3268980"/>
          <a:ext cx="8127999" cy="88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 Client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  <a:tr h="521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Axios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Mobile/Web/Desktop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156" y="1703556"/>
            <a:ext cx="1136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766"/>
                </a:solidFill>
                <a:latin typeface="Nunito"/>
              </a:rPr>
              <a:t>There are a few common codes that developers should start with. They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200 — 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404 —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500 — Internal Server Error</a:t>
            </a:r>
          </a:p>
          <a:p>
            <a:r>
              <a:rPr lang="en-US" sz="2000" dirty="0">
                <a:solidFill>
                  <a:srgbClr val="002766"/>
                </a:solidFill>
                <a:latin typeface="Nunito"/>
              </a:rPr>
              <a:t>Then you can build upon them if there is a need for a more detailed set of statuses,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201 —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204 — No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304 — Modified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400 — Bad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401 — Unauthorized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403 — Forbidden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4C70"/>
                </a:solidFill>
                <a:latin typeface="Nunito"/>
              </a:rPr>
              <a:t>501 — Not </a:t>
            </a:r>
            <a:r>
              <a:rPr lang="en-US" sz="2000" dirty="0" smtClean="0">
                <a:solidFill>
                  <a:srgbClr val="334C70"/>
                </a:solidFill>
                <a:latin typeface="Nunito"/>
              </a:rPr>
              <a:t>Implemented</a:t>
            </a:r>
            <a:endParaRPr lang="en-US" sz="2000" dirty="0">
              <a:solidFill>
                <a:srgbClr val="334C70"/>
              </a:solidFill>
              <a:latin typeface="Nuni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 Request - Response Best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7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9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Web Security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11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0025672-20F0-46B9-B986-702BEA10B5D1}"/>
              </a:ext>
            </a:extLst>
          </p:cNvPr>
          <p:cNvSpPr/>
          <p:nvPr/>
        </p:nvSpPr>
        <p:spPr>
          <a:xfrm>
            <a:off x="8204596" y="1062068"/>
            <a:ext cx="1928904" cy="19289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Client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FE062B0-E113-4F0D-BFF6-96D78DA3F852}"/>
              </a:ext>
            </a:extLst>
          </p:cNvPr>
          <p:cNvSpPr/>
          <p:nvPr/>
        </p:nvSpPr>
        <p:spPr>
          <a:xfrm>
            <a:off x="1302059" y="1547201"/>
            <a:ext cx="3824966" cy="711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 END POINT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F84B40-BA9B-4B2F-A6A4-1974B6131288}"/>
              </a:ext>
            </a:extLst>
          </p:cNvPr>
          <p:cNvGrpSpPr/>
          <p:nvPr/>
        </p:nvGrpSpPr>
        <p:grpSpPr>
          <a:xfrm>
            <a:off x="5334705" y="1504266"/>
            <a:ext cx="2611120" cy="456504"/>
            <a:chOff x="5171440" y="1698491"/>
            <a:chExt cx="2611120" cy="45650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AAF6A69-04F3-44C7-8228-191E2A41D1BB}"/>
                </a:ext>
              </a:extLst>
            </p:cNvPr>
            <p:cNvCxnSpPr/>
            <p:nvPr/>
          </p:nvCxnSpPr>
          <p:spPr>
            <a:xfrm flipH="1">
              <a:off x="5171440" y="2154995"/>
              <a:ext cx="26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1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C67A395-976F-41DC-A913-C774E5444298}"/>
                </a:ext>
              </a:extLst>
            </p:cNvPr>
            <p:cNvSpPr txBox="1"/>
            <p:nvPr/>
          </p:nvSpPr>
          <p:spPr>
            <a:xfrm>
              <a:off x="5910997" y="1698491"/>
              <a:ext cx="113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C29CCE-5E87-486B-89AB-8E0EA5F80474}"/>
              </a:ext>
            </a:extLst>
          </p:cNvPr>
          <p:cNvSpPr/>
          <p:nvPr/>
        </p:nvSpPr>
        <p:spPr>
          <a:xfrm>
            <a:off x="1312219" y="2667969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API Key Verification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D08F26-1AE8-4A6A-8ABA-569ED94C02E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214542" y="2258395"/>
            <a:ext cx="0" cy="38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042D5068-665F-4390-AD90-4CB9CCE11120}"/>
              </a:ext>
            </a:extLst>
          </p:cNvPr>
          <p:cNvSpPr/>
          <p:nvPr/>
        </p:nvSpPr>
        <p:spPr>
          <a:xfrm>
            <a:off x="1312219" y="3155649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User Agent Verification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1B5FCA-B7D5-4296-A943-609E27E5D30F}"/>
              </a:ext>
            </a:extLst>
          </p:cNvPr>
          <p:cNvSpPr/>
          <p:nvPr/>
        </p:nvSpPr>
        <p:spPr>
          <a:xfrm>
            <a:off x="1312219" y="3649684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CSRF Protection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05287F-2EAD-4D82-A69E-6208AFF765BF}"/>
              </a:ext>
            </a:extLst>
          </p:cNvPr>
          <p:cNvSpPr/>
          <p:nvPr/>
        </p:nvSpPr>
        <p:spPr>
          <a:xfrm>
            <a:off x="1312219" y="4122295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Rate Limiting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633D97-3540-4966-B50A-DB517FDEB783}"/>
              </a:ext>
            </a:extLst>
          </p:cNvPr>
          <p:cNvSpPr/>
          <p:nvPr/>
        </p:nvSpPr>
        <p:spPr>
          <a:xfrm>
            <a:off x="1312219" y="4611098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HTTP Secure Headers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AD3D223-82C7-40FB-9ECD-5A958878D304}"/>
              </a:ext>
            </a:extLst>
          </p:cNvPr>
          <p:cNvSpPr/>
          <p:nvPr/>
        </p:nvSpPr>
        <p:spPr>
          <a:xfrm>
            <a:off x="1312219" y="5077961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Parameter Pollution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1A7D9A-3CEC-4D32-82BB-F23981C50C16}"/>
              </a:ext>
            </a:extLst>
          </p:cNvPr>
          <p:cNvSpPr/>
          <p:nvPr/>
        </p:nvSpPr>
        <p:spPr>
          <a:xfrm>
            <a:off x="1312219" y="5555603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Sanitization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5686C36-7A43-43E9-A871-EE9C14CD16D5}"/>
              </a:ext>
            </a:extLst>
          </p:cNvPr>
          <p:cNvGrpSpPr/>
          <p:nvPr/>
        </p:nvGrpSpPr>
        <p:grpSpPr>
          <a:xfrm>
            <a:off x="483402" y="2792825"/>
            <a:ext cx="695863" cy="3760489"/>
            <a:chOff x="320137" y="2987051"/>
            <a:chExt cx="695863" cy="3235000"/>
          </a:xfrm>
        </p:grpSpPr>
        <p:sp>
          <p:nvSpPr>
            <p:cNvPr id="33" name="Left Brace 3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836557A-D89F-4A8F-B032-399EB3DB2BB7}"/>
                </a:ext>
              </a:extLst>
            </p:cNvPr>
            <p:cNvSpPr/>
            <p:nvPr/>
          </p:nvSpPr>
          <p:spPr>
            <a:xfrm>
              <a:off x="320137" y="2987051"/>
              <a:ext cx="695863" cy="3235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TextBox 3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1D45A56-A1D5-4401-8B6F-3C4B9C6D8908}"/>
                </a:ext>
              </a:extLst>
            </p:cNvPr>
            <p:cNvSpPr txBox="1"/>
            <p:nvPr/>
          </p:nvSpPr>
          <p:spPr>
            <a:xfrm rot="16200000">
              <a:off x="84527" y="4356938"/>
              <a:ext cx="1493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Security Layer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AF223B50-E69B-40A9-9DD0-F28CBA09CDC9}"/>
              </a:ext>
            </a:extLst>
          </p:cNvPr>
          <p:cNvSpPr/>
          <p:nvPr/>
        </p:nvSpPr>
        <p:spPr>
          <a:xfrm>
            <a:off x="6858705" y="5279688"/>
            <a:ext cx="2448560" cy="84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4428F358-6BEB-4E3A-A66E-8444C7516BB3}"/>
              </a:ext>
            </a:extLst>
          </p:cNvPr>
          <p:cNvCxnSpPr>
            <a:cxnSpLocks/>
          </p:cNvCxnSpPr>
          <p:nvPr/>
        </p:nvCxnSpPr>
        <p:spPr>
          <a:xfrm flipV="1">
            <a:off x="5217864" y="5840815"/>
            <a:ext cx="1488441" cy="457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4F0EA3-A9E6-4460-BC52-DF64E53BBF5D}"/>
              </a:ext>
            </a:extLst>
          </p:cNvPr>
          <p:cNvSpPr/>
          <p:nvPr/>
        </p:nvSpPr>
        <p:spPr>
          <a:xfrm>
            <a:off x="9534358" y="5202172"/>
            <a:ext cx="2174239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Payload Validation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26F778-9679-4079-A075-9AA906D2F733}"/>
              </a:ext>
            </a:extLst>
          </p:cNvPr>
          <p:cNvSpPr/>
          <p:nvPr/>
        </p:nvSpPr>
        <p:spPr>
          <a:xfrm>
            <a:off x="9534357" y="5778064"/>
            <a:ext cx="2174240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Response Validation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E9498FB6-62C5-4177-A259-64AE17FD439E}"/>
              </a:ext>
            </a:extLst>
          </p:cNvPr>
          <p:cNvGrpSpPr/>
          <p:nvPr/>
        </p:nvGrpSpPr>
        <p:grpSpPr>
          <a:xfrm>
            <a:off x="8019930" y="2990972"/>
            <a:ext cx="880935" cy="2103214"/>
            <a:chOff x="7856665" y="3185197"/>
            <a:chExt cx="880935" cy="210321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ED67A91-0A56-4879-9D94-26C21BFA7740}"/>
                </a:ext>
              </a:extLst>
            </p:cNvPr>
            <p:cNvCxnSpPr/>
            <p:nvPr/>
          </p:nvCxnSpPr>
          <p:spPr>
            <a:xfrm flipV="1">
              <a:off x="7934960" y="3185197"/>
              <a:ext cx="802640" cy="210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4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4022622-29C7-42D5-A211-B134977901ED}"/>
                </a:ext>
              </a:extLst>
            </p:cNvPr>
            <p:cNvSpPr txBox="1"/>
            <p:nvPr/>
          </p:nvSpPr>
          <p:spPr>
            <a:xfrm rot="17565473">
              <a:off x="7500573" y="4049256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Response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7EC3F443-FF71-4EE6-83D7-B6A1AF3E6EF4}"/>
              </a:ext>
            </a:extLst>
          </p:cNvPr>
          <p:cNvSpPr/>
          <p:nvPr/>
        </p:nvSpPr>
        <p:spPr>
          <a:xfrm>
            <a:off x="1312219" y="6108391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Authentication/Authorization</a:t>
            </a:r>
          </a:p>
        </p:txBody>
      </p:sp>
    </p:spTree>
    <p:extLst>
      <p:ext uri="{BB962C8B-B14F-4D97-AF65-F5344CB8AC3E}">
        <p14:creationId xmlns:p14="http://schemas.microsoft.com/office/powerpoint/2010/main" val="1259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Web Security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6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968DCE5-CF8E-4B43-B26A-25031A41E6E2}"/>
              </a:ext>
            </a:extLst>
          </p:cNvPr>
          <p:cNvSpPr txBox="1"/>
          <p:nvPr/>
        </p:nvSpPr>
        <p:spPr>
          <a:xfrm>
            <a:off x="1681480" y="926635"/>
            <a:ext cx="8829040" cy="53187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Validation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Header: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http response status code.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content type, file type if any.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cache status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token should provide via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data is allowed for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content length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response date and time.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request-response model described before.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Body: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providing response status, code, message via response body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JSON best practices for JSON response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single result, can use String, Boolean directly.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JSON encode-decode before writing JSON Body.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discussion on JSON described before.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3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Web Security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6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20D8A3E-E25D-41F6-B265-271A5C707949}"/>
              </a:ext>
            </a:extLst>
          </p:cNvPr>
          <p:cNvSpPr txBox="1"/>
          <p:nvPr/>
        </p:nvSpPr>
        <p:spPr>
          <a:xfrm>
            <a:off x="209367" y="96014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Request Rate limit- Throttling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6F4AC4-7C8D-49B8-AA4E-4BD54F33D49E}"/>
              </a:ext>
            </a:extLst>
          </p:cNvPr>
          <p:cNvSpPr txBox="1"/>
          <p:nvPr/>
        </p:nvSpPr>
        <p:spPr>
          <a:xfrm>
            <a:off x="209367" y="1278103"/>
            <a:ext cx="12027267" cy="185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make sure our APIs are running as efficiently as possible. Otherwise, everyone using your database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suffer from slow performance. Performance isn’t the only reason to limit API requests, either. API limiting, which also known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rate is limiting, is an essential component of Internet security, as DoS attacks can tank a server with unlimited API requests.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scalable. If your API blows up in popularity, there can be unexpected spikes in traffic,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 severe lag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4" y="2813050"/>
            <a:ext cx="10248900" cy="269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74" y="3096134"/>
            <a:ext cx="10248900" cy="29527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8DF7DAF-0E76-4E45-BEED-28B5BD600FB7}"/>
              </a:ext>
            </a:extLst>
          </p:cNvPr>
          <p:cNvSpPr txBox="1"/>
          <p:nvPr/>
        </p:nvSpPr>
        <p:spPr>
          <a:xfrm>
            <a:off x="582771" y="3558279"/>
            <a:ext cx="10848658" cy="21086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CSRF/XSRF Protection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request forgery attacks (CSRF or XSRF for short) are used to send malicious requests from an authenticated user to a web application.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request-response header to pass CSRF token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 token should be unique for every session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self API CSRF token works well.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6154591"/>
            <a:ext cx="10267949" cy="323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1" y="5764781"/>
            <a:ext cx="10267948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Web Security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6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2FF080-F8FD-43B2-9247-7F8CD432B1E1}"/>
              </a:ext>
            </a:extLst>
          </p:cNvPr>
          <p:cNvSpPr txBox="1"/>
          <p:nvPr/>
        </p:nvSpPr>
        <p:spPr>
          <a:xfrm>
            <a:off x="457354" y="89788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Key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7B36C2-8099-4685-9496-89712872D932}"/>
              </a:ext>
            </a:extLst>
          </p:cNvPr>
          <p:cNvSpPr txBox="1"/>
          <p:nvPr/>
        </p:nvSpPr>
        <p:spPr>
          <a:xfrm>
            <a:off x="457354" y="1376073"/>
            <a:ext cx="10901373" cy="18624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most straightforward method and the easiest</a:t>
            </a: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for auth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method, the sender places a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username:password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ID / Keys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the request header.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credentials are encoded and decode to ensure safe transmission.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does not require cookies, session IDs, login pages, and other such specialty solutions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EB1A53AC-E8BE-4EA5-8736-D5909899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1" y="3026629"/>
            <a:ext cx="4553643" cy="423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FA11A4D-67D8-4E16-9E46-12EDC14FFC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23" y="2947800"/>
            <a:ext cx="6182923" cy="3596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05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1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Http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methods 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0375" y="1400191"/>
            <a:ext cx="11523573" cy="4155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When you're designing a REST API, you should not use verbs in the endpoint paths.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The endpoints should use nouns, signifying what each of them does.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This is because HTTP methods such as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GET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POST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 and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are already in verb form for performing basic CRUD (Create, Read, Update, Delete) operations.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 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are the commonest HTTP verbs. There are also others such as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COPY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PURGE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LINK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UNLINK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, and so on.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So, for example, an endpoint should not look like this: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boto Mono"/>
              </a:rPr>
              <a:t>https://mysite.com/getPosts or https://mysite.com/createPost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Instead, it should be something like this: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boto Mono"/>
              </a:rPr>
              <a:t>https://mysite.com/posts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In short, you should let the HTTP verbs handle what the endpoints do. So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would retrieve data,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will create data,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will update data, and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DELETE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will get rid of the data.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Http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methods 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06C629-87BF-490D-A807-704F72F79A3F}"/>
              </a:ext>
            </a:extLst>
          </p:cNvPr>
          <p:cNvSpPr txBox="1"/>
          <p:nvPr/>
        </p:nvSpPr>
        <p:spPr>
          <a:xfrm>
            <a:off x="460375" y="1508583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Methods: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111966"/>
            <a:ext cx="11416753" cy="36029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B6672E3F-5D0B-46CA-B430-41DE5F80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0" y="2561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765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JSON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5" y="1405815"/>
            <a:ext cx="11523573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292929"/>
                </a:solidFill>
                <a:effectLst/>
                <a:latin typeface="source-serif-pro"/>
              </a:rPr>
              <a:t>Always enclose the </a:t>
            </a:r>
            <a:r>
              <a:rPr lang="en-US" b="1" i="0" dirty="0" smtClean="0">
                <a:solidFill>
                  <a:srgbClr val="292929"/>
                </a:solidFill>
                <a:effectLst/>
                <a:latin typeface="source-serif-pro"/>
              </a:rPr>
              <a:t>Key : Value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source-serif-pro"/>
              </a:rPr>
              <a:t> pair within </a:t>
            </a:r>
            <a:r>
              <a:rPr lang="en-US" b="1" i="0" dirty="0" smtClean="0">
                <a:solidFill>
                  <a:srgbClr val="292929"/>
                </a:solidFill>
                <a:effectLst/>
                <a:latin typeface="source-serif-pro"/>
              </a:rPr>
              <a:t>double quotes.</a:t>
            </a:r>
            <a:r>
              <a:rPr lang="en-US" b="0" i="0" dirty="0" smtClean="0">
                <a:solidFill>
                  <a:srgbClr val="292929"/>
                </a:solidFill>
                <a:effectLst/>
                <a:latin typeface="source-serif-pro"/>
              </a:rPr>
              <a:t> It may be convenient (not sure how) to generate with Single quotes, but JSON parser don’t like to parse JSON objects with single quotes.</a:t>
            </a:r>
          </a:p>
          <a:p>
            <a:pPr>
              <a:lnSpc>
                <a:spcPct val="150000"/>
              </a:lnSpc>
            </a:pPr>
            <a:r>
              <a:rPr lang="en-US" b="0" i="0" dirty="0" smtClean="0">
                <a:solidFill>
                  <a:srgbClr val="292929"/>
                </a:solidFill>
                <a:effectLst/>
                <a:latin typeface="source-serif-pro"/>
              </a:rPr>
              <a:t>For numerical Values, quotes are optional but is a good practice to enclose them in double quote.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8" y="3656159"/>
            <a:ext cx="9775963" cy="153746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0375" y="1018807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source-serif-pro"/>
              </a:rPr>
              <a:t>Enclose within DOUBLE Quotes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765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JSON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5461" y="1405815"/>
            <a:ext cx="104398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Never </a:t>
            </a:r>
            <a:r>
              <a:rPr lang="en-US" sz="2000" dirty="0" err="1"/>
              <a:t>Never</a:t>
            </a:r>
            <a:r>
              <a:rPr lang="en-US" sz="2000" dirty="0"/>
              <a:t> </a:t>
            </a:r>
            <a:r>
              <a:rPr lang="en-US" sz="2000" dirty="0" err="1"/>
              <a:t>Never</a:t>
            </a:r>
            <a:r>
              <a:rPr lang="en-US" sz="2000" dirty="0"/>
              <a:t> use Hyphens in your Key fields. It breaks python, </a:t>
            </a:r>
            <a:r>
              <a:rPr lang="en-US" sz="2000" dirty="0" err="1"/>
              <a:t>scala</a:t>
            </a:r>
            <a:r>
              <a:rPr lang="en-US" sz="2000" dirty="0"/>
              <a:t> parser and developers have to escape it to use those fields.</a:t>
            </a:r>
          </a:p>
          <a:p>
            <a:r>
              <a:rPr lang="en-US" sz="2000" dirty="0"/>
              <a:t>Instead of Hyphens use underscores (_). But using </a:t>
            </a:r>
            <a:r>
              <a:rPr lang="en-US" sz="2000" dirty="0" err="1"/>
              <a:t>alllower</a:t>
            </a:r>
            <a:r>
              <a:rPr lang="en-US" sz="2000" dirty="0"/>
              <a:t> case or camel Case is the best. See samples below.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5" y="3656159"/>
            <a:ext cx="10695524" cy="20856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55461" y="1036483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source-serif-pro"/>
              </a:rPr>
              <a:t>No Hyphens please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5765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JSON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8766" y="1321329"/>
            <a:ext cx="10439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Creation of Root element is optional, but it helps when you are generating complicated JSON.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55461" y="1036483"/>
            <a:ext cx="308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Always create a Root element.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1753091"/>
            <a:ext cx="5145088" cy="50096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0" y="1753091"/>
            <a:ext cx="5487914" cy="50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JSON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Best Practices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64855" y="3138785"/>
            <a:ext cx="65" cy="5173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55461" y="1405815"/>
            <a:ext cx="1043985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idea of JSON is flexibility so you don’t have to restrict your data feed within few columns.</a:t>
            </a:r>
          </a:p>
          <a:p>
            <a:r>
              <a:rPr lang="en-US" dirty="0"/>
              <a:t>But at the same time, if you are providing large data set with nested levels, the consumer will go crazy. Provide them with the meta / sample, so it helps them to understand what data to look for and what to skip.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55461" y="1036483"/>
            <a:ext cx="225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Provide META sample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2" y="2343150"/>
            <a:ext cx="7351395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25" y="1823496"/>
            <a:ext cx="7168750" cy="48417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 Request - Response Best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9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576F38B4-EE70-493F-B565-72D408D2DB27}"/>
              </a:ext>
            </a:extLst>
          </p:cNvPr>
          <p:cNvSpPr txBox="1"/>
          <p:nvPr/>
        </p:nvSpPr>
        <p:spPr>
          <a:xfrm>
            <a:off x="460375" y="1632616"/>
            <a:ext cx="821327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460375" y="1082371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Client: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8561"/>
            <a:ext cx="12192000" cy="819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ind Siliguri"/>
              </a:rPr>
              <a:t> Request - Response Best Practices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3A2F0F6-EB17-40EB-9981-87C7F838B224}"/>
              </a:ext>
            </a:extLst>
          </p:cNvPr>
          <p:cNvGrpSpPr/>
          <p:nvPr/>
        </p:nvGrpSpPr>
        <p:grpSpPr>
          <a:xfrm>
            <a:off x="10108384" y="0"/>
            <a:ext cx="2207172" cy="821718"/>
            <a:chOff x="10026918" y="178819"/>
            <a:chExt cx="2258981" cy="682151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5" name="TextBox 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4984F88-B234-4870-8AB1-ADB4A60A1C5B}"/>
                </a:ext>
              </a:extLst>
            </p:cNvPr>
            <p:cNvSpPr txBox="1"/>
            <p:nvPr/>
          </p:nvSpPr>
          <p:spPr>
            <a:xfrm>
              <a:off x="10026918" y="605468"/>
              <a:ext cx="2258981" cy="25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7" name="AutoShape 3" descr="What is REST? | Codecademy"/>
          <p:cNvSpPr>
            <a:spLocks noChangeAspect="1" noChangeArrowheads="1"/>
          </p:cNvSpPr>
          <p:nvPr/>
        </p:nvSpPr>
        <p:spPr bwMode="auto">
          <a:xfrm>
            <a:off x="155575" y="-617538"/>
            <a:ext cx="35433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What is REST? | Codecadem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7E0BDFF-CE4B-4C10-9A8F-1894935E13D3}"/>
              </a:ext>
            </a:extLst>
          </p:cNvPr>
          <p:cNvGrpSpPr/>
          <p:nvPr/>
        </p:nvGrpSpPr>
        <p:grpSpPr>
          <a:xfrm>
            <a:off x="1349284" y="2493215"/>
            <a:ext cx="8213271" cy="2930295"/>
            <a:chOff x="553405" y="1893418"/>
            <a:chExt cx="8213271" cy="2930295"/>
          </a:xfrm>
        </p:grpSpPr>
        <p:sp>
          <p:nvSpPr>
            <p:cNvPr id="11" name="TextBox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76F38B4-EE70-493F-B565-72D408D2DB27}"/>
                </a:ext>
              </a:extLst>
            </p:cNvPr>
            <p:cNvSpPr txBox="1"/>
            <p:nvPr/>
          </p:nvSpPr>
          <p:spPr>
            <a:xfrm>
              <a:off x="553405" y="1893418"/>
              <a:ext cx="821327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Browser is the primary HTTP Client responsible for load the web application.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782E205-1E42-4614-A81A-AF8B227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61" y="2687002"/>
              <a:ext cx="3742055" cy="2136711"/>
            </a:xfrm>
            <a:prstGeom prst="rect">
              <a:avLst/>
            </a:prstGeom>
          </p:spPr>
        </p:pic>
      </p:grpSp>
      <p:sp>
        <p:nvSpPr>
          <p:cNvPr id="10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0626C82-07FE-4A2F-80D8-A6C9148E18BC}"/>
              </a:ext>
            </a:extLst>
          </p:cNvPr>
          <p:cNvSpPr txBox="1"/>
          <p:nvPr/>
        </p:nvSpPr>
        <p:spPr>
          <a:xfrm>
            <a:off x="720633" y="1414400"/>
            <a:ext cx="8213271" cy="770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741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Hind Siliguri</vt:lpstr>
      <vt:lpstr>Lato</vt:lpstr>
      <vt:lpstr>Nunito</vt:lpstr>
      <vt:lpstr>Roboto</vt:lpstr>
      <vt:lpstr>Roboto Mono</vt:lpstr>
      <vt:lpstr>source-serif-pro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Atom Machine</dc:creator>
  <cp:lastModifiedBy>Atom Machine</cp:lastModifiedBy>
  <cp:revision>11</cp:revision>
  <dcterms:created xsi:type="dcterms:W3CDTF">2022-10-29T16:21:27Z</dcterms:created>
  <dcterms:modified xsi:type="dcterms:W3CDTF">2022-11-04T09:37:28Z</dcterms:modified>
</cp:coreProperties>
</file>