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42" r:id="rId3"/>
    <p:sldId id="343" r:id="rId4"/>
    <p:sldId id="344" r:id="rId5"/>
    <p:sldId id="345" r:id="rId6"/>
    <p:sldId id="346" r:id="rId7"/>
    <p:sldId id="347" r:id="rId8"/>
    <p:sldId id="348" r:id="rId9"/>
    <p:sldId id="349" r:id="rId10"/>
    <p:sldId id="35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28940-0692-429A-A27E-15793489D6B1}"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F944B-59A7-405A-89EE-8833AF416077}" type="slidenum">
              <a:rPr lang="en-US" smtClean="0"/>
              <a:t>‹#›</a:t>
            </a:fld>
            <a:endParaRPr lang="en-US"/>
          </a:p>
        </p:txBody>
      </p:sp>
    </p:spTree>
    <p:extLst>
      <p:ext uri="{BB962C8B-B14F-4D97-AF65-F5344CB8AC3E}">
        <p14:creationId xmlns:p14="http://schemas.microsoft.com/office/powerpoint/2010/main" val="3339156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6DE3-45ED-4D72-BBEB-50E590885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2AD32-2675-43D2-AAA7-F399DDE1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5D289-92F8-400B-A126-0123C2067840}"/>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265B2844-CA37-424B-8A04-83B59D697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06E3C-A804-4A57-94DB-9C8A1021DAE6}"/>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9152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ABD6-6DBB-41B1-BC44-E31682E17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4BCE9-64F4-41CF-B190-0B80DC8B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6A0F-C510-4C53-8245-21ADD3CFAD22}"/>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075CDDB4-CC41-4D95-903A-894B347F1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2D647-0D41-4047-A513-93E78180D32B}"/>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135690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F85EB-D718-468E-97C8-F9F7D5A93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E8975E-0F6E-4D4F-B9C2-79A4805B2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548B5-3762-4EC7-8159-5A432823786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47C0BCD4-1916-44B5-9DA6-B5F37AEAD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1D65D-CCCF-4DCF-8BDC-7BA7E548566C}"/>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5874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B39F-0860-429B-A86A-B51A9E1EC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AEFC3-1E20-4E6C-BFA1-7CF65C3B7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B52C9-151A-4992-A07C-A6A491AA4F19}"/>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680A527E-14BD-4546-9AA8-98E01C036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708D7-55C7-47EF-A19B-FEBE302BF04F}"/>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194794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34CA-6463-4490-8515-AA96ADFB7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BA9D2-A6EF-4860-9131-8C4A2C772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4D36F-958D-43EF-9FD9-8A41FFF22E7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772013B7-86C4-46E6-96CF-0B8088C14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D88BE-9A4B-48E4-AF53-73BE0C747FB6}"/>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349633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E4E7-440F-450A-B136-56C9176364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43643-D09F-4F39-812C-347E3D426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90140-0DF2-48B6-9B22-DCD4F37DA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F383B-B200-47FC-A12F-89764959D929}"/>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83CC5B27-F0AD-4253-9390-02CA086BF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48005-FCB6-4931-81C1-7DC961584EE4}"/>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73405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8B7F-48CC-4E01-A993-A9B66C74A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2F4FA-8379-4CDD-8DBB-0510631FF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BBF04-8109-4833-A477-792FA1B2C4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1095BF-C81B-422A-9F62-8029A993F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F0F8E-C0E9-4D51-9295-FD53B4ACA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1F143-C64F-4F2D-A910-2B58964C298A}"/>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8" name="Footer Placeholder 7">
            <a:extLst>
              <a:ext uri="{FF2B5EF4-FFF2-40B4-BE49-F238E27FC236}">
                <a16:creationId xmlns:a16="http://schemas.microsoft.com/office/drawing/2014/main" id="{F372FAC3-35F1-44FA-B329-4A225D1E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FD750-F36C-46B2-B9D2-2BC7432915DF}"/>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429074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46D1-F0DB-48EF-955C-CD7A8164C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B449C-8235-4F41-BFD0-CC2EB04FDAB1}"/>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4" name="Footer Placeholder 3">
            <a:extLst>
              <a:ext uri="{FF2B5EF4-FFF2-40B4-BE49-F238E27FC236}">
                <a16:creationId xmlns:a16="http://schemas.microsoft.com/office/drawing/2014/main" id="{472772BF-4BDF-4A4A-AB23-DC5A9192C5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F464F-7799-4A5E-996B-044E98241A38}"/>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9710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F1364-49E9-4FC3-9BB0-A6EF759F3103}"/>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3" name="Footer Placeholder 2">
            <a:extLst>
              <a:ext uri="{FF2B5EF4-FFF2-40B4-BE49-F238E27FC236}">
                <a16:creationId xmlns:a16="http://schemas.microsoft.com/office/drawing/2014/main" id="{5A2ED01E-39C0-464A-83B3-905D9FE0E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4AE75-2223-4270-9B6C-F0B65D278BD7}"/>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94024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2A43-D3F3-42AD-BCDD-308EBD765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2AF09-FFC7-4A8C-8F90-288EA5FAC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9EFC05-412F-4729-A9DD-FE55FB939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2246-5B2A-4F45-AE12-51A76295608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5D5EA0A2-36B2-442E-B5D8-3CD53845F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44ADE-5F85-41D5-9583-9203623E9153}"/>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80141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A0EE-4582-4625-BAFA-8B58CF65D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0B261-87AE-4916-9925-009D2F293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115DD9-A740-40EA-BC31-1DE7E1B98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FF92B-CE11-4218-B530-6460666E03CF}"/>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EACAE704-9ACF-46E9-9775-62471D0A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0D6F4-6683-4635-8EE7-ABD51CA5CCBA}"/>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1282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62FBC-3EC8-4255-88FE-F2E910E69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CEBE7-1AE3-491E-8D45-E7784B5F7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D5D3A-1630-4C5A-9588-1B84A148C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A6B2F570-17E7-4638-9B5F-07782B7F6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5353FC-90B8-47DC-9402-52F01904D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850BE-EFFA-4D2B-B8A8-9E3F8BEF71E3}" type="slidenum">
              <a:rPr lang="en-US" smtClean="0"/>
              <a:t>‹#›</a:t>
            </a:fld>
            <a:endParaRPr lang="en-US"/>
          </a:p>
        </p:txBody>
      </p:sp>
    </p:spTree>
    <p:extLst>
      <p:ext uri="{BB962C8B-B14F-4D97-AF65-F5344CB8AC3E}">
        <p14:creationId xmlns:p14="http://schemas.microsoft.com/office/powerpoint/2010/main" val="339019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984F88-B234-4870-8AB1-ADB4A60A1C5B}"/>
              </a:ext>
            </a:extLst>
          </p:cNvPr>
          <p:cNvSpPr txBox="1"/>
          <p:nvPr/>
        </p:nvSpPr>
        <p:spPr>
          <a:xfrm>
            <a:off x="851646" y="2191760"/>
            <a:ext cx="10726601" cy="2062103"/>
          </a:xfrm>
          <a:prstGeom prst="rect">
            <a:avLst/>
          </a:prstGeom>
          <a:noFill/>
        </p:spPr>
        <p:txBody>
          <a:bodyPr wrap="square" rtlCol="0">
            <a:spAutoFit/>
          </a:bodyPr>
          <a:lstStyle/>
          <a:p>
            <a:pPr algn="ctr"/>
            <a:r>
              <a:rPr lang="en-US" sz="8000" b="1" dirty="0">
                <a:solidFill>
                  <a:schemeClr val="accent1"/>
                </a:solidFill>
                <a:latin typeface="Roboto" panose="02000000000000000000" pitchFamily="2" charset="0"/>
                <a:ea typeface="Roboto" panose="02000000000000000000" pitchFamily="2" charset="0"/>
              </a:rPr>
              <a:t>HTTP METHODS</a:t>
            </a:r>
          </a:p>
          <a:p>
            <a:pPr algn="ctr"/>
            <a:r>
              <a:rPr lang="en-US" sz="4800" b="1" dirty="0">
                <a:solidFill>
                  <a:schemeClr val="accent1"/>
                </a:solidFill>
                <a:latin typeface="Roboto" panose="02000000000000000000" pitchFamily="2" charset="0"/>
                <a:ea typeface="Roboto" panose="02000000000000000000" pitchFamily="2" charset="0"/>
              </a:rPr>
              <a:t>BEST PRACTICES</a:t>
            </a:r>
          </a:p>
        </p:txBody>
      </p:sp>
    </p:spTree>
    <p:extLst>
      <p:ext uri="{BB962C8B-B14F-4D97-AF65-F5344CB8AC3E}">
        <p14:creationId xmlns:p14="http://schemas.microsoft.com/office/powerpoint/2010/main" val="38704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Request Response Model</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276999"/>
          </a:xfrm>
          <a:prstGeom prst="rect">
            <a:avLst/>
          </a:prstGeom>
          <a:noFill/>
        </p:spPr>
        <p:txBody>
          <a:bodyPr wrap="square">
            <a:spAutoFit/>
          </a:bodyPr>
          <a:lstStyle/>
          <a:p>
            <a:r>
              <a:rPr lang="en-US" sz="1200" b="1" dirty="0"/>
              <a:t>HTTP Response status messages</a:t>
            </a:r>
            <a:endParaRPr lang="en-US" sz="1200" dirty="0"/>
          </a:p>
        </p:txBody>
      </p:sp>
      <p:graphicFrame>
        <p:nvGraphicFramePr>
          <p:cNvPr id="10" name="Table 12">
            <a:extLst>
              <a:ext uri="{FF2B5EF4-FFF2-40B4-BE49-F238E27FC236}">
                <a16:creationId xmlns:a16="http://schemas.microsoft.com/office/drawing/2014/main" id="{F555C3FE-4E7C-4B16-8820-748D6E759515}"/>
              </a:ext>
            </a:extLst>
          </p:cNvPr>
          <p:cNvGraphicFramePr>
            <a:graphicFrameLocks noGrp="1"/>
          </p:cNvGraphicFramePr>
          <p:nvPr>
            <p:extLst>
              <p:ext uri="{D42A27DB-BD31-4B8C-83A1-F6EECF244321}">
                <p14:modId xmlns:p14="http://schemas.microsoft.com/office/powerpoint/2010/main" val="623626370"/>
              </p:ext>
            </p:extLst>
          </p:nvPr>
        </p:nvGraphicFramePr>
        <p:xfrm>
          <a:off x="632837" y="1356940"/>
          <a:ext cx="11056381" cy="2353978"/>
        </p:xfrm>
        <a:graphic>
          <a:graphicData uri="http://schemas.openxmlformats.org/drawingml/2006/table">
            <a:tbl>
              <a:tblPr firstRow="1" bandRow="1">
                <a:tableStyleId>{073A0DAA-6AF3-43AB-8588-CEC1D06C72B9}</a:tableStyleId>
              </a:tblPr>
              <a:tblGrid>
                <a:gridCol w="711835">
                  <a:extLst>
                    <a:ext uri="{9D8B030D-6E8A-4147-A177-3AD203B41FA5}">
                      <a16:colId xmlns:a16="http://schemas.microsoft.com/office/drawing/2014/main" val="934711604"/>
                    </a:ext>
                  </a:extLst>
                </a:gridCol>
                <a:gridCol w="1546519">
                  <a:extLst>
                    <a:ext uri="{9D8B030D-6E8A-4147-A177-3AD203B41FA5}">
                      <a16:colId xmlns:a16="http://schemas.microsoft.com/office/drawing/2014/main" val="3375369229"/>
                    </a:ext>
                  </a:extLst>
                </a:gridCol>
                <a:gridCol w="8798027">
                  <a:extLst>
                    <a:ext uri="{9D8B030D-6E8A-4147-A177-3AD203B41FA5}">
                      <a16:colId xmlns:a16="http://schemas.microsoft.com/office/drawing/2014/main" val="178137068"/>
                    </a:ext>
                  </a:extLst>
                </a:gridCol>
              </a:tblGrid>
              <a:tr h="384644">
                <a:tc>
                  <a:txBody>
                    <a:bodyPr/>
                    <a:lstStyle/>
                    <a:p>
                      <a:pPr marL="0" marR="0" algn="ctr">
                        <a:lnSpc>
                          <a:spcPct val="107000"/>
                        </a:lnSpc>
                        <a:spcBef>
                          <a:spcPts val="0"/>
                        </a:spcBef>
                        <a:spcAft>
                          <a:spcPts val="0"/>
                        </a:spcAft>
                      </a:pPr>
                      <a:r>
                        <a:rPr lang="en-US" sz="1400" dirty="0">
                          <a:effectLst/>
                        </a:rPr>
                        <a:t>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400" kern="1200" dirty="0">
                          <a:effectLst/>
                        </a:rPr>
                        <a:t>Meaning</a:t>
                      </a:r>
                      <a:endParaRPr lang="en-US" sz="1400" b="0" dirty="0"/>
                    </a:p>
                  </a:txBody>
                  <a:tcPr anchor="ctr"/>
                </a:tc>
                <a:tc>
                  <a:txBody>
                    <a:bodyPr/>
                    <a:lstStyle/>
                    <a:p>
                      <a:pPr algn="ctr"/>
                      <a:r>
                        <a:rPr lang="en-US" sz="1400" dirty="0"/>
                        <a:t>Description</a:t>
                      </a:r>
                    </a:p>
                  </a:txBody>
                  <a:tcPr anchor="ctr"/>
                </a:tc>
                <a:extLst>
                  <a:ext uri="{0D108BD9-81ED-4DB2-BD59-A6C34878D82A}">
                    <a16:rowId xmlns:a16="http://schemas.microsoft.com/office/drawing/2014/main" val="62853713"/>
                  </a:ext>
                </a:extLst>
              </a:tr>
              <a:tr h="384644">
                <a:tc>
                  <a:txBody>
                    <a:bodyPr/>
                    <a:lstStyle/>
                    <a:p>
                      <a:r>
                        <a:rPr lang="en-US" sz="1200" kern="1200" dirty="0">
                          <a:solidFill>
                            <a:schemeClr val="dk1"/>
                          </a:solidFill>
                          <a:effectLst/>
                          <a:latin typeface="+mn-lt"/>
                          <a:ea typeface="+mn-ea"/>
                          <a:cs typeface="+mn-cs"/>
                        </a:rPr>
                        <a:t>405</a:t>
                      </a:r>
                      <a:endParaRPr lang="en-US" sz="1200" dirty="0"/>
                    </a:p>
                  </a:txBody>
                  <a:tcPr/>
                </a:tc>
                <a:tc>
                  <a:txBody>
                    <a:bodyPr/>
                    <a:lstStyle/>
                    <a:p>
                      <a:r>
                        <a:rPr lang="en-US" sz="1200" kern="1200" dirty="0">
                          <a:solidFill>
                            <a:schemeClr val="dk1"/>
                          </a:solidFill>
                          <a:effectLst/>
                          <a:latin typeface="+mn-lt"/>
                          <a:ea typeface="+mn-ea"/>
                          <a:cs typeface="+mn-cs"/>
                        </a:rPr>
                        <a:t>Method Not Allowed</a:t>
                      </a:r>
                      <a:endParaRPr lang="en-US" sz="1200" dirty="0"/>
                    </a:p>
                  </a:txBody>
                  <a:tcPr/>
                </a:tc>
                <a:tc>
                  <a:txBody>
                    <a:bodyPr/>
                    <a:lstStyle/>
                    <a:p>
                      <a:r>
                        <a:rPr lang="en-US" sz="1200" kern="1200" dirty="0">
                          <a:solidFill>
                            <a:schemeClr val="dk1"/>
                          </a:solidFill>
                          <a:effectLst/>
                          <a:latin typeface="+mn-lt"/>
                          <a:ea typeface="+mn-ea"/>
                          <a:cs typeface="+mn-cs"/>
                        </a:rPr>
                        <a:t>A request was made of a page using a request method not supported by that page</a:t>
                      </a:r>
                      <a:endParaRPr lang="en-US" sz="1200" dirty="0"/>
                    </a:p>
                  </a:txBody>
                  <a:tcPr/>
                </a:tc>
                <a:extLst>
                  <a:ext uri="{0D108BD9-81ED-4DB2-BD59-A6C34878D82A}">
                    <a16:rowId xmlns:a16="http://schemas.microsoft.com/office/drawing/2014/main" val="1762114910"/>
                  </a:ext>
                </a:extLst>
              </a:tr>
              <a:tr h="430758">
                <a:tc>
                  <a:txBody>
                    <a:bodyPr/>
                    <a:lstStyle/>
                    <a:p>
                      <a:r>
                        <a:rPr lang="en-US" sz="1200" kern="1200" dirty="0">
                          <a:solidFill>
                            <a:schemeClr val="dk1"/>
                          </a:solidFill>
                          <a:effectLst/>
                          <a:latin typeface="+mn-lt"/>
                          <a:ea typeface="+mn-ea"/>
                          <a:cs typeface="+mn-cs"/>
                        </a:rPr>
                        <a:t>408</a:t>
                      </a:r>
                      <a:endParaRPr lang="en-US" sz="1200" dirty="0"/>
                    </a:p>
                  </a:txBody>
                  <a:tcPr/>
                </a:tc>
                <a:tc>
                  <a:txBody>
                    <a:bodyPr/>
                    <a:lstStyle/>
                    <a:p>
                      <a:r>
                        <a:rPr lang="en-US" sz="1200" kern="1200" dirty="0">
                          <a:solidFill>
                            <a:schemeClr val="dk1"/>
                          </a:solidFill>
                          <a:effectLst/>
                          <a:latin typeface="+mn-lt"/>
                          <a:ea typeface="+mn-ea"/>
                          <a:cs typeface="+mn-cs"/>
                        </a:rPr>
                        <a:t>Request Timeout</a:t>
                      </a:r>
                      <a:endParaRPr lang="en-US" sz="1200" dirty="0"/>
                    </a:p>
                  </a:txBody>
                  <a:tcPr/>
                </a:tc>
                <a:tc>
                  <a:txBody>
                    <a:bodyPr/>
                    <a:lstStyle/>
                    <a:p>
                      <a:r>
                        <a:rPr lang="en-US" sz="1200" kern="1200" dirty="0">
                          <a:solidFill>
                            <a:schemeClr val="dk1"/>
                          </a:solidFill>
                          <a:effectLst/>
                          <a:latin typeface="+mn-lt"/>
                          <a:ea typeface="+mn-ea"/>
                          <a:cs typeface="+mn-cs"/>
                        </a:rPr>
                        <a:t>Request Timeout</a:t>
                      </a:r>
                      <a:endParaRPr lang="en-US" sz="1200" dirty="0"/>
                    </a:p>
                  </a:txBody>
                  <a:tcPr/>
                </a:tc>
                <a:extLst>
                  <a:ext uri="{0D108BD9-81ED-4DB2-BD59-A6C34878D82A}">
                    <a16:rowId xmlns:a16="http://schemas.microsoft.com/office/drawing/2014/main" val="991226931"/>
                  </a:ext>
                </a:extLst>
              </a:tr>
              <a:tr h="384644">
                <a:tc>
                  <a:txBody>
                    <a:bodyPr/>
                    <a:lstStyle/>
                    <a:p>
                      <a:r>
                        <a:rPr lang="en-US" sz="1200" kern="1200" dirty="0">
                          <a:solidFill>
                            <a:schemeClr val="dk1"/>
                          </a:solidFill>
                          <a:effectLst/>
                          <a:latin typeface="+mn-lt"/>
                          <a:ea typeface="+mn-ea"/>
                          <a:cs typeface="+mn-cs"/>
                        </a:rPr>
                        <a:t>500 </a:t>
                      </a:r>
                      <a:endParaRPr lang="en-US" sz="1200" dirty="0"/>
                    </a:p>
                  </a:txBody>
                  <a:tcPr/>
                </a:tc>
                <a:tc>
                  <a:txBody>
                    <a:bodyPr/>
                    <a:lstStyle/>
                    <a:p>
                      <a:r>
                        <a:rPr lang="en-US" sz="1200" kern="1200" dirty="0">
                          <a:solidFill>
                            <a:schemeClr val="dk1"/>
                          </a:solidFill>
                          <a:effectLst/>
                          <a:latin typeface="+mn-lt"/>
                          <a:ea typeface="+mn-ea"/>
                          <a:cs typeface="+mn-cs"/>
                        </a:rPr>
                        <a:t>Internal Server Error</a:t>
                      </a:r>
                      <a:endParaRPr lang="en-US" sz="1200" dirty="0"/>
                    </a:p>
                  </a:txBody>
                  <a:tcP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A generic error message, given when no more specific message is suitable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73964802"/>
                  </a:ext>
                </a:extLst>
              </a:tr>
              <a:tr h="384644">
                <a:tc>
                  <a:txBody>
                    <a:bodyPr/>
                    <a:lstStyle/>
                    <a:p>
                      <a:r>
                        <a:rPr lang="en-US" sz="1200" kern="1200" dirty="0">
                          <a:solidFill>
                            <a:schemeClr val="dk1"/>
                          </a:solidFill>
                          <a:effectLst/>
                          <a:latin typeface="+mn-lt"/>
                          <a:ea typeface="+mn-ea"/>
                          <a:cs typeface="+mn-cs"/>
                        </a:rPr>
                        <a:t>502</a:t>
                      </a:r>
                      <a:endParaRPr lang="en-US" sz="1200" dirty="0"/>
                    </a:p>
                  </a:txBody>
                  <a:tcPr/>
                </a:tc>
                <a:tc>
                  <a:txBody>
                    <a:bodyPr/>
                    <a:lstStyle/>
                    <a:p>
                      <a:r>
                        <a:rPr lang="en-US" sz="1200" kern="1200" dirty="0">
                          <a:solidFill>
                            <a:schemeClr val="dk1"/>
                          </a:solidFill>
                          <a:effectLst/>
                          <a:latin typeface="+mn-lt"/>
                          <a:ea typeface="+mn-ea"/>
                          <a:cs typeface="+mn-cs"/>
                        </a:rPr>
                        <a:t>Bad Gateway</a:t>
                      </a:r>
                      <a:endParaRPr lang="en-US" sz="1200" dirty="0"/>
                    </a:p>
                  </a:txBody>
                  <a:tcP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The server was acting as a gateway or proxy and received an invalid response from the upstream server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45232898"/>
                  </a:ext>
                </a:extLst>
              </a:tr>
              <a:tr h="384644">
                <a:tc>
                  <a:txBody>
                    <a:bodyPr/>
                    <a:lstStyle/>
                    <a:p>
                      <a:r>
                        <a:rPr lang="en-US" sz="1200" kern="1200" dirty="0">
                          <a:solidFill>
                            <a:schemeClr val="dk1"/>
                          </a:solidFill>
                          <a:effectLst/>
                          <a:latin typeface="+mn-lt"/>
                          <a:ea typeface="+mn-ea"/>
                          <a:cs typeface="+mn-cs"/>
                        </a:rPr>
                        <a:t>503</a:t>
                      </a:r>
                      <a:endParaRPr lang="en-US" sz="1200" dirty="0"/>
                    </a:p>
                  </a:txBody>
                  <a:tcPr/>
                </a:tc>
                <a:tc>
                  <a:txBody>
                    <a:bodyPr/>
                    <a:lstStyle/>
                    <a:p>
                      <a:r>
                        <a:rPr lang="en-US" sz="1200" kern="1200" dirty="0">
                          <a:solidFill>
                            <a:schemeClr val="dk1"/>
                          </a:solidFill>
                          <a:effectLst/>
                          <a:latin typeface="+mn-lt"/>
                          <a:ea typeface="+mn-ea"/>
                          <a:cs typeface="+mn-cs"/>
                        </a:rPr>
                        <a:t>Service Unavailable</a:t>
                      </a:r>
                      <a:endParaRPr lang="en-US" sz="1200" dirty="0"/>
                    </a:p>
                  </a:txBody>
                  <a:tcPr/>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The server is currently unavailable (overloaded or down)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2555760"/>
                  </a:ext>
                </a:extLst>
              </a:tr>
            </a:tbl>
          </a:graphicData>
        </a:graphic>
      </p:graphicFrame>
    </p:spTree>
    <p:extLst>
      <p:ext uri="{BB962C8B-B14F-4D97-AF65-F5344CB8AC3E}">
        <p14:creationId xmlns:p14="http://schemas.microsoft.com/office/powerpoint/2010/main" val="133453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Define API operations in terms of HTTP methods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3546292"/>
          </a:xfrm>
          <a:prstGeom prst="rect">
            <a:avLst/>
          </a:prstGeom>
          <a:noFill/>
        </p:spPr>
        <p:txBody>
          <a:bodyPr wrap="square">
            <a:spAutoFit/>
          </a:bodyPr>
          <a:lstStyle/>
          <a:p>
            <a:pPr>
              <a:lnSpc>
                <a:spcPct val="150000"/>
              </a:lnSpc>
              <a:spcAft>
                <a:spcPts val="800"/>
              </a:spcAft>
            </a:pPr>
            <a:r>
              <a:rPr lang="en-GB" sz="1200" dirty="0">
                <a:latin typeface="Roboto" panose="02000000000000000000"/>
              </a:rPr>
              <a:t>The HTTP protocol defines a number of methods that assign semantic meaning to a request. The common HTTP methods used by most RESTful web APIs are:</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GET</a:t>
            </a:r>
            <a:r>
              <a:rPr lang="en-GB" sz="1200" dirty="0">
                <a:latin typeface="Roboto" panose="02000000000000000000"/>
              </a:rPr>
              <a:t> retrieves a representation of the resource at the specified URI. The body of the response message contains the details of the requested resource.</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POST</a:t>
            </a:r>
            <a:r>
              <a:rPr lang="en-GB" sz="1200" dirty="0">
                <a:latin typeface="Roboto" panose="02000000000000000000"/>
              </a:rPr>
              <a:t> creates a new resource at the specified URI. The body of the request message provides the details of the new resource. Note that POST can also be used to trigger operations that don't actually create resources.</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PUT</a:t>
            </a:r>
            <a:r>
              <a:rPr lang="en-GB" sz="1200" dirty="0">
                <a:latin typeface="Roboto" panose="02000000000000000000"/>
              </a:rPr>
              <a:t> either creates or replaces the resource at the specified URI. The body of the request message specifies the resource to be created or updated.</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PATCH</a:t>
            </a:r>
            <a:r>
              <a:rPr lang="en-GB" sz="1200" dirty="0">
                <a:latin typeface="Roboto" panose="02000000000000000000"/>
              </a:rPr>
              <a:t> performs a partial update of a resource. The request body specifies the set of changes to apply to the resource.</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DELETE</a:t>
            </a:r>
            <a:r>
              <a:rPr lang="en-GB" sz="1200" dirty="0">
                <a:latin typeface="Roboto" panose="02000000000000000000"/>
              </a:rPr>
              <a:t> removes the resource at the specified URI.</a:t>
            </a:r>
          </a:p>
          <a:p>
            <a:pPr>
              <a:lnSpc>
                <a:spcPct val="150000"/>
              </a:lnSpc>
              <a:spcAft>
                <a:spcPts val="800"/>
              </a:spcAft>
            </a:pPr>
            <a:endParaRPr lang="en-GB" sz="1200" dirty="0">
              <a:latin typeface="Roboto" panose="02000000000000000000"/>
            </a:endParaRPr>
          </a:p>
          <a:p>
            <a:pPr>
              <a:lnSpc>
                <a:spcPct val="150000"/>
              </a:lnSpc>
              <a:spcAft>
                <a:spcPts val="800"/>
              </a:spcAft>
            </a:pPr>
            <a:r>
              <a:rPr lang="en-GB" sz="1200" dirty="0">
                <a:latin typeface="Roboto" panose="02000000000000000000"/>
              </a:rPr>
              <a:t>The effect of a specific request should depend on whether the resource is a collection or an individual item. The following table summarizes the common conventions adopted by most RESTful implementations using the e-commerce example. Not all of these requests might be implemented—it depends on the specific scenario.</a:t>
            </a:r>
            <a:endParaRPr lang="en-US" sz="1200" dirty="0">
              <a:latin typeface="Roboto" panose="02000000000000000000"/>
            </a:endParaRPr>
          </a:p>
        </p:txBody>
      </p:sp>
      <p:pic>
        <p:nvPicPr>
          <p:cNvPr id="2" name="Picture 1">
            <a:extLst>
              <a:ext uri="{FF2B5EF4-FFF2-40B4-BE49-F238E27FC236}">
                <a16:creationId xmlns:a16="http://schemas.microsoft.com/office/drawing/2014/main" id="{91A2317C-42C5-453A-8F67-5D0DD5345801}"/>
              </a:ext>
            </a:extLst>
          </p:cNvPr>
          <p:cNvPicPr>
            <a:picLocks noChangeAspect="1"/>
          </p:cNvPicPr>
          <p:nvPr/>
        </p:nvPicPr>
        <p:blipFill>
          <a:blip r:embed="rId2"/>
          <a:stretch>
            <a:fillRect/>
          </a:stretch>
        </p:blipFill>
        <p:spPr>
          <a:xfrm>
            <a:off x="1801905" y="4428321"/>
            <a:ext cx="8588189" cy="2072680"/>
          </a:xfrm>
          <a:prstGeom prst="rect">
            <a:avLst/>
          </a:prstGeom>
        </p:spPr>
      </p:pic>
    </p:spTree>
    <p:extLst>
      <p:ext uri="{BB962C8B-B14F-4D97-AF65-F5344CB8AC3E}">
        <p14:creationId xmlns:p14="http://schemas.microsoft.com/office/powerpoint/2010/main" val="87599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Conform to HTTP Semantics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612155"/>
          </a:xfrm>
          <a:prstGeom prst="rect">
            <a:avLst/>
          </a:prstGeom>
          <a:noFill/>
        </p:spPr>
        <p:txBody>
          <a:bodyPr wrap="square">
            <a:spAutoFit/>
          </a:bodyPr>
          <a:lstStyle/>
          <a:p>
            <a:pPr>
              <a:lnSpc>
                <a:spcPct val="150000"/>
              </a:lnSpc>
              <a:spcAft>
                <a:spcPts val="800"/>
              </a:spcAft>
            </a:pPr>
            <a:r>
              <a:rPr lang="en-GB" sz="1200" dirty="0">
                <a:latin typeface="Roboto" panose="02000000000000000000"/>
              </a:rPr>
              <a:t>This section describes some typical considerations for designing an API that conforms to the HTTP specification. However, it doesn't cover every possible detail or scenario. When in doubt, consult the HTTP specifications.</a:t>
            </a:r>
            <a:endParaRPr lang="en-US" sz="1200" dirty="0">
              <a:latin typeface="Roboto" panose="02000000000000000000"/>
            </a:endParaRPr>
          </a:p>
        </p:txBody>
      </p:sp>
    </p:spTree>
    <p:extLst>
      <p:ext uri="{BB962C8B-B14F-4D97-AF65-F5344CB8AC3E}">
        <p14:creationId xmlns:p14="http://schemas.microsoft.com/office/powerpoint/2010/main" val="304661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Media Types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5064656"/>
          </a:xfrm>
          <a:prstGeom prst="rect">
            <a:avLst/>
          </a:prstGeom>
          <a:noFill/>
        </p:spPr>
        <p:txBody>
          <a:bodyPr wrap="square">
            <a:spAutoFit/>
          </a:bodyPr>
          <a:lstStyle/>
          <a:p>
            <a:pPr>
              <a:lnSpc>
                <a:spcPct val="150000"/>
              </a:lnSpc>
              <a:spcAft>
                <a:spcPts val="800"/>
              </a:spcAft>
            </a:pPr>
            <a:r>
              <a:rPr lang="en-GB" sz="1200" dirty="0">
                <a:latin typeface="Roboto" panose="02000000000000000000"/>
              </a:rPr>
              <a:t>As mentioned earlier, clients and servers exchange representations of resources. For example, in a POST request, the request body contains a representation of the resource to create. In a GET request, the response body contains a representation of the fetched resource.</a:t>
            </a:r>
          </a:p>
          <a:p>
            <a:pPr>
              <a:lnSpc>
                <a:spcPct val="150000"/>
              </a:lnSpc>
              <a:spcAft>
                <a:spcPts val="800"/>
              </a:spcAft>
            </a:pPr>
            <a:r>
              <a:rPr lang="en-GB" sz="1200" dirty="0">
                <a:latin typeface="Roboto" panose="02000000000000000000"/>
              </a:rPr>
              <a:t>In the HTTP protocol, formats are specified through the use of media types, also called MIME types. For non-binary data, most web APIs support JSON (media type = application/json) and possibly XML (media type = application/xml).</a:t>
            </a:r>
          </a:p>
          <a:p>
            <a:pPr>
              <a:lnSpc>
                <a:spcPct val="150000"/>
              </a:lnSpc>
              <a:spcAft>
                <a:spcPts val="800"/>
              </a:spcAft>
            </a:pPr>
            <a:r>
              <a:rPr lang="en-GB" sz="1200" dirty="0">
                <a:latin typeface="Roboto" panose="02000000000000000000"/>
              </a:rPr>
              <a:t>The Content-Type header in a request or response specifies the format of the representation. Here is an example of a POST request that includes JSON data:</a:t>
            </a:r>
          </a:p>
          <a:p>
            <a:pPr>
              <a:lnSpc>
                <a:spcPct val="150000"/>
              </a:lnSpc>
              <a:spcAft>
                <a:spcPts val="800"/>
              </a:spcAft>
            </a:pPr>
            <a:endParaRPr lang="en-GB" sz="1200" dirty="0">
              <a:latin typeface="Roboto" panose="02000000000000000000"/>
            </a:endParaRPr>
          </a:p>
          <a:p>
            <a:pPr>
              <a:lnSpc>
                <a:spcPct val="150000"/>
              </a:lnSpc>
              <a:spcAft>
                <a:spcPts val="800"/>
              </a:spcAft>
            </a:pPr>
            <a:endParaRPr lang="en-GB" sz="1200" dirty="0">
              <a:latin typeface="Roboto" panose="02000000000000000000"/>
            </a:endParaRPr>
          </a:p>
          <a:p>
            <a:pPr>
              <a:lnSpc>
                <a:spcPct val="150000"/>
              </a:lnSpc>
              <a:spcAft>
                <a:spcPts val="800"/>
              </a:spcAft>
            </a:pPr>
            <a:endParaRPr lang="en-GB" sz="1200" dirty="0">
              <a:latin typeface="Roboto" panose="02000000000000000000"/>
            </a:endParaRPr>
          </a:p>
          <a:p>
            <a:pPr>
              <a:lnSpc>
                <a:spcPct val="150000"/>
              </a:lnSpc>
              <a:spcAft>
                <a:spcPts val="800"/>
              </a:spcAft>
            </a:pPr>
            <a:r>
              <a:rPr lang="en-GB" sz="1200" dirty="0">
                <a:latin typeface="Roboto" panose="02000000000000000000"/>
              </a:rPr>
              <a:t>If the server doesn't support the media type, it should return HTTP status code 415 (Unsupported Media Type).</a:t>
            </a:r>
          </a:p>
          <a:p>
            <a:pPr>
              <a:lnSpc>
                <a:spcPct val="150000"/>
              </a:lnSpc>
              <a:spcAft>
                <a:spcPts val="800"/>
              </a:spcAft>
            </a:pPr>
            <a:r>
              <a:rPr lang="en-GB" sz="1200" dirty="0">
                <a:latin typeface="Roboto" panose="02000000000000000000"/>
              </a:rPr>
              <a:t>A client request can include an Accept header that contains a list of media types the client will accept from the server in the response message. For example:</a:t>
            </a:r>
          </a:p>
          <a:p>
            <a:pPr>
              <a:lnSpc>
                <a:spcPct val="150000"/>
              </a:lnSpc>
              <a:spcAft>
                <a:spcPts val="800"/>
              </a:spcAft>
            </a:pPr>
            <a:endParaRPr lang="en-GB" sz="1200" dirty="0">
              <a:latin typeface="Roboto" panose="02000000000000000000"/>
            </a:endParaRPr>
          </a:p>
          <a:p>
            <a:pPr>
              <a:lnSpc>
                <a:spcPct val="150000"/>
              </a:lnSpc>
              <a:spcAft>
                <a:spcPts val="800"/>
              </a:spcAft>
            </a:pPr>
            <a:endParaRPr lang="en-GB" sz="1200" dirty="0">
              <a:latin typeface="Roboto" panose="02000000000000000000"/>
            </a:endParaRPr>
          </a:p>
          <a:p>
            <a:pPr>
              <a:lnSpc>
                <a:spcPct val="150000"/>
              </a:lnSpc>
              <a:spcAft>
                <a:spcPts val="800"/>
              </a:spcAft>
            </a:pPr>
            <a:endParaRPr lang="en-GB" sz="1200" dirty="0">
              <a:latin typeface="Roboto" panose="02000000000000000000"/>
            </a:endParaRPr>
          </a:p>
          <a:p>
            <a:pPr>
              <a:lnSpc>
                <a:spcPct val="150000"/>
              </a:lnSpc>
              <a:spcAft>
                <a:spcPts val="800"/>
              </a:spcAft>
            </a:pPr>
            <a:r>
              <a:rPr lang="en-GB" sz="1200" dirty="0">
                <a:latin typeface="Roboto" panose="02000000000000000000"/>
              </a:rPr>
              <a:t>If the server cannot match any of the media type(s) listed, it should return HTTP status code 406 (Not Acceptable).</a:t>
            </a:r>
            <a:endParaRPr lang="en-US" sz="1200" dirty="0">
              <a:latin typeface="Roboto" panose="02000000000000000000"/>
            </a:endParaRPr>
          </a:p>
        </p:txBody>
      </p:sp>
      <p:pic>
        <p:nvPicPr>
          <p:cNvPr id="2" name="Picture 1">
            <a:extLst>
              <a:ext uri="{FF2B5EF4-FFF2-40B4-BE49-F238E27FC236}">
                <a16:creationId xmlns:a16="http://schemas.microsoft.com/office/drawing/2014/main" id="{912EAAB2-BC72-4340-85DD-232957BEF569}"/>
              </a:ext>
            </a:extLst>
          </p:cNvPr>
          <p:cNvPicPr>
            <a:picLocks noChangeAspect="1"/>
          </p:cNvPicPr>
          <p:nvPr/>
        </p:nvPicPr>
        <p:blipFill>
          <a:blip r:embed="rId2"/>
          <a:stretch>
            <a:fillRect/>
          </a:stretch>
        </p:blipFill>
        <p:spPr>
          <a:xfrm>
            <a:off x="1402976" y="2541214"/>
            <a:ext cx="3357282" cy="1198062"/>
          </a:xfrm>
          <a:prstGeom prst="rect">
            <a:avLst/>
          </a:prstGeom>
        </p:spPr>
      </p:pic>
      <p:pic>
        <p:nvPicPr>
          <p:cNvPr id="3" name="Picture 2">
            <a:extLst>
              <a:ext uri="{FF2B5EF4-FFF2-40B4-BE49-F238E27FC236}">
                <a16:creationId xmlns:a16="http://schemas.microsoft.com/office/drawing/2014/main" id="{F7F91256-EBFC-4479-8F37-F4D030F91233}"/>
              </a:ext>
            </a:extLst>
          </p:cNvPr>
          <p:cNvPicPr>
            <a:picLocks noChangeAspect="1"/>
          </p:cNvPicPr>
          <p:nvPr/>
        </p:nvPicPr>
        <p:blipFill>
          <a:blip r:embed="rId3"/>
          <a:stretch>
            <a:fillRect/>
          </a:stretch>
        </p:blipFill>
        <p:spPr>
          <a:xfrm>
            <a:off x="1402976" y="4531691"/>
            <a:ext cx="3572436" cy="910121"/>
          </a:xfrm>
          <a:prstGeom prst="rect">
            <a:avLst/>
          </a:prstGeom>
        </p:spPr>
      </p:pic>
    </p:spTree>
    <p:extLst>
      <p:ext uri="{BB962C8B-B14F-4D97-AF65-F5344CB8AC3E}">
        <p14:creationId xmlns:p14="http://schemas.microsoft.com/office/powerpoint/2010/main" val="81336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API End Point with GET Methods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2646878"/>
          </a:xfrm>
          <a:prstGeom prst="rect">
            <a:avLst/>
          </a:prstGeom>
          <a:noFill/>
        </p:spPr>
        <p:txBody>
          <a:bodyPr wrap="square">
            <a:spAutoFit/>
          </a:bodyPr>
          <a:lstStyle/>
          <a:p>
            <a:pPr>
              <a:lnSpc>
                <a:spcPct val="150000"/>
              </a:lnSpc>
              <a:spcAft>
                <a:spcPts val="800"/>
              </a:spcAft>
            </a:pPr>
            <a:r>
              <a:rPr lang="en-GB" sz="1200" b="1" dirty="0">
                <a:latin typeface="Roboto" panose="02000000000000000000"/>
              </a:rPr>
              <a:t>Used primary for Read resource operations.</a:t>
            </a:r>
          </a:p>
          <a:p>
            <a:pPr>
              <a:lnSpc>
                <a:spcPct val="150000"/>
              </a:lnSpc>
              <a:spcAft>
                <a:spcPts val="800"/>
              </a:spcAft>
            </a:pPr>
            <a:r>
              <a:rPr lang="en-GB" sz="1200" dirty="0">
                <a:latin typeface="Roboto" panose="02000000000000000000"/>
              </a:rPr>
              <a:t>A successful GET method typically returns HTTP status code 200 (OK). If the resource cannot be found, the method should return 404 (Not Found).</a:t>
            </a:r>
          </a:p>
          <a:p>
            <a:pPr>
              <a:lnSpc>
                <a:spcPct val="150000"/>
              </a:lnSpc>
              <a:spcAft>
                <a:spcPts val="800"/>
              </a:spcAft>
            </a:pPr>
            <a:r>
              <a:rPr lang="en-GB" sz="1200" dirty="0">
                <a:latin typeface="Roboto" panose="02000000000000000000"/>
              </a:rPr>
              <a:t>If the request was fulfilled but there is no response body included in the HTTP response, then it should return HTTP status code 204 (No Content); for example, a search operation yielding no matches might be implemented with this behaviour.</a:t>
            </a:r>
          </a:p>
          <a:p>
            <a:pPr>
              <a:lnSpc>
                <a:spcPct val="150000"/>
              </a:lnSpc>
              <a:spcAft>
                <a:spcPts val="800"/>
              </a:spcAft>
            </a:pPr>
            <a:endParaRPr lang="en-GB" sz="1200" dirty="0">
              <a:latin typeface="Roboto" panose="02000000000000000000"/>
            </a:endParaRPr>
          </a:p>
          <a:p>
            <a:pPr>
              <a:spcAft>
                <a:spcPts val="800"/>
              </a:spcAft>
            </a:pPr>
            <a:r>
              <a:rPr lang="en-GB" sz="1200" dirty="0">
                <a:latin typeface="Roboto" panose="02000000000000000000"/>
              </a:rPr>
              <a:t>Return Status Code:</a:t>
            </a:r>
          </a:p>
          <a:p>
            <a:pPr marL="171450" indent="-171450">
              <a:spcAft>
                <a:spcPts val="800"/>
              </a:spcAft>
              <a:buFont typeface="Arial" panose="020B0604020202020204" pitchFamily="34" charset="0"/>
              <a:buChar char="•"/>
            </a:pPr>
            <a:r>
              <a:rPr lang="en-GB" sz="1200" b="1" dirty="0">
                <a:latin typeface="Roboto" panose="02000000000000000000"/>
              </a:rPr>
              <a:t>200</a:t>
            </a:r>
            <a:r>
              <a:rPr lang="en-GB" sz="1200" dirty="0">
                <a:latin typeface="Roboto" panose="02000000000000000000"/>
              </a:rPr>
              <a:t> OK if the response contains data</a:t>
            </a:r>
          </a:p>
          <a:p>
            <a:pPr marL="171450" indent="-171450">
              <a:spcAft>
                <a:spcPts val="800"/>
              </a:spcAft>
              <a:buFont typeface="Arial" panose="020B0604020202020204" pitchFamily="34" charset="0"/>
              <a:buChar char="•"/>
            </a:pPr>
            <a:r>
              <a:rPr lang="en-GB" sz="1200" b="1" dirty="0">
                <a:latin typeface="Roboto" panose="02000000000000000000"/>
              </a:rPr>
              <a:t>204</a:t>
            </a:r>
            <a:r>
              <a:rPr lang="en-GB" sz="1200" dirty="0">
                <a:latin typeface="Roboto" panose="02000000000000000000"/>
              </a:rPr>
              <a:t> No Content if the response contains no data</a:t>
            </a:r>
            <a:endParaRPr lang="en-US" sz="1200" dirty="0">
              <a:latin typeface="Roboto" panose="02000000000000000000"/>
            </a:endParaRPr>
          </a:p>
        </p:txBody>
      </p:sp>
    </p:spTree>
    <p:extLst>
      <p:ext uri="{BB962C8B-B14F-4D97-AF65-F5344CB8AC3E}">
        <p14:creationId xmlns:p14="http://schemas.microsoft.com/office/powerpoint/2010/main" val="273166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API End Point with PUT Methods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3200876"/>
          </a:xfrm>
          <a:prstGeom prst="rect">
            <a:avLst/>
          </a:prstGeom>
          <a:noFill/>
        </p:spPr>
        <p:txBody>
          <a:bodyPr wrap="square">
            <a:spAutoFit/>
          </a:bodyPr>
          <a:lstStyle/>
          <a:p>
            <a:pPr>
              <a:lnSpc>
                <a:spcPct val="150000"/>
              </a:lnSpc>
              <a:spcAft>
                <a:spcPts val="800"/>
              </a:spcAft>
            </a:pPr>
            <a:r>
              <a:rPr lang="en-GB" sz="1200" b="1" dirty="0">
                <a:latin typeface="Roboto" panose="02000000000000000000"/>
              </a:rPr>
              <a:t>Used for Update resource operations.</a:t>
            </a:r>
          </a:p>
          <a:p>
            <a:pPr>
              <a:lnSpc>
                <a:spcPct val="150000"/>
              </a:lnSpc>
              <a:spcAft>
                <a:spcPts val="800"/>
              </a:spcAft>
            </a:pPr>
            <a:r>
              <a:rPr lang="en-GB" sz="1200" dirty="0">
                <a:latin typeface="Roboto" panose="02000000000000000000"/>
              </a:rPr>
              <a:t>If a PUT method creates a new resource, it returns HTTP status code 201 (Created), as with a POST method. If the method updates an existing resource, it returns either 200 (OK) or 204 (No Content). In some cases, it might not be possible to update an existing resource. In that case, consider returning HTTP status code 409 (Conflict).</a:t>
            </a:r>
          </a:p>
          <a:p>
            <a:pPr>
              <a:lnSpc>
                <a:spcPct val="150000"/>
              </a:lnSpc>
              <a:spcAft>
                <a:spcPts val="800"/>
              </a:spcAft>
            </a:pPr>
            <a:r>
              <a:rPr lang="en-GB" sz="1200" dirty="0">
                <a:latin typeface="Roboto" panose="02000000000000000000"/>
              </a:rPr>
              <a:t>Consider implementing bulk HTTP PUT operations that can batch updates to multiple resources in a collection. The PUT request should specify the URI of the collection, and the request body should specify the details of the resources to be modified. This approach can help to reduce chattiness and improve performance.</a:t>
            </a:r>
          </a:p>
          <a:p>
            <a:pPr>
              <a:lnSpc>
                <a:spcPct val="150000"/>
              </a:lnSpc>
              <a:spcAft>
                <a:spcPts val="800"/>
              </a:spcAft>
            </a:pPr>
            <a:endParaRPr lang="en-GB" sz="1200" dirty="0">
              <a:latin typeface="Roboto" panose="02000000000000000000"/>
            </a:endParaRPr>
          </a:p>
          <a:p>
            <a:pPr>
              <a:spcAft>
                <a:spcPts val="800"/>
              </a:spcAft>
            </a:pPr>
            <a:r>
              <a:rPr lang="en-GB" sz="1200" dirty="0">
                <a:latin typeface="Roboto" panose="02000000000000000000"/>
              </a:rPr>
              <a:t>Return Status Code:</a:t>
            </a:r>
          </a:p>
          <a:p>
            <a:pPr marL="171450" indent="-171450">
              <a:spcAft>
                <a:spcPts val="800"/>
              </a:spcAft>
              <a:buFont typeface="Arial" panose="020B0604020202020204" pitchFamily="34" charset="0"/>
              <a:buChar char="•"/>
            </a:pPr>
            <a:r>
              <a:rPr lang="en-GB" sz="1200" b="1" dirty="0">
                <a:latin typeface="Roboto" panose="02000000000000000000"/>
              </a:rPr>
              <a:t>200</a:t>
            </a:r>
            <a:r>
              <a:rPr lang="en-GB" sz="1200" dirty="0">
                <a:latin typeface="Roboto" panose="02000000000000000000"/>
              </a:rPr>
              <a:t> OK if the response contains data</a:t>
            </a:r>
          </a:p>
          <a:p>
            <a:pPr marL="171450" indent="-171450">
              <a:spcAft>
                <a:spcPts val="800"/>
              </a:spcAft>
              <a:buFont typeface="Arial" panose="020B0604020202020204" pitchFamily="34" charset="0"/>
              <a:buChar char="•"/>
            </a:pPr>
            <a:r>
              <a:rPr lang="en-GB" sz="1200" b="1" dirty="0">
                <a:latin typeface="Roboto" panose="02000000000000000000"/>
              </a:rPr>
              <a:t>204</a:t>
            </a:r>
            <a:r>
              <a:rPr lang="en-GB" sz="1200" dirty="0">
                <a:latin typeface="Roboto" panose="02000000000000000000"/>
              </a:rPr>
              <a:t> No Content if the response contains no data</a:t>
            </a:r>
            <a:endParaRPr lang="en-US" sz="1200" dirty="0">
              <a:latin typeface="Roboto" panose="02000000000000000000"/>
            </a:endParaRPr>
          </a:p>
        </p:txBody>
      </p:sp>
    </p:spTree>
    <p:extLst>
      <p:ext uri="{BB962C8B-B14F-4D97-AF65-F5344CB8AC3E}">
        <p14:creationId xmlns:p14="http://schemas.microsoft.com/office/powerpoint/2010/main" val="121199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API End Point with DELETE Methods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1990288"/>
          </a:xfrm>
          <a:prstGeom prst="rect">
            <a:avLst/>
          </a:prstGeom>
          <a:noFill/>
        </p:spPr>
        <p:txBody>
          <a:bodyPr wrap="square">
            <a:spAutoFit/>
          </a:bodyPr>
          <a:lstStyle/>
          <a:p>
            <a:pPr>
              <a:lnSpc>
                <a:spcPct val="150000"/>
              </a:lnSpc>
              <a:spcAft>
                <a:spcPts val="800"/>
              </a:spcAft>
            </a:pPr>
            <a:r>
              <a:rPr lang="en-GB" sz="1200" b="1" dirty="0">
                <a:latin typeface="Roboto" panose="02000000000000000000"/>
              </a:rPr>
              <a:t>Used for Delete resource operations.</a:t>
            </a:r>
          </a:p>
          <a:p>
            <a:pPr>
              <a:spcAft>
                <a:spcPts val="800"/>
              </a:spcAft>
            </a:pPr>
            <a:endParaRPr lang="en-GB" sz="1200" dirty="0">
              <a:latin typeface="Roboto" panose="02000000000000000000"/>
            </a:endParaRPr>
          </a:p>
          <a:p>
            <a:pPr>
              <a:spcAft>
                <a:spcPts val="800"/>
              </a:spcAft>
            </a:pPr>
            <a:r>
              <a:rPr lang="en-GB" sz="1200" dirty="0">
                <a:latin typeface="Roboto" panose="02000000000000000000"/>
              </a:rPr>
              <a:t>If the delete operation is successful, the web server should respond with HTTP status code 204 (No Content), indicating that the process has been successfully handled, but that the response body contains no further information. If the resource doesn't exist, the web server can return HTTP 404 (Not Found).</a:t>
            </a:r>
          </a:p>
          <a:p>
            <a:pPr>
              <a:spcAft>
                <a:spcPts val="800"/>
              </a:spcAft>
            </a:pPr>
            <a:endParaRPr lang="en-GB" sz="1200" dirty="0">
              <a:latin typeface="Roboto" panose="02000000000000000000"/>
            </a:endParaRPr>
          </a:p>
          <a:p>
            <a:pPr>
              <a:spcAft>
                <a:spcPts val="800"/>
              </a:spcAft>
            </a:pPr>
            <a:r>
              <a:rPr lang="en-GB" sz="1200" dirty="0">
                <a:latin typeface="Roboto" panose="02000000000000000000"/>
              </a:rPr>
              <a:t>Return Status Code:</a:t>
            </a:r>
          </a:p>
          <a:p>
            <a:pPr marL="171450" indent="-171450">
              <a:spcAft>
                <a:spcPts val="800"/>
              </a:spcAft>
              <a:buFont typeface="Arial" panose="020B0604020202020204" pitchFamily="34" charset="0"/>
              <a:buChar char="•"/>
            </a:pPr>
            <a:r>
              <a:rPr lang="en-GB" sz="1200" b="1" dirty="0">
                <a:latin typeface="Roboto" panose="02000000000000000000"/>
              </a:rPr>
              <a:t>204</a:t>
            </a:r>
            <a:r>
              <a:rPr lang="en-GB" sz="1200" dirty="0">
                <a:latin typeface="Roboto" panose="02000000000000000000"/>
              </a:rPr>
              <a:t> No Content  for successful delete operation</a:t>
            </a:r>
            <a:endParaRPr lang="en-US" sz="1200" dirty="0">
              <a:latin typeface="Roboto" panose="02000000000000000000"/>
            </a:endParaRPr>
          </a:p>
        </p:txBody>
      </p:sp>
    </p:spTree>
    <p:extLst>
      <p:ext uri="{BB962C8B-B14F-4D97-AF65-F5344CB8AC3E}">
        <p14:creationId xmlns:p14="http://schemas.microsoft.com/office/powerpoint/2010/main" val="346006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API End Point with PATCH Methods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1231106"/>
          </a:xfrm>
          <a:prstGeom prst="rect">
            <a:avLst/>
          </a:prstGeom>
          <a:noFill/>
        </p:spPr>
        <p:txBody>
          <a:bodyPr wrap="square">
            <a:spAutoFit/>
          </a:bodyPr>
          <a:lstStyle/>
          <a:p>
            <a:pPr>
              <a:lnSpc>
                <a:spcPct val="150000"/>
              </a:lnSpc>
              <a:spcAft>
                <a:spcPts val="800"/>
              </a:spcAft>
            </a:pPr>
            <a:r>
              <a:rPr lang="en-GB" sz="1200" b="1" dirty="0">
                <a:latin typeface="Roboto" panose="02000000000000000000"/>
              </a:rPr>
              <a:t>Used for Partial update resource operations.</a:t>
            </a:r>
          </a:p>
          <a:p>
            <a:pPr>
              <a:spcAft>
                <a:spcPts val="800"/>
              </a:spcAft>
            </a:pPr>
            <a:endParaRPr lang="en-GB" sz="1200" dirty="0">
              <a:latin typeface="Roboto" panose="02000000000000000000"/>
            </a:endParaRPr>
          </a:p>
          <a:p>
            <a:pPr>
              <a:spcAft>
                <a:spcPts val="800"/>
              </a:spcAft>
            </a:pPr>
            <a:r>
              <a:rPr lang="en-GB" sz="1200" dirty="0">
                <a:latin typeface="Roboto" panose="02000000000000000000"/>
              </a:rPr>
              <a:t>Return Status Code:</a:t>
            </a:r>
          </a:p>
          <a:p>
            <a:pPr marL="171450" indent="-171450">
              <a:spcAft>
                <a:spcPts val="800"/>
              </a:spcAft>
              <a:buFont typeface="Arial" panose="020B0604020202020204" pitchFamily="34" charset="0"/>
              <a:buChar char="•"/>
            </a:pPr>
            <a:r>
              <a:rPr lang="en-GB" sz="1200" b="1" dirty="0">
                <a:latin typeface="Roboto" panose="02000000000000000000"/>
              </a:rPr>
              <a:t>200</a:t>
            </a:r>
            <a:r>
              <a:rPr lang="en-GB" sz="1200" dirty="0">
                <a:latin typeface="Roboto" panose="02000000000000000000"/>
              </a:rPr>
              <a:t> OK for successful partial update operation.</a:t>
            </a:r>
            <a:endParaRPr lang="en-US" sz="1200" dirty="0">
              <a:latin typeface="Roboto" panose="02000000000000000000"/>
            </a:endParaRPr>
          </a:p>
        </p:txBody>
      </p:sp>
    </p:spTree>
    <p:extLst>
      <p:ext uri="{BB962C8B-B14F-4D97-AF65-F5344CB8AC3E}">
        <p14:creationId xmlns:p14="http://schemas.microsoft.com/office/powerpoint/2010/main" val="204168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Request Response Model</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276999"/>
          </a:xfrm>
          <a:prstGeom prst="rect">
            <a:avLst/>
          </a:prstGeom>
          <a:noFill/>
        </p:spPr>
        <p:txBody>
          <a:bodyPr wrap="square">
            <a:spAutoFit/>
          </a:bodyPr>
          <a:lstStyle/>
          <a:p>
            <a:r>
              <a:rPr lang="en-US" sz="1200" b="1" dirty="0"/>
              <a:t>HTTP Response status messages</a:t>
            </a:r>
            <a:endParaRPr lang="en-US" sz="1200" dirty="0"/>
          </a:p>
        </p:txBody>
      </p:sp>
      <p:graphicFrame>
        <p:nvGraphicFramePr>
          <p:cNvPr id="6" name="Table 12">
            <a:extLst>
              <a:ext uri="{FF2B5EF4-FFF2-40B4-BE49-F238E27FC236}">
                <a16:creationId xmlns:a16="http://schemas.microsoft.com/office/drawing/2014/main" id="{51A80BE8-AB1F-4565-8194-525DF13FCEAC}"/>
              </a:ext>
            </a:extLst>
          </p:cNvPr>
          <p:cNvGraphicFramePr>
            <a:graphicFrameLocks noGrp="1"/>
          </p:cNvGraphicFramePr>
          <p:nvPr>
            <p:extLst>
              <p:ext uri="{D42A27DB-BD31-4B8C-83A1-F6EECF244321}">
                <p14:modId xmlns:p14="http://schemas.microsoft.com/office/powerpoint/2010/main" val="1691859641"/>
              </p:ext>
            </p:extLst>
          </p:nvPr>
        </p:nvGraphicFramePr>
        <p:xfrm>
          <a:off x="632837" y="1356940"/>
          <a:ext cx="11056381" cy="4671668"/>
        </p:xfrm>
        <a:graphic>
          <a:graphicData uri="http://schemas.openxmlformats.org/drawingml/2006/table">
            <a:tbl>
              <a:tblPr firstRow="1" bandRow="1">
                <a:tableStyleId>{073A0DAA-6AF3-43AB-8588-CEC1D06C72B9}</a:tableStyleId>
              </a:tblPr>
              <a:tblGrid>
                <a:gridCol w="711835">
                  <a:extLst>
                    <a:ext uri="{9D8B030D-6E8A-4147-A177-3AD203B41FA5}">
                      <a16:colId xmlns:a16="http://schemas.microsoft.com/office/drawing/2014/main" val="934711604"/>
                    </a:ext>
                  </a:extLst>
                </a:gridCol>
                <a:gridCol w="1546519">
                  <a:extLst>
                    <a:ext uri="{9D8B030D-6E8A-4147-A177-3AD203B41FA5}">
                      <a16:colId xmlns:a16="http://schemas.microsoft.com/office/drawing/2014/main" val="3375369229"/>
                    </a:ext>
                  </a:extLst>
                </a:gridCol>
                <a:gridCol w="8798027">
                  <a:extLst>
                    <a:ext uri="{9D8B030D-6E8A-4147-A177-3AD203B41FA5}">
                      <a16:colId xmlns:a16="http://schemas.microsoft.com/office/drawing/2014/main" val="178137068"/>
                    </a:ext>
                  </a:extLst>
                </a:gridCol>
              </a:tblGrid>
              <a:tr h="384644">
                <a:tc>
                  <a:txBody>
                    <a:bodyPr/>
                    <a:lstStyle/>
                    <a:p>
                      <a:pPr marL="0" marR="0" algn="ctr">
                        <a:lnSpc>
                          <a:spcPct val="107000"/>
                        </a:lnSpc>
                        <a:spcBef>
                          <a:spcPts val="0"/>
                        </a:spcBef>
                        <a:spcAft>
                          <a:spcPts val="0"/>
                        </a:spcAft>
                      </a:pPr>
                      <a:r>
                        <a:rPr lang="en-US" sz="1400" dirty="0">
                          <a:effectLst/>
                        </a:rPr>
                        <a:t>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400" kern="1200" dirty="0">
                          <a:effectLst/>
                        </a:rPr>
                        <a:t>Meaning</a:t>
                      </a:r>
                      <a:endParaRPr lang="en-US" sz="1400" b="0" dirty="0"/>
                    </a:p>
                  </a:txBody>
                  <a:tcPr anchor="ctr"/>
                </a:tc>
                <a:tc>
                  <a:txBody>
                    <a:bodyPr/>
                    <a:lstStyle/>
                    <a:p>
                      <a:pPr algn="ctr"/>
                      <a:r>
                        <a:rPr lang="en-US" sz="1400" dirty="0"/>
                        <a:t>Description</a:t>
                      </a:r>
                    </a:p>
                  </a:txBody>
                  <a:tcPr anchor="ctr"/>
                </a:tc>
                <a:extLst>
                  <a:ext uri="{0D108BD9-81ED-4DB2-BD59-A6C34878D82A}">
                    <a16:rowId xmlns:a16="http://schemas.microsoft.com/office/drawing/2014/main" val="62853713"/>
                  </a:ext>
                </a:extLst>
              </a:tr>
              <a:tr h="368028">
                <a:tc>
                  <a:txBody>
                    <a:bodyPr/>
                    <a:lstStyle/>
                    <a:p>
                      <a:r>
                        <a:rPr lang="en-US" sz="1200" kern="1200" dirty="0">
                          <a:effectLst/>
                        </a:rPr>
                        <a:t>200</a:t>
                      </a:r>
                      <a:endParaRPr lang="en-US" sz="1200" dirty="0"/>
                    </a:p>
                  </a:txBody>
                  <a:tcPr anchor="ctr"/>
                </a:tc>
                <a:tc>
                  <a:txBody>
                    <a:bodyPr/>
                    <a:lstStyle/>
                    <a:p>
                      <a:r>
                        <a:rPr lang="en-US" sz="1200" kern="1200" dirty="0">
                          <a:effectLst/>
                        </a:rPr>
                        <a:t>OK</a:t>
                      </a:r>
                      <a:endParaRPr lang="en-US" sz="1200" dirty="0"/>
                    </a:p>
                  </a:txBody>
                  <a:tcPr anchor="ctr"/>
                </a:tc>
                <a:tc>
                  <a:txBody>
                    <a:bodyPr/>
                    <a:lstStyle/>
                    <a:p>
                      <a:r>
                        <a:rPr lang="en-US" sz="1200" kern="1200" dirty="0">
                          <a:effectLst/>
                        </a:rPr>
                        <a:t>The request is OK (this is the standard response for successful HTTP requests)</a:t>
                      </a:r>
                      <a:endParaRPr lang="en-US" sz="1200" dirty="0"/>
                    </a:p>
                  </a:txBody>
                  <a:tcPr anchor="ctr"/>
                </a:tc>
                <a:extLst>
                  <a:ext uri="{0D108BD9-81ED-4DB2-BD59-A6C34878D82A}">
                    <a16:rowId xmlns:a16="http://schemas.microsoft.com/office/drawing/2014/main" val="2063153558"/>
                  </a:ext>
                </a:extLst>
              </a:tr>
              <a:tr h="384644">
                <a:tc>
                  <a:txBody>
                    <a:bodyPr/>
                    <a:lstStyle/>
                    <a:p>
                      <a:r>
                        <a:rPr lang="en-US" sz="1200" kern="1200" dirty="0">
                          <a:effectLst/>
                        </a:rPr>
                        <a:t>201</a:t>
                      </a:r>
                      <a:endParaRPr lang="en-US" sz="1200" dirty="0"/>
                    </a:p>
                  </a:txBody>
                  <a:tcPr anchor="ctr"/>
                </a:tc>
                <a:tc>
                  <a:txBody>
                    <a:bodyPr/>
                    <a:lstStyle/>
                    <a:p>
                      <a:pPr marL="0" marR="0">
                        <a:lnSpc>
                          <a:spcPct val="107000"/>
                        </a:lnSpc>
                        <a:spcBef>
                          <a:spcPts val="0"/>
                        </a:spcBef>
                        <a:spcAft>
                          <a:spcPts val="0"/>
                        </a:spcAft>
                      </a:pPr>
                      <a:r>
                        <a:rPr lang="en-US" sz="1200" dirty="0">
                          <a:effectLst/>
                        </a:rPr>
                        <a:t>Created</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The request has been fulfilled, and a new resource is created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647568"/>
                  </a:ext>
                </a:extLst>
              </a:tr>
              <a:tr h="384644">
                <a:tc>
                  <a:txBody>
                    <a:bodyPr/>
                    <a:lstStyle/>
                    <a:p>
                      <a:r>
                        <a:rPr lang="en-US" sz="1200" kern="1200" dirty="0">
                          <a:effectLst/>
                        </a:rPr>
                        <a:t>202</a:t>
                      </a:r>
                      <a:endParaRPr lang="en-US" sz="1200" dirty="0"/>
                    </a:p>
                  </a:txBody>
                  <a:tcPr anchor="ctr"/>
                </a:tc>
                <a:tc>
                  <a:txBody>
                    <a:bodyPr/>
                    <a:lstStyle/>
                    <a:p>
                      <a:r>
                        <a:rPr lang="en-US" sz="1200" kern="1200" dirty="0">
                          <a:effectLst/>
                        </a:rPr>
                        <a:t>Accepted</a:t>
                      </a:r>
                      <a:endParaRPr lang="en-US" sz="1200" dirty="0"/>
                    </a:p>
                  </a:txBody>
                  <a:tcPr anchor="ctr"/>
                </a:tc>
                <a:tc>
                  <a:txBody>
                    <a:bodyPr/>
                    <a:lstStyle/>
                    <a:p>
                      <a:r>
                        <a:rPr lang="en-US" sz="1200" kern="1200" dirty="0">
                          <a:effectLst/>
                        </a:rPr>
                        <a:t>The request has been accepted for processing, but the processing has not been completed </a:t>
                      </a:r>
                      <a:endParaRPr lang="en-US" sz="1200" dirty="0"/>
                    </a:p>
                  </a:txBody>
                  <a:tcPr anchor="ctr"/>
                </a:tc>
                <a:extLst>
                  <a:ext uri="{0D108BD9-81ED-4DB2-BD59-A6C34878D82A}">
                    <a16:rowId xmlns:a16="http://schemas.microsoft.com/office/drawing/2014/main" val="1762114910"/>
                  </a:ext>
                </a:extLst>
              </a:tr>
              <a:tr h="430758">
                <a:tc>
                  <a:txBody>
                    <a:bodyPr/>
                    <a:lstStyle/>
                    <a:p>
                      <a:r>
                        <a:rPr lang="en-US" sz="1200" kern="1200" dirty="0">
                          <a:effectLst/>
                        </a:rPr>
                        <a:t>203</a:t>
                      </a:r>
                      <a:endParaRPr lang="en-US" sz="1200" dirty="0"/>
                    </a:p>
                  </a:txBody>
                  <a:tcPr anchor="ctr"/>
                </a:tc>
                <a:tc>
                  <a:txBody>
                    <a:bodyPr/>
                    <a:lstStyle/>
                    <a:p>
                      <a:r>
                        <a:rPr lang="en-US" sz="1200" kern="1200" dirty="0">
                          <a:effectLst/>
                        </a:rPr>
                        <a:t>Non-Authoritative Information</a:t>
                      </a:r>
                      <a:endParaRPr lang="en-US" sz="1200" dirty="0"/>
                    </a:p>
                  </a:txBody>
                  <a:tcPr anchor="ctr"/>
                </a:tc>
                <a:tc>
                  <a:txBody>
                    <a:bodyPr/>
                    <a:lstStyle/>
                    <a:p>
                      <a:r>
                        <a:rPr lang="en-US" sz="1200" kern="1200" dirty="0">
                          <a:effectLst/>
                        </a:rPr>
                        <a:t>The request has been successfully processed, but is returning information that may be from another source</a:t>
                      </a:r>
                      <a:endParaRPr lang="en-US" sz="1200" dirty="0"/>
                    </a:p>
                  </a:txBody>
                  <a:tcPr anchor="ctr"/>
                </a:tc>
                <a:extLst>
                  <a:ext uri="{0D108BD9-81ED-4DB2-BD59-A6C34878D82A}">
                    <a16:rowId xmlns:a16="http://schemas.microsoft.com/office/drawing/2014/main" val="991226931"/>
                  </a:ext>
                </a:extLst>
              </a:tr>
              <a:tr h="384644">
                <a:tc>
                  <a:txBody>
                    <a:bodyPr/>
                    <a:lstStyle/>
                    <a:p>
                      <a:r>
                        <a:rPr lang="en-US" sz="1200" kern="1200" dirty="0">
                          <a:effectLst/>
                        </a:rPr>
                        <a:t>204</a:t>
                      </a:r>
                      <a:endParaRPr lang="en-US" sz="1200" dirty="0"/>
                    </a:p>
                  </a:txBody>
                  <a:tcPr anchor="ctr"/>
                </a:tc>
                <a:tc>
                  <a:txBody>
                    <a:bodyPr/>
                    <a:lstStyle/>
                    <a:p>
                      <a:r>
                        <a:rPr lang="en-US" sz="1200" kern="1200" dirty="0">
                          <a:effectLst/>
                        </a:rPr>
                        <a:t>No Content</a:t>
                      </a:r>
                      <a:endParaRPr lang="en-US" sz="1200" dirty="0"/>
                    </a:p>
                  </a:txBody>
                  <a:tcPr anchor="ctr"/>
                </a:tc>
                <a:tc>
                  <a:txBody>
                    <a:bodyPr/>
                    <a:lstStyle/>
                    <a:p>
                      <a:r>
                        <a:rPr lang="en-US" sz="1200" kern="1200" dirty="0">
                          <a:effectLst/>
                        </a:rPr>
                        <a:t>The request has been successfully processed, but is not returning any content</a:t>
                      </a:r>
                      <a:endParaRPr lang="en-US" sz="1200" dirty="0"/>
                    </a:p>
                  </a:txBody>
                  <a:tcPr anchor="ctr"/>
                </a:tc>
                <a:extLst>
                  <a:ext uri="{0D108BD9-81ED-4DB2-BD59-A6C34878D82A}">
                    <a16:rowId xmlns:a16="http://schemas.microsoft.com/office/drawing/2014/main" val="1473964802"/>
                  </a:ext>
                </a:extLst>
              </a:tr>
              <a:tr h="384644">
                <a:tc>
                  <a:txBody>
                    <a:bodyPr/>
                    <a:lstStyle/>
                    <a:p>
                      <a:r>
                        <a:rPr lang="en-US" sz="1200" kern="1200" dirty="0">
                          <a:effectLst/>
                        </a:rPr>
                        <a:t>205</a:t>
                      </a:r>
                      <a:endParaRPr lang="en-US" sz="1200" dirty="0"/>
                    </a:p>
                  </a:txBody>
                  <a:tcPr anchor="ctr"/>
                </a:tc>
                <a:tc>
                  <a:txBody>
                    <a:bodyPr/>
                    <a:lstStyle/>
                    <a:p>
                      <a:r>
                        <a:rPr lang="en-US" sz="1200" kern="1200" dirty="0">
                          <a:effectLst/>
                        </a:rPr>
                        <a:t>Reset Content</a:t>
                      </a:r>
                      <a:endParaRPr lang="en-US" sz="1200" dirty="0"/>
                    </a:p>
                  </a:txBody>
                  <a:tcPr anchor="ctr"/>
                </a:tc>
                <a:tc>
                  <a:txBody>
                    <a:bodyPr/>
                    <a:lstStyle/>
                    <a:p>
                      <a:pPr marL="0" marR="0">
                        <a:lnSpc>
                          <a:spcPct val="107000"/>
                        </a:lnSpc>
                        <a:spcBef>
                          <a:spcPts val="0"/>
                        </a:spcBef>
                        <a:spcAft>
                          <a:spcPts val="0"/>
                        </a:spcAft>
                      </a:pPr>
                      <a:r>
                        <a:rPr lang="en-US" sz="1200" dirty="0">
                          <a:effectLst/>
                        </a:rPr>
                        <a:t>The request has been successfully processed, but is not returning any content, and requires that the requester reset the document view</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5232898"/>
                  </a:ext>
                </a:extLst>
              </a:tr>
              <a:tr h="384644">
                <a:tc>
                  <a:txBody>
                    <a:bodyPr/>
                    <a:lstStyle/>
                    <a:p>
                      <a:pPr algn="l"/>
                      <a:r>
                        <a:rPr lang="en-US" sz="1200" kern="1200" dirty="0">
                          <a:effectLst/>
                        </a:rPr>
                        <a:t>206</a:t>
                      </a:r>
                      <a:endParaRPr lang="en-US" sz="1200" dirty="0"/>
                    </a:p>
                  </a:txBody>
                  <a:tcPr/>
                </a:tc>
                <a:tc>
                  <a:txBody>
                    <a:bodyPr/>
                    <a:lstStyle/>
                    <a:p>
                      <a:pPr algn="l"/>
                      <a:r>
                        <a:rPr lang="en-US" sz="1200" kern="1200" dirty="0">
                          <a:effectLst/>
                        </a:rPr>
                        <a:t>Partial Content</a:t>
                      </a:r>
                      <a:endParaRPr lang="en-US" sz="1200" dirty="0"/>
                    </a:p>
                  </a:txBody>
                  <a:tcPr/>
                </a:tc>
                <a:tc>
                  <a:txBody>
                    <a:bodyPr/>
                    <a:lstStyle/>
                    <a:p>
                      <a:pPr algn="l"/>
                      <a:r>
                        <a:rPr lang="en-US" sz="1200" kern="1200" dirty="0">
                          <a:effectLst/>
                        </a:rPr>
                        <a:t>The server is delivering only part of the resource due to a range header sent by the client</a:t>
                      </a:r>
                      <a:endParaRPr lang="en-US" sz="1200" dirty="0"/>
                    </a:p>
                  </a:txBody>
                  <a:tcPr/>
                </a:tc>
                <a:extLst>
                  <a:ext uri="{0D108BD9-81ED-4DB2-BD59-A6C34878D82A}">
                    <a16:rowId xmlns:a16="http://schemas.microsoft.com/office/drawing/2014/main" val="3792555760"/>
                  </a:ext>
                </a:extLst>
              </a:tr>
              <a:tr h="384644">
                <a:tc>
                  <a:txBody>
                    <a:bodyPr/>
                    <a:lstStyle/>
                    <a:p>
                      <a:pPr algn="l"/>
                      <a:r>
                        <a:rPr lang="en-US" sz="1200" kern="1200" dirty="0">
                          <a:effectLst/>
                        </a:rPr>
                        <a:t>400</a:t>
                      </a:r>
                      <a:endParaRPr lang="en-US" sz="1200" dirty="0"/>
                    </a:p>
                  </a:txBody>
                  <a:tcPr/>
                </a:tc>
                <a:tc>
                  <a:txBody>
                    <a:bodyPr/>
                    <a:lstStyle/>
                    <a:p>
                      <a:pPr algn="l"/>
                      <a:r>
                        <a:rPr lang="en-US" sz="1200" kern="1200" dirty="0">
                          <a:effectLst/>
                        </a:rPr>
                        <a:t>Bad Request</a:t>
                      </a:r>
                      <a:endParaRPr lang="en-US" sz="1200" dirty="0"/>
                    </a:p>
                  </a:txBody>
                  <a:tcPr/>
                </a:tc>
                <a:tc>
                  <a:txBody>
                    <a:bodyPr/>
                    <a:lstStyle/>
                    <a:p>
                      <a:pPr marL="0" marR="0" algn="l">
                        <a:lnSpc>
                          <a:spcPct val="107000"/>
                        </a:lnSpc>
                        <a:spcBef>
                          <a:spcPts val="0"/>
                        </a:spcBef>
                        <a:spcAft>
                          <a:spcPts val="0"/>
                        </a:spcAft>
                      </a:pPr>
                      <a:r>
                        <a:rPr lang="en-US" sz="1200" dirty="0">
                          <a:effectLst/>
                        </a:rPr>
                        <a:t>The request cannot be fulfilled due to bad syntax</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7331686"/>
                  </a:ext>
                </a:extLst>
              </a:tr>
              <a:tr h="384644">
                <a:tc>
                  <a:txBody>
                    <a:bodyPr/>
                    <a:lstStyle/>
                    <a:p>
                      <a:pPr algn="l"/>
                      <a:r>
                        <a:rPr lang="en-US" sz="1200" kern="1200" dirty="0">
                          <a:effectLst/>
                        </a:rPr>
                        <a:t>401</a:t>
                      </a:r>
                      <a:endParaRPr lang="en-US" sz="1200" dirty="0"/>
                    </a:p>
                  </a:txBody>
                  <a:tcPr/>
                </a:tc>
                <a:tc>
                  <a:txBody>
                    <a:bodyPr/>
                    <a:lstStyle/>
                    <a:p>
                      <a:pPr marL="0" marR="0" algn="l">
                        <a:lnSpc>
                          <a:spcPct val="107000"/>
                        </a:lnSpc>
                        <a:spcBef>
                          <a:spcPts val="0"/>
                        </a:spcBef>
                        <a:spcAft>
                          <a:spcPts val="0"/>
                        </a:spcAft>
                      </a:pPr>
                      <a:r>
                        <a:rPr lang="en-US" sz="1200" dirty="0">
                          <a:effectLst/>
                        </a:rPr>
                        <a:t>Unauthorized</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The request was a legal request, but the server is refusing to respond to it.</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0768"/>
                  </a:ext>
                </a:extLst>
              </a:tr>
              <a:tr h="384644">
                <a:tc>
                  <a:txBody>
                    <a:bodyPr/>
                    <a:lstStyle/>
                    <a:p>
                      <a:pPr algn="l"/>
                      <a:r>
                        <a:rPr lang="en-US" sz="1200" kern="1200" dirty="0">
                          <a:effectLst/>
                        </a:rPr>
                        <a:t>403</a:t>
                      </a:r>
                      <a:endParaRPr lang="en-US" sz="1200" dirty="0"/>
                    </a:p>
                  </a:txBody>
                  <a:tcPr/>
                </a:tc>
                <a:tc>
                  <a:txBody>
                    <a:bodyPr/>
                    <a:lstStyle/>
                    <a:p>
                      <a:pPr algn="l"/>
                      <a:r>
                        <a:rPr lang="en-US" sz="1200" kern="1200" dirty="0">
                          <a:effectLst/>
                        </a:rPr>
                        <a:t>Forbidden</a:t>
                      </a:r>
                      <a:endParaRPr lang="en-US" sz="1200" dirty="0"/>
                    </a:p>
                  </a:txBody>
                  <a:tcPr/>
                </a:tc>
                <a:tc>
                  <a:txBody>
                    <a:bodyPr/>
                    <a:lstStyle/>
                    <a:p>
                      <a:pPr marL="0" marR="0" algn="l">
                        <a:lnSpc>
                          <a:spcPct val="107000"/>
                        </a:lnSpc>
                        <a:spcBef>
                          <a:spcPts val="0"/>
                        </a:spcBef>
                        <a:spcAft>
                          <a:spcPts val="0"/>
                        </a:spcAft>
                      </a:pPr>
                      <a:r>
                        <a:rPr lang="en-US" sz="1200" dirty="0">
                          <a:effectLst/>
                        </a:rPr>
                        <a:t>The request was a legal request, but the server is refusing to respond to it</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5838783"/>
                  </a:ext>
                </a:extLst>
              </a:tr>
              <a:tr h="384644">
                <a:tc>
                  <a:txBody>
                    <a:bodyPr/>
                    <a:lstStyle/>
                    <a:p>
                      <a:pPr algn="l"/>
                      <a:r>
                        <a:rPr lang="en-US" sz="1200" kern="1200" dirty="0">
                          <a:effectLst/>
                        </a:rPr>
                        <a:t>404</a:t>
                      </a:r>
                      <a:endParaRPr lang="en-US" sz="1200" dirty="0"/>
                    </a:p>
                  </a:txBody>
                  <a:tcPr/>
                </a:tc>
                <a:tc>
                  <a:txBody>
                    <a:bodyPr/>
                    <a:lstStyle/>
                    <a:p>
                      <a:pPr algn="l"/>
                      <a:r>
                        <a:rPr lang="en-US" sz="1200" kern="1200" dirty="0">
                          <a:effectLst/>
                        </a:rPr>
                        <a:t>Not Found</a:t>
                      </a:r>
                      <a:endParaRPr lang="en-US" sz="1200" dirty="0"/>
                    </a:p>
                  </a:txBody>
                  <a:tcPr/>
                </a:tc>
                <a:tc>
                  <a:txBody>
                    <a:bodyPr/>
                    <a:lstStyle/>
                    <a:p>
                      <a:pPr marL="0" marR="0" algn="l">
                        <a:lnSpc>
                          <a:spcPct val="107000"/>
                        </a:lnSpc>
                        <a:spcBef>
                          <a:spcPts val="0"/>
                        </a:spcBef>
                        <a:spcAft>
                          <a:spcPts val="0"/>
                        </a:spcAft>
                      </a:pPr>
                      <a:r>
                        <a:rPr lang="en-US" sz="1200" dirty="0">
                          <a:effectLst/>
                        </a:rPr>
                        <a:t>The requested page could not be found but may be available again in the future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1652564"/>
                  </a:ext>
                </a:extLst>
              </a:tr>
            </a:tbl>
          </a:graphicData>
        </a:graphic>
      </p:graphicFrame>
    </p:spTree>
    <p:extLst>
      <p:ext uri="{BB962C8B-B14F-4D97-AF65-F5344CB8AC3E}">
        <p14:creationId xmlns:p14="http://schemas.microsoft.com/office/powerpoint/2010/main" val="425351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2794</TotalTime>
  <Words>1127</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Rabbil Hasan</dc:creator>
  <cp:lastModifiedBy>USER</cp:lastModifiedBy>
  <cp:revision>248</cp:revision>
  <dcterms:created xsi:type="dcterms:W3CDTF">2021-11-04T17:13:57Z</dcterms:created>
  <dcterms:modified xsi:type="dcterms:W3CDTF">2022-11-05T04:27:31Z</dcterms:modified>
</cp:coreProperties>
</file>