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2" r:id="rId16"/>
    <p:sldId id="283" r:id="rId17"/>
    <p:sldId id="280" r:id="rId18"/>
    <p:sldId id="281"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128940-0692-429A-A27E-15793489D6B1}" type="datetimeFigureOut">
              <a:rPr lang="en-US" smtClean="0"/>
              <a:t>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3F944B-59A7-405A-89EE-8833AF416077}" type="slidenum">
              <a:rPr lang="en-US" smtClean="0"/>
              <a:t>‹#›</a:t>
            </a:fld>
            <a:endParaRPr lang="en-US"/>
          </a:p>
        </p:txBody>
      </p:sp>
    </p:spTree>
    <p:extLst>
      <p:ext uri="{BB962C8B-B14F-4D97-AF65-F5344CB8AC3E}">
        <p14:creationId xmlns:p14="http://schemas.microsoft.com/office/powerpoint/2010/main" val="3339156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6DE3-45ED-4D72-BBEB-50E5908855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2AD32-2675-43D2-AAA7-F399DDE14B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25D289-92F8-400B-A126-0123C2067840}"/>
              </a:ext>
            </a:extLst>
          </p:cNvPr>
          <p:cNvSpPr>
            <a:spLocks noGrp="1"/>
          </p:cNvSpPr>
          <p:nvPr>
            <p:ph type="dt" sz="half" idx="10"/>
          </p:nvPr>
        </p:nvSpPr>
        <p:spPr/>
        <p:txBody>
          <a:bodyPr/>
          <a:lstStyle/>
          <a:p>
            <a:fld id="{AFFF3405-90A4-43B6-AF62-AB8B1C2AFE9B}" type="datetimeFigureOut">
              <a:rPr lang="en-US" smtClean="0"/>
              <a:t>11/5/2022</a:t>
            </a:fld>
            <a:endParaRPr lang="en-US"/>
          </a:p>
        </p:txBody>
      </p:sp>
      <p:sp>
        <p:nvSpPr>
          <p:cNvPr id="5" name="Footer Placeholder 4">
            <a:extLst>
              <a:ext uri="{FF2B5EF4-FFF2-40B4-BE49-F238E27FC236}">
                <a16:creationId xmlns:a16="http://schemas.microsoft.com/office/drawing/2014/main" id="{265B2844-CA37-424B-8A04-83B59D697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B06E3C-A804-4A57-94DB-9C8A1021DAE6}"/>
              </a:ext>
            </a:extLst>
          </p:cNvPr>
          <p:cNvSpPr>
            <a:spLocks noGrp="1"/>
          </p:cNvSpPr>
          <p:nvPr>
            <p:ph type="sldNum" sz="quarter" idx="12"/>
          </p:nvPr>
        </p:nvSpPr>
        <p:spPr/>
        <p:txBody>
          <a:bodyPr/>
          <a:lstStyle/>
          <a:p>
            <a:fld id="{683850BE-EFFA-4D2B-B8A8-9E3F8BEF71E3}" type="slidenum">
              <a:rPr lang="en-US" smtClean="0"/>
              <a:t>‹#›</a:t>
            </a:fld>
            <a:endParaRPr lang="en-US"/>
          </a:p>
        </p:txBody>
      </p:sp>
    </p:spTree>
    <p:extLst>
      <p:ext uri="{BB962C8B-B14F-4D97-AF65-F5344CB8AC3E}">
        <p14:creationId xmlns:p14="http://schemas.microsoft.com/office/powerpoint/2010/main" val="291528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ABD6-6DBB-41B1-BC44-E31682E17D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74BCE9-64F4-41CF-B190-0B80DC8BF8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346A0F-C510-4C53-8245-21ADD3CFAD22}"/>
              </a:ext>
            </a:extLst>
          </p:cNvPr>
          <p:cNvSpPr>
            <a:spLocks noGrp="1"/>
          </p:cNvSpPr>
          <p:nvPr>
            <p:ph type="dt" sz="half" idx="10"/>
          </p:nvPr>
        </p:nvSpPr>
        <p:spPr/>
        <p:txBody>
          <a:bodyPr/>
          <a:lstStyle/>
          <a:p>
            <a:fld id="{AFFF3405-90A4-43B6-AF62-AB8B1C2AFE9B}" type="datetimeFigureOut">
              <a:rPr lang="en-US" smtClean="0"/>
              <a:t>11/5/2022</a:t>
            </a:fld>
            <a:endParaRPr lang="en-US"/>
          </a:p>
        </p:txBody>
      </p:sp>
      <p:sp>
        <p:nvSpPr>
          <p:cNvPr id="5" name="Footer Placeholder 4">
            <a:extLst>
              <a:ext uri="{FF2B5EF4-FFF2-40B4-BE49-F238E27FC236}">
                <a16:creationId xmlns:a16="http://schemas.microsoft.com/office/drawing/2014/main" id="{075CDDB4-CC41-4D95-903A-894B347F1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2D647-0D41-4047-A513-93E78180D32B}"/>
              </a:ext>
            </a:extLst>
          </p:cNvPr>
          <p:cNvSpPr>
            <a:spLocks noGrp="1"/>
          </p:cNvSpPr>
          <p:nvPr>
            <p:ph type="sldNum" sz="quarter" idx="12"/>
          </p:nvPr>
        </p:nvSpPr>
        <p:spPr/>
        <p:txBody>
          <a:bodyPr/>
          <a:lstStyle/>
          <a:p>
            <a:fld id="{683850BE-EFFA-4D2B-B8A8-9E3F8BEF71E3}" type="slidenum">
              <a:rPr lang="en-US" smtClean="0"/>
              <a:t>‹#›</a:t>
            </a:fld>
            <a:endParaRPr lang="en-US"/>
          </a:p>
        </p:txBody>
      </p:sp>
    </p:spTree>
    <p:extLst>
      <p:ext uri="{BB962C8B-B14F-4D97-AF65-F5344CB8AC3E}">
        <p14:creationId xmlns:p14="http://schemas.microsoft.com/office/powerpoint/2010/main" val="135690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9F85EB-D718-468E-97C8-F9F7D5A93B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E8975E-0F6E-4D4F-B9C2-79A4805B22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7548B5-3762-4EC7-8159-5A432823786C}"/>
              </a:ext>
            </a:extLst>
          </p:cNvPr>
          <p:cNvSpPr>
            <a:spLocks noGrp="1"/>
          </p:cNvSpPr>
          <p:nvPr>
            <p:ph type="dt" sz="half" idx="10"/>
          </p:nvPr>
        </p:nvSpPr>
        <p:spPr/>
        <p:txBody>
          <a:bodyPr/>
          <a:lstStyle/>
          <a:p>
            <a:fld id="{AFFF3405-90A4-43B6-AF62-AB8B1C2AFE9B}" type="datetimeFigureOut">
              <a:rPr lang="en-US" smtClean="0"/>
              <a:t>11/5/2022</a:t>
            </a:fld>
            <a:endParaRPr lang="en-US"/>
          </a:p>
        </p:txBody>
      </p:sp>
      <p:sp>
        <p:nvSpPr>
          <p:cNvPr id="5" name="Footer Placeholder 4">
            <a:extLst>
              <a:ext uri="{FF2B5EF4-FFF2-40B4-BE49-F238E27FC236}">
                <a16:creationId xmlns:a16="http://schemas.microsoft.com/office/drawing/2014/main" id="{47C0BCD4-1916-44B5-9DA6-B5F37AEAD5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F1D65D-CCCF-4DCF-8BDC-7BA7E548566C}"/>
              </a:ext>
            </a:extLst>
          </p:cNvPr>
          <p:cNvSpPr>
            <a:spLocks noGrp="1"/>
          </p:cNvSpPr>
          <p:nvPr>
            <p:ph type="sldNum" sz="quarter" idx="12"/>
          </p:nvPr>
        </p:nvSpPr>
        <p:spPr/>
        <p:txBody>
          <a:bodyPr/>
          <a:lstStyle/>
          <a:p>
            <a:fld id="{683850BE-EFFA-4D2B-B8A8-9E3F8BEF71E3}" type="slidenum">
              <a:rPr lang="en-US" smtClean="0"/>
              <a:t>‹#›</a:t>
            </a:fld>
            <a:endParaRPr lang="en-US"/>
          </a:p>
        </p:txBody>
      </p:sp>
    </p:spTree>
    <p:extLst>
      <p:ext uri="{BB962C8B-B14F-4D97-AF65-F5344CB8AC3E}">
        <p14:creationId xmlns:p14="http://schemas.microsoft.com/office/powerpoint/2010/main" val="25874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B39F-0860-429B-A86A-B51A9E1EC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DAEFC3-1E20-4E6C-BFA1-7CF65C3B7C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B52C9-151A-4992-A07C-A6A491AA4F19}"/>
              </a:ext>
            </a:extLst>
          </p:cNvPr>
          <p:cNvSpPr>
            <a:spLocks noGrp="1"/>
          </p:cNvSpPr>
          <p:nvPr>
            <p:ph type="dt" sz="half" idx="10"/>
          </p:nvPr>
        </p:nvSpPr>
        <p:spPr/>
        <p:txBody>
          <a:bodyPr/>
          <a:lstStyle/>
          <a:p>
            <a:fld id="{AFFF3405-90A4-43B6-AF62-AB8B1C2AFE9B}" type="datetimeFigureOut">
              <a:rPr lang="en-US" smtClean="0"/>
              <a:t>11/5/2022</a:t>
            </a:fld>
            <a:endParaRPr lang="en-US"/>
          </a:p>
        </p:txBody>
      </p:sp>
      <p:sp>
        <p:nvSpPr>
          <p:cNvPr id="5" name="Footer Placeholder 4">
            <a:extLst>
              <a:ext uri="{FF2B5EF4-FFF2-40B4-BE49-F238E27FC236}">
                <a16:creationId xmlns:a16="http://schemas.microsoft.com/office/drawing/2014/main" id="{680A527E-14BD-4546-9AA8-98E01C036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3708D7-55C7-47EF-A19B-FEBE302BF04F}"/>
              </a:ext>
            </a:extLst>
          </p:cNvPr>
          <p:cNvSpPr>
            <a:spLocks noGrp="1"/>
          </p:cNvSpPr>
          <p:nvPr>
            <p:ph type="sldNum" sz="quarter" idx="12"/>
          </p:nvPr>
        </p:nvSpPr>
        <p:spPr/>
        <p:txBody>
          <a:bodyPr/>
          <a:lstStyle/>
          <a:p>
            <a:fld id="{683850BE-EFFA-4D2B-B8A8-9E3F8BEF71E3}" type="slidenum">
              <a:rPr lang="en-US" smtClean="0"/>
              <a:t>‹#›</a:t>
            </a:fld>
            <a:endParaRPr lang="en-US"/>
          </a:p>
        </p:txBody>
      </p:sp>
    </p:spTree>
    <p:extLst>
      <p:ext uri="{BB962C8B-B14F-4D97-AF65-F5344CB8AC3E}">
        <p14:creationId xmlns:p14="http://schemas.microsoft.com/office/powerpoint/2010/main" val="1947944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334CA-6463-4490-8515-AA96ADFB7F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3BA9D2-A6EF-4860-9131-8C4A2C7728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44D36F-958D-43EF-9FD9-8A41FFF22E7C}"/>
              </a:ext>
            </a:extLst>
          </p:cNvPr>
          <p:cNvSpPr>
            <a:spLocks noGrp="1"/>
          </p:cNvSpPr>
          <p:nvPr>
            <p:ph type="dt" sz="half" idx="10"/>
          </p:nvPr>
        </p:nvSpPr>
        <p:spPr/>
        <p:txBody>
          <a:bodyPr/>
          <a:lstStyle/>
          <a:p>
            <a:fld id="{AFFF3405-90A4-43B6-AF62-AB8B1C2AFE9B}" type="datetimeFigureOut">
              <a:rPr lang="en-US" smtClean="0"/>
              <a:t>11/5/2022</a:t>
            </a:fld>
            <a:endParaRPr lang="en-US"/>
          </a:p>
        </p:txBody>
      </p:sp>
      <p:sp>
        <p:nvSpPr>
          <p:cNvPr id="5" name="Footer Placeholder 4">
            <a:extLst>
              <a:ext uri="{FF2B5EF4-FFF2-40B4-BE49-F238E27FC236}">
                <a16:creationId xmlns:a16="http://schemas.microsoft.com/office/drawing/2014/main" id="{772013B7-86C4-46E6-96CF-0B8088C14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FD88BE-9A4B-48E4-AF53-73BE0C747FB6}"/>
              </a:ext>
            </a:extLst>
          </p:cNvPr>
          <p:cNvSpPr>
            <a:spLocks noGrp="1"/>
          </p:cNvSpPr>
          <p:nvPr>
            <p:ph type="sldNum" sz="quarter" idx="12"/>
          </p:nvPr>
        </p:nvSpPr>
        <p:spPr/>
        <p:txBody>
          <a:bodyPr/>
          <a:lstStyle/>
          <a:p>
            <a:fld id="{683850BE-EFFA-4D2B-B8A8-9E3F8BEF71E3}" type="slidenum">
              <a:rPr lang="en-US" smtClean="0"/>
              <a:t>‹#›</a:t>
            </a:fld>
            <a:endParaRPr lang="en-US"/>
          </a:p>
        </p:txBody>
      </p:sp>
    </p:spTree>
    <p:extLst>
      <p:ext uri="{BB962C8B-B14F-4D97-AF65-F5344CB8AC3E}">
        <p14:creationId xmlns:p14="http://schemas.microsoft.com/office/powerpoint/2010/main" val="349633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DE4E7-440F-450A-B136-56C9176364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E43643-D09F-4F39-812C-347E3D4266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390140-0DF2-48B6-9B22-DCD4F37DA1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F383B-B200-47FC-A12F-89764959D929}"/>
              </a:ext>
            </a:extLst>
          </p:cNvPr>
          <p:cNvSpPr>
            <a:spLocks noGrp="1"/>
          </p:cNvSpPr>
          <p:nvPr>
            <p:ph type="dt" sz="half" idx="10"/>
          </p:nvPr>
        </p:nvSpPr>
        <p:spPr/>
        <p:txBody>
          <a:bodyPr/>
          <a:lstStyle/>
          <a:p>
            <a:fld id="{AFFF3405-90A4-43B6-AF62-AB8B1C2AFE9B}" type="datetimeFigureOut">
              <a:rPr lang="en-US" smtClean="0"/>
              <a:t>11/5/2022</a:t>
            </a:fld>
            <a:endParaRPr lang="en-US"/>
          </a:p>
        </p:txBody>
      </p:sp>
      <p:sp>
        <p:nvSpPr>
          <p:cNvPr id="6" name="Footer Placeholder 5">
            <a:extLst>
              <a:ext uri="{FF2B5EF4-FFF2-40B4-BE49-F238E27FC236}">
                <a16:creationId xmlns:a16="http://schemas.microsoft.com/office/drawing/2014/main" id="{83CC5B27-F0AD-4253-9390-02CA086BF0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B48005-FCB6-4931-81C1-7DC961584EE4}"/>
              </a:ext>
            </a:extLst>
          </p:cNvPr>
          <p:cNvSpPr>
            <a:spLocks noGrp="1"/>
          </p:cNvSpPr>
          <p:nvPr>
            <p:ph type="sldNum" sz="quarter" idx="12"/>
          </p:nvPr>
        </p:nvSpPr>
        <p:spPr/>
        <p:txBody>
          <a:bodyPr/>
          <a:lstStyle/>
          <a:p>
            <a:fld id="{683850BE-EFFA-4D2B-B8A8-9E3F8BEF71E3}" type="slidenum">
              <a:rPr lang="en-US" smtClean="0"/>
              <a:t>‹#›</a:t>
            </a:fld>
            <a:endParaRPr lang="en-US"/>
          </a:p>
        </p:txBody>
      </p:sp>
    </p:spTree>
    <p:extLst>
      <p:ext uri="{BB962C8B-B14F-4D97-AF65-F5344CB8AC3E}">
        <p14:creationId xmlns:p14="http://schemas.microsoft.com/office/powerpoint/2010/main" val="2734051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C8B7F-48CC-4E01-A993-A9B66C74A0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62F4FA-8379-4CDD-8DBB-0510631FF0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9BBF04-8109-4833-A477-792FA1B2C4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1095BF-C81B-422A-9F62-8029A993F7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0F0F8E-C0E9-4D51-9295-FD53B4ACAE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31F143-C64F-4F2D-A910-2B58964C298A}"/>
              </a:ext>
            </a:extLst>
          </p:cNvPr>
          <p:cNvSpPr>
            <a:spLocks noGrp="1"/>
          </p:cNvSpPr>
          <p:nvPr>
            <p:ph type="dt" sz="half" idx="10"/>
          </p:nvPr>
        </p:nvSpPr>
        <p:spPr/>
        <p:txBody>
          <a:bodyPr/>
          <a:lstStyle/>
          <a:p>
            <a:fld id="{AFFF3405-90A4-43B6-AF62-AB8B1C2AFE9B}" type="datetimeFigureOut">
              <a:rPr lang="en-US" smtClean="0"/>
              <a:t>11/5/2022</a:t>
            </a:fld>
            <a:endParaRPr lang="en-US"/>
          </a:p>
        </p:txBody>
      </p:sp>
      <p:sp>
        <p:nvSpPr>
          <p:cNvPr id="8" name="Footer Placeholder 7">
            <a:extLst>
              <a:ext uri="{FF2B5EF4-FFF2-40B4-BE49-F238E27FC236}">
                <a16:creationId xmlns:a16="http://schemas.microsoft.com/office/drawing/2014/main" id="{F372FAC3-35F1-44FA-B329-4A225D1EC0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0FD750-F36C-46B2-B9D2-2BC7432915DF}"/>
              </a:ext>
            </a:extLst>
          </p:cNvPr>
          <p:cNvSpPr>
            <a:spLocks noGrp="1"/>
          </p:cNvSpPr>
          <p:nvPr>
            <p:ph type="sldNum" sz="quarter" idx="12"/>
          </p:nvPr>
        </p:nvSpPr>
        <p:spPr/>
        <p:txBody>
          <a:bodyPr/>
          <a:lstStyle/>
          <a:p>
            <a:fld id="{683850BE-EFFA-4D2B-B8A8-9E3F8BEF71E3}" type="slidenum">
              <a:rPr lang="en-US" smtClean="0"/>
              <a:t>‹#›</a:t>
            </a:fld>
            <a:endParaRPr lang="en-US"/>
          </a:p>
        </p:txBody>
      </p:sp>
    </p:spTree>
    <p:extLst>
      <p:ext uri="{BB962C8B-B14F-4D97-AF65-F5344CB8AC3E}">
        <p14:creationId xmlns:p14="http://schemas.microsoft.com/office/powerpoint/2010/main" val="4290745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946D1-F0DB-48EF-955C-CD7A8164C8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7B449C-8235-4F41-BFD0-CC2EB04FDAB1}"/>
              </a:ext>
            </a:extLst>
          </p:cNvPr>
          <p:cNvSpPr>
            <a:spLocks noGrp="1"/>
          </p:cNvSpPr>
          <p:nvPr>
            <p:ph type="dt" sz="half" idx="10"/>
          </p:nvPr>
        </p:nvSpPr>
        <p:spPr/>
        <p:txBody>
          <a:bodyPr/>
          <a:lstStyle/>
          <a:p>
            <a:fld id="{AFFF3405-90A4-43B6-AF62-AB8B1C2AFE9B}" type="datetimeFigureOut">
              <a:rPr lang="en-US" smtClean="0"/>
              <a:t>11/5/2022</a:t>
            </a:fld>
            <a:endParaRPr lang="en-US"/>
          </a:p>
        </p:txBody>
      </p:sp>
      <p:sp>
        <p:nvSpPr>
          <p:cNvPr id="4" name="Footer Placeholder 3">
            <a:extLst>
              <a:ext uri="{FF2B5EF4-FFF2-40B4-BE49-F238E27FC236}">
                <a16:creationId xmlns:a16="http://schemas.microsoft.com/office/drawing/2014/main" id="{472772BF-4BDF-4A4A-AB23-DC5A9192C5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3F464F-7799-4A5E-996B-044E98241A38}"/>
              </a:ext>
            </a:extLst>
          </p:cNvPr>
          <p:cNvSpPr>
            <a:spLocks noGrp="1"/>
          </p:cNvSpPr>
          <p:nvPr>
            <p:ph type="sldNum" sz="quarter" idx="12"/>
          </p:nvPr>
        </p:nvSpPr>
        <p:spPr/>
        <p:txBody>
          <a:bodyPr/>
          <a:lstStyle/>
          <a:p>
            <a:fld id="{683850BE-EFFA-4D2B-B8A8-9E3F8BEF71E3}" type="slidenum">
              <a:rPr lang="en-US" smtClean="0"/>
              <a:t>‹#›</a:t>
            </a:fld>
            <a:endParaRPr lang="en-US"/>
          </a:p>
        </p:txBody>
      </p:sp>
    </p:spTree>
    <p:extLst>
      <p:ext uri="{BB962C8B-B14F-4D97-AF65-F5344CB8AC3E}">
        <p14:creationId xmlns:p14="http://schemas.microsoft.com/office/powerpoint/2010/main" val="971000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F1364-49E9-4FC3-9BB0-A6EF759F3103}"/>
              </a:ext>
            </a:extLst>
          </p:cNvPr>
          <p:cNvSpPr>
            <a:spLocks noGrp="1"/>
          </p:cNvSpPr>
          <p:nvPr>
            <p:ph type="dt" sz="half" idx="10"/>
          </p:nvPr>
        </p:nvSpPr>
        <p:spPr/>
        <p:txBody>
          <a:bodyPr/>
          <a:lstStyle/>
          <a:p>
            <a:fld id="{AFFF3405-90A4-43B6-AF62-AB8B1C2AFE9B}" type="datetimeFigureOut">
              <a:rPr lang="en-US" smtClean="0"/>
              <a:t>11/5/2022</a:t>
            </a:fld>
            <a:endParaRPr lang="en-US"/>
          </a:p>
        </p:txBody>
      </p:sp>
      <p:sp>
        <p:nvSpPr>
          <p:cNvPr id="3" name="Footer Placeholder 2">
            <a:extLst>
              <a:ext uri="{FF2B5EF4-FFF2-40B4-BE49-F238E27FC236}">
                <a16:creationId xmlns:a16="http://schemas.microsoft.com/office/drawing/2014/main" id="{5A2ED01E-39C0-464A-83B3-905D9FE0EE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54AE75-2223-4270-9B6C-F0B65D278BD7}"/>
              </a:ext>
            </a:extLst>
          </p:cNvPr>
          <p:cNvSpPr>
            <a:spLocks noGrp="1"/>
          </p:cNvSpPr>
          <p:nvPr>
            <p:ph type="sldNum" sz="quarter" idx="12"/>
          </p:nvPr>
        </p:nvSpPr>
        <p:spPr/>
        <p:txBody>
          <a:bodyPr/>
          <a:lstStyle/>
          <a:p>
            <a:fld id="{683850BE-EFFA-4D2B-B8A8-9E3F8BEF71E3}" type="slidenum">
              <a:rPr lang="en-US" smtClean="0"/>
              <a:t>‹#›</a:t>
            </a:fld>
            <a:endParaRPr lang="en-US"/>
          </a:p>
        </p:txBody>
      </p:sp>
    </p:spTree>
    <p:extLst>
      <p:ext uri="{BB962C8B-B14F-4D97-AF65-F5344CB8AC3E}">
        <p14:creationId xmlns:p14="http://schemas.microsoft.com/office/powerpoint/2010/main" val="2940241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2A43-D3F3-42AD-BCDD-308EBD7657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B2AF09-FFC7-4A8C-8F90-288EA5FAC4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9EFC05-412F-4729-A9DD-FE55FB939B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4E2246-5B2A-4F45-AE12-51A76295608C}"/>
              </a:ext>
            </a:extLst>
          </p:cNvPr>
          <p:cNvSpPr>
            <a:spLocks noGrp="1"/>
          </p:cNvSpPr>
          <p:nvPr>
            <p:ph type="dt" sz="half" idx="10"/>
          </p:nvPr>
        </p:nvSpPr>
        <p:spPr/>
        <p:txBody>
          <a:bodyPr/>
          <a:lstStyle/>
          <a:p>
            <a:fld id="{AFFF3405-90A4-43B6-AF62-AB8B1C2AFE9B}" type="datetimeFigureOut">
              <a:rPr lang="en-US" smtClean="0"/>
              <a:t>11/5/2022</a:t>
            </a:fld>
            <a:endParaRPr lang="en-US"/>
          </a:p>
        </p:txBody>
      </p:sp>
      <p:sp>
        <p:nvSpPr>
          <p:cNvPr id="6" name="Footer Placeholder 5">
            <a:extLst>
              <a:ext uri="{FF2B5EF4-FFF2-40B4-BE49-F238E27FC236}">
                <a16:creationId xmlns:a16="http://schemas.microsoft.com/office/drawing/2014/main" id="{5D5EA0A2-36B2-442E-B5D8-3CD53845F7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F44ADE-5F85-41D5-9583-9203623E9153}"/>
              </a:ext>
            </a:extLst>
          </p:cNvPr>
          <p:cNvSpPr>
            <a:spLocks noGrp="1"/>
          </p:cNvSpPr>
          <p:nvPr>
            <p:ph type="sldNum" sz="quarter" idx="12"/>
          </p:nvPr>
        </p:nvSpPr>
        <p:spPr/>
        <p:txBody>
          <a:bodyPr/>
          <a:lstStyle/>
          <a:p>
            <a:fld id="{683850BE-EFFA-4D2B-B8A8-9E3F8BEF71E3}" type="slidenum">
              <a:rPr lang="en-US" smtClean="0"/>
              <a:t>‹#›</a:t>
            </a:fld>
            <a:endParaRPr lang="en-US"/>
          </a:p>
        </p:txBody>
      </p:sp>
    </p:spTree>
    <p:extLst>
      <p:ext uri="{BB962C8B-B14F-4D97-AF65-F5344CB8AC3E}">
        <p14:creationId xmlns:p14="http://schemas.microsoft.com/office/powerpoint/2010/main" val="801417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A0EE-4582-4625-BAFA-8B58CF65DC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30B261-87AE-4916-9925-009D2F293B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115DD9-A740-40EA-BC31-1DE7E1B98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DFF92B-CE11-4218-B530-6460666E03CF}"/>
              </a:ext>
            </a:extLst>
          </p:cNvPr>
          <p:cNvSpPr>
            <a:spLocks noGrp="1"/>
          </p:cNvSpPr>
          <p:nvPr>
            <p:ph type="dt" sz="half" idx="10"/>
          </p:nvPr>
        </p:nvSpPr>
        <p:spPr/>
        <p:txBody>
          <a:bodyPr/>
          <a:lstStyle/>
          <a:p>
            <a:fld id="{AFFF3405-90A4-43B6-AF62-AB8B1C2AFE9B}" type="datetimeFigureOut">
              <a:rPr lang="en-US" smtClean="0"/>
              <a:t>11/5/2022</a:t>
            </a:fld>
            <a:endParaRPr lang="en-US"/>
          </a:p>
        </p:txBody>
      </p:sp>
      <p:sp>
        <p:nvSpPr>
          <p:cNvPr id="6" name="Footer Placeholder 5">
            <a:extLst>
              <a:ext uri="{FF2B5EF4-FFF2-40B4-BE49-F238E27FC236}">
                <a16:creationId xmlns:a16="http://schemas.microsoft.com/office/drawing/2014/main" id="{EACAE704-9ACF-46E9-9775-62471D0A07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40D6F4-6683-4635-8EE7-ABD51CA5CCBA}"/>
              </a:ext>
            </a:extLst>
          </p:cNvPr>
          <p:cNvSpPr>
            <a:spLocks noGrp="1"/>
          </p:cNvSpPr>
          <p:nvPr>
            <p:ph type="sldNum" sz="quarter" idx="12"/>
          </p:nvPr>
        </p:nvSpPr>
        <p:spPr/>
        <p:txBody>
          <a:bodyPr/>
          <a:lstStyle/>
          <a:p>
            <a:fld id="{683850BE-EFFA-4D2B-B8A8-9E3F8BEF71E3}" type="slidenum">
              <a:rPr lang="en-US" smtClean="0"/>
              <a:t>‹#›</a:t>
            </a:fld>
            <a:endParaRPr lang="en-US"/>
          </a:p>
        </p:txBody>
      </p:sp>
    </p:spTree>
    <p:extLst>
      <p:ext uri="{BB962C8B-B14F-4D97-AF65-F5344CB8AC3E}">
        <p14:creationId xmlns:p14="http://schemas.microsoft.com/office/powerpoint/2010/main" val="212823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C62FBC-3EC8-4255-88FE-F2E910E69D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1CEBE7-1AE3-491E-8D45-E7784B5F74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9D5D3A-1630-4C5A-9588-1B84A148C1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FF3405-90A4-43B6-AF62-AB8B1C2AFE9B}" type="datetimeFigureOut">
              <a:rPr lang="en-US" smtClean="0"/>
              <a:t>11/5/2022</a:t>
            </a:fld>
            <a:endParaRPr lang="en-US"/>
          </a:p>
        </p:txBody>
      </p:sp>
      <p:sp>
        <p:nvSpPr>
          <p:cNvPr id="5" name="Footer Placeholder 4">
            <a:extLst>
              <a:ext uri="{FF2B5EF4-FFF2-40B4-BE49-F238E27FC236}">
                <a16:creationId xmlns:a16="http://schemas.microsoft.com/office/drawing/2014/main" id="{A6B2F570-17E7-4638-9B5F-07782B7F66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5353FC-90B8-47DC-9402-52F01904D6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3850BE-EFFA-4D2B-B8A8-9E3F8BEF71E3}" type="slidenum">
              <a:rPr lang="en-US" smtClean="0"/>
              <a:t>‹#›</a:t>
            </a:fld>
            <a:endParaRPr lang="en-US"/>
          </a:p>
        </p:txBody>
      </p:sp>
    </p:spTree>
    <p:extLst>
      <p:ext uri="{BB962C8B-B14F-4D97-AF65-F5344CB8AC3E}">
        <p14:creationId xmlns:p14="http://schemas.microsoft.com/office/powerpoint/2010/main" val="3390193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4984F88-B234-4870-8AB1-ADB4A60A1C5B}"/>
              </a:ext>
            </a:extLst>
          </p:cNvPr>
          <p:cNvSpPr txBox="1"/>
          <p:nvPr/>
        </p:nvSpPr>
        <p:spPr>
          <a:xfrm>
            <a:off x="860611" y="1851101"/>
            <a:ext cx="10726601" cy="2585323"/>
          </a:xfrm>
          <a:prstGeom prst="rect">
            <a:avLst/>
          </a:prstGeom>
          <a:noFill/>
        </p:spPr>
        <p:txBody>
          <a:bodyPr wrap="square" rtlCol="0">
            <a:spAutoFit/>
          </a:bodyPr>
          <a:lstStyle/>
          <a:p>
            <a:pPr algn="ctr"/>
            <a:r>
              <a:rPr lang="en-GB" sz="6600" b="1" dirty="0">
                <a:solidFill>
                  <a:schemeClr val="accent1">
                    <a:lumMod val="60000"/>
                    <a:lumOff val="40000"/>
                  </a:schemeClr>
                </a:solidFill>
                <a:latin typeface="Roboto" panose="02000000000000000000" pitchFamily="2" charset="0"/>
                <a:ea typeface="Roboto" panose="02000000000000000000" pitchFamily="2" charset="0"/>
              </a:rPr>
              <a:t>INTERVIEW QUESTION</a:t>
            </a:r>
          </a:p>
          <a:p>
            <a:pPr algn="ctr"/>
            <a:r>
              <a:rPr lang="en-GB" sz="4800" b="1" dirty="0">
                <a:solidFill>
                  <a:schemeClr val="accent1">
                    <a:lumMod val="60000"/>
                    <a:lumOff val="40000"/>
                  </a:schemeClr>
                </a:solidFill>
                <a:latin typeface="Roboto" panose="02000000000000000000" pitchFamily="2" charset="0"/>
                <a:ea typeface="Roboto" panose="02000000000000000000" pitchFamily="2" charset="0"/>
              </a:rPr>
              <a:t>ON </a:t>
            </a:r>
          </a:p>
          <a:p>
            <a:pPr algn="ctr"/>
            <a:r>
              <a:rPr lang="en-GB" sz="4800" b="1" dirty="0">
                <a:solidFill>
                  <a:srgbClr val="00B050"/>
                </a:solidFill>
                <a:latin typeface="Roboto" panose="02000000000000000000" pitchFamily="2" charset="0"/>
                <a:ea typeface="Roboto" panose="02000000000000000000" pitchFamily="2" charset="0"/>
              </a:rPr>
              <a:t>WEB BACK-END DEVELOPMENT</a:t>
            </a:r>
            <a:endParaRPr lang="en-US" sz="4800" b="1" dirty="0">
              <a:solidFill>
                <a:srgbClr val="00B050"/>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87041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8011001"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are some advantages of using Go?</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2433615"/>
          </a:xfrm>
          <a:prstGeom prst="rect">
            <a:avLst/>
          </a:prstGeom>
        </p:spPr>
        <p:txBody>
          <a:bodyPr wrap="square">
            <a:spAutoFit/>
          </a:bodyPr>
          <a:lstStyle/>
          <a:p>
            <a:r>
              <a:rPr lang="en-US" sz="1400" b="1" dirty="0">
                <a:solidFill>
                  <a:srgbClr val="000000"/>
                </a:solidFill>
              </a:rPr>
              <a:t>ANSWER:</a:t>
            </a:r>
          </a:p>
          <a:p>
            <a:endParaRPr lang="en-US" sz="1400" b="1" dirty="0">
              <a:solidFill>
                <a:srgbClr val="000000"/>
              </a:solidFill>
            </a:endParaRPr>
          </a:p>
          <a:p>
            <a:pPr>
              <a:lnSpc>
                <a:spcPct val="150000"/>
              </a:lnSpc>
            </a:pPr>
            <a:r>
              <a:rPr lang="en-GB" sz="1200" dirty="0"/>
              <a:t>Go is an attempt to introduce a new, concurrent, garbage-collected language with fast compilation and the following benefits:</a:t>
            </a:r>
          </a:p>
          <a:p>
            <a:pPr marL="628650" lvl="1" indent="-171450">
              <a:lnSpc>
                <a:spcPct val="150000"/>
              </a:lnSpc>
              <a:buFont typeface="Arial" panose="020B0604020202020204" pitchFamily="34" charset="0"/>
              <a:buChar char="•"/>
            </a:pPr>
            <a:r>
              <a:rPr lang="en-GB" sz="1200" dirty="0"/>
              <a:t>It is possible to compile a large Go program in a few seconds on a single computer.</a:t>
            </a:r>
          </a:p>
          <a:p>
            <a:pPr marL="628650" lvl="1" indent="-171450">
              <a:lnSpc>
                <a:spcPct val="150000"/>
              </a:lnSpc>
              <a:buFont typeface="Arial" panose="020B0604020202020204" pitchFamily="34" charset="0"/>
              <a:buChar char="•"/>
            </a:pPr>
            <a:r>
              <a:rPr lang="en-GB" sz="1200" dirty="0"/>
              <a:t>Go provides a model for software construction that makes dependency analysis easy and avoids much of the overhead of C-style include files and libraries.</a:t>
            </a:r>
          </a:p>
          <a:p>
            <a:pPr marL="628650" lvl="1" indent="-171450">
              <a:lnSpc>
                <a:spcPct val="150000"/>
              </a:lnSpc>
              <a:buFont typeface="Arial" panose="020B0604020202020204" pitchFamily="34" charset="0"/>
              <a:buChar char="•"/>
            </a:pPr>
            <a:r>
              <a:rPr lang="en-GB" sz="1200" dirty="0"/>
              <a:t>Go's type system has no hierarchy, so no time is spent defining the relationships between types. Also, although Go has static types, the language attempts to make types feel lighter weight than in typical OO languages.</a:t>
            </a:r>
          </a:p>
          <a:p>
            <a:pPr marL="628650" lvl="1" indent="-171450">
              <a:lnSpc>
                <a:spcPct val="150000"/>
              </a:lnSpc>
              <a:buFont typeface="Arial" panose="020B0604020202020204" pitchFamily="34" charset="0"/>
              <a:buChar char="•"/>
            </a:pPr>
            <a:r>
              <a:rPr lang="en-GB" sz="1200" dirty="0"/>
              <a:t>Go is fully garbage-collected and provides fundamental support for concurrent execution and communication.</a:t>
            </a:r>
          </a:p>
          <a:p>
            <a:pPr marL="628650" lvl="1" indent="-171450">
              <a:lnSpc>
                <a:spcPct val="150000"/>
              </a:lnSpc>
              <a:buFont typeface="Arial" panose="020B0604020202020204" pitchFamily="34" charset="0"/>
              <a:buChar char="•"/>
            </a:pPr>
            <a:r>
              <a:rPr lang="en-GB" sz="1200" dirty="0"/>
              <a:t>By its design, Go proposes an approach for the construction of system software on multicore machines.</a:t>
            </a:r>
          </a:p>
        </p:txBody>
      </p:sp>
    </p:spTree>
    <p:extLst>
      <p:ext uri="{BB962C8B-B14F-4D97-AF65-F5344CB8AC3E}">
        <p14:creationId xmlns:p14="http://schemas.microsoft.com/office/powerpoint/2010/main" val="159155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8011001"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are the advantages of Web Services?</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2428037"/>
          </a:xfrm>
          <a:prstGeom prst="rect">
            <a:avLst/>
          </a:prstGeom>
        </p:spPr>
        <p:txBody>
          <a:bodyPr wrap="square">
            <a:spAutoFit/>
          </a:bodyPr>
          <a:lstStyle/>
          <a:p>
            <a:r>
              <a:rPr lang="en-US" sz="1400" b="1" dirty="0">
                <a:solidFill>
                  <a:srgbClr val="000000"/>
                </a:solidFill>
              </a:rPr>
              <a:t>ANSWER:</a:t>
            </a:r>
          </a:p>
          <a:p>
            <a:endParaRPr lang="en-US" sz="1400" b="1" dirty="0">
              <a:solidFill>
                <a:srgbClr val="000000"/>
              </a:solidFill>
            </a:endParaRPr>
          </a:p>
          <a:p>
            <a:pPr>
              <a:lnSpc>
                <a:spcPct val="150000"/>
              </a:lnSpc>
            </a:pPr>
            <a:r>
              <a:rPr lang="en-GB" sz="1200" dirty="0">
                <a:solidFill>
                  <a:srgbClr val="24292E"/>
                </a:solidFill>
              </a:rPr>
              <a:t>Some of the advantages of web services are:</a:t>
            </a:r>
          </a:p>
          <a:p>
            <a:pPr marL="171450" indent="-171450">
              <a:lnSpc>
                <a:spcPct val="150000"/>
              </a:lnSpc>
              <a:buFont typeface="Arial" panose="020B0604020202020204" pitchFamily="34" charset="0"/>
              <a:buChar char="•"/>
            </a:pPr>
            <a:r>
              <a:rPr lang="en-GB" sz="1200" b="1" dirty="0">
                <a:solidFill>
                  <a:srgbClr val="24292E"/>
                </a:solidFill>
              </a:rPr>
              <a:t>Interoperability</a:t>
            </a:r>
            <a:r>
              <a:rPr lang="en-GB" sz="1200" dirty="0">
                <a:solidFill>
                  <a:srgbClr val="24292E"/>
                </a:solidFill>
              </a:rPr>
              <a:t>: Web services are accessible over network and runs on HTTP/SOAP protocol and uses XML/JSON to transport data, hence it can be developed in any programming language. Web service can be written in java programming and client can be PHP and vice versa.</a:t>
            </a:r>
          </a:p>
          <a:p>
            <a:pPr marL="171450" indent="-171450">
              <a:lnSpc>
                <a:spcPct val="150000"/>
              </a:lnSpc>
              <a:buFont typeface="Arial" panose="020B0604020202020204" pitchFamily="34" charset="0"/>
              <a:buChar char="•"/>
            </a:pPr>
            <a:r>
              <a:rPr lang="en-GB" sz="1200" b="1" dirty="0">
                <a:solidFill>
                  <a:srgbClr val="24292E"/>
                </a:solidFill>
              </a:rPr>
              <a:t>Reusability</a:t>
            </a:r>
            <a:r>
              <a:rPr lang="en-GB" sz="1200" dirty="0">
                <a:solidFill>
                  <a:srgbClr val="24292E"/>
                </a:solidFill>
              </a:rPr>
              <a:t>: One web service can be used by many client applications at the same time.</a:t>
            </a:r>
          </a:p>
          <a:p>
            <a:pPr marL="171450" indent="-171450">
              <a:lnSpc>
                <a:spcPct val="150000"/>
              </a:lnSpc>
              <a:buFont typeface="Arial" panose="020B0604020202020204" pitchFamily="34" charset="0"/>
              <a:buChar char="•"/>
            </a:pPr>
            <a:r>
              <a:rPr lang="en-GB" sz="1200" b="1" dirty="0">
                <a:solidFill>
                  <a:srgbClr val="24292E"/>
                </a:solidFill>
              </a:rPr>
              <a:t>Loose Coupling</a:t>
            </a:r>
            <a:r>
              <a:rPr lang="en-GB" sz="1200" dirty="0">
                <a:solidFill>
                  <a:srgbClr val="24292E"/>
                </a:solidFill>
              </a:rPr>
              <a:t>: Web services client code is totally independent with server code, so we have achieved loose coupling in our application.</a:t>
            </a:r>
          </a:p>
          <a:p>
            <a:pPr marL="171450" indent="-171450">
              <a:lnSpc>
                <a:spcPct val="150000"/>
              </a:lnSpc>
              <a:buFont typeface="Arial" panose="020B0604020202020204" pitchFamily="34" charset="0"/>
              <a:buChar char="•"/>
            </a:pPr>
            <a:r>
              <a:rPr lang="en-GB" sz="1200" b="1" dirty="0">
                <a:solidFill>
                  <a:srgbClr val="24292E"/>
                </a:solidFill>
              </a:rPr>
              <a:t>Easy to deploy and integrate</a:t>
            </a:r>
            <a:r>
              <a:rPr lang="en-GB" sz="1200" dirty="0">
                <a:solidFill>
                  <a:srgbClr val="24292E"/>
                </a:solidFill>
              </a:rPr>
              <a:t>, just like web applications.</a:t>
            </a:r>
          </a:p>
          <a:p>
            <a:pPr marL="171450" indent="-171450">
              <a:lnSpc>
                <a:spcPct val="150000"/>
              </a:lnSpc>
              <a:buFont typeface="Arial" panose="020B0604020202020204" pitchFamily="34" charset="0"/>
              <a:buChar char="•"/>
            </a:pPr>
            <a:r>
              <a:rPr lang="en-GB" sz="1200" b="1" dirty="0">
                <a:solidFill>
                  <a:srgbClr val="24292E"/>
                </a:solidFill>
              </a:rPr>
              <a:t>Multiple service versions</a:t>
            </a:r>
            <a:r>
              <a:rPr lang="en-GB" sz="1200" dirty="0">
                <a:solidFill>
                  <a:srgbClr val="24292E"/>
                </a:solidFill>
              </a:rPr>
              <a:t> can be running at same time.</a:t>
            </a:r>
          </a:p>
        </p:txBody>
      </p:sp>
    </p:spTree>
    <p:extLst>
      <p:ext uri="{BB962C8B-B14F-4D97-AF65-F5344CB8AC3E}">
        <p14:creationId xmlns:p14="http://schemas.microsoft.com/office/powerpoint/2010/main" val="244073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8011001"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Name some Performance Testing best practices</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2710614"/>
          </a:xfrm>
          <a:prstGeom prst="rect">
            <a:avLst/>
          </a:prstGeom>
        </p:spPr>
        <p:txBody>
          <a:bodyPr wrap="square">
            <a:spAutoFit/>
          </a:bodyPr>
          <a:lstStyle/>
          <a:p>
            <a:r>
              <a:rPr lang="en-US" sz="1400" b="1" dirty="0">
                <a:solidFill>
                  <a:srgbClr val="000000"/>
                </a:solidFill>
              </a:rPr>
              <a:t>ANSWER:</a:t>
            </a:r>
          </a:p>
          <a:p>
            <a:endParaRPr lang="en-US" sz="1400" b="1" dirty="0">
              <a:solidFill>
                <a:srgbClr val="000000"/>
              </a:solidFill>
            </a:endParaRPr>
          </a:p>
          <a:p>
            <a:pPr marL="171450" indent="-171450">
              <a:lnSpc>
                <a:spcPct val="150000"/>
              </a:lnSpc>
              <a:buFont typeface="Arial" panose="020B0604020202020204" pitchFamily="34" charset="0"/>
              <a:buChar char="•"/>
            </a:pPr>
            <a:r>
              <a:rPr lang="en-GB" sz="1200" dirty="0">
                <a:solidFill>
                  <a:srgbClr val="24292E"/>
                </a:solidFill>
              </a:rPr>
              <a:t>Test as early as possible in development.</a:t>
            </a:r>
          </a:p>
          <a:p>
            <a:pPr marL="171450" indent="-171450">
              <a:lnSpc>
                <a:spcPct val="150000"/>
              </a:lnSpc>
              <a:buFont typeface="Arial" panose="020B0604020202020204" pitchFamily="34" charset="0"/>
              <a:buChar char="•"/>
            </a:pPr>
            <a:r>
              <a:rPr lang="en-GB" sz="1200" dirty="0">
                <a:solidFill>
                  <a:srgbClr val="24292E"/>
                </a:solidFill>
              </a:rPr>
              <a:t>Conduct multiple performance tests to ensure consistent findings and determine metrics averages.</a:t>
            </a:r>
          </a:p>
          <a:p>
            <a:pPr marL="171450" indent="-171450">
              <a:lnSpc>
                <a:spcPct val="150000"/>
              </a:lnSpc>
              <a:buFont typeface="Arial" panose="020B0604020202020204" pitchFamily="34" charset="0"/>
              <a:buChar char="•"/>
            </a:pPr>
            <a:r>
              <a:rPr lang="en-GB" sz="1200" dirty="0">
                <a:solidFill>
                  <a:srgbClr val="24292E"/>
                </a:solidFill>
              </a:rPr>
              <a:t>Test the individual software units separately as well as together</a:t>
            </a:r>
          </a:p>
          <a:p>
            <a:pPr marL="171450" indent="-171450">
              <a:lnSpc>
                <a:spcPct val="150000"/>
              </a:lnSpc>
              <a:buFont typeface="Arial" panose="020B0604020202020204" pitchFamily="34" charset="0"/>
              <a:buChar char="•"/>
            </a:pPr>
            <a:r>
              <a:rPr lang="en-GB" sz="1200" dirty="0">
                <a:solidFill>
                  <a:srgbClr val="24292E"/>
                </a:solidFill>
              </a:rPr>
              <a:t>Baseline measurements provide a starting point for determining success or failure</a:t>
            </a:r>
          </a:p>
          <a:p>
            <a:pPr marL="171450" indent="-171450">
              <a:lnSpc>
                <a:spcPct val="150000"/>
              </a:lnSpc>
              <a:buFont typeface="Arial" panose="020B0604020202020204" pitchFamily="34" charset="0"/>
              <a:buChar char="•"/>
            </a:pPr>
            <a:r>
              <a:rPr lang="en-GB" sz="1200" dirty="0">
                <a:solidFill>
                  <a:srgbClr val="24292E"/>
                </a:solidFill>
              </a:rPr>
              <a:t>Performance tests are best conducted in test environments that are as close to the production systems as possible</a:t>
            </a:r>
          </a:p>
          <a:p>
            <a:pPr marL="171450" indent="-171450">
              <a:lnSpc>
                <a:spcPct val="150000"/>
              </a:lnSpc>
              <a:buFont typeface="Arial" panose="020B0604020202020204" pitchFamily="34" charset="0"/>
              <a:buChar char="•"/>
            </a:pPr>
            <a:r>
              <a:rPr lang="en-GB" sz="1200" dirty="0">
                <a:solidFill>
                  <a:srgbClr val="24292E"/>
                </a:solidFill>
              </a:rPr>
              <a:t>Isolate the performance test environment from the environment used for quality assurance testing</a:t>
            </a:r>
          </a:p>
          <a:p>
            <a:pPr marL="171450" indent="-171450">
              <a:lnSpc>
                <a:spcPct val="150000"/>
              </a:lnSpc>
              <a:buFont typeface="Arial" panose="020B0604020202020204" pitchFamily="34" charset="0"/>
              <a:buChar char="•"/>
            </a:pPr>
            <a:r>
              <a:rPr lang="en-GB" sz="1200" dirty="0">
                <a:solidFill>
                  <a:srgbClr val="24292E"/>
                </a:solidFill>
              </a:rPr>
              <a:t>Keep the test environment as consistent as possible</a:t>
            </a:r>
          </a:p>
          <a:p>
            <a:pPr marL="171450" indent="-171450">
              <a:lnSpc>
                <a:spcPct val="150000"/>
              </a:lnSpc>
              <a:buFont typeface="Arial" panose="020B0604020202020204" pitchFamily="34" charset="0"/>
              <a:buChar char="•"/>
            </a:pPr>
            <a:r>
              <a:rPr lang="en-GB" sz="1200" dirty="0">
                <a:solidFill>
                  <a:srgbClr val="24292E"/>
                </a:solidFill>
              </a:rPr>
              <a:t>Calculating averages will deliver actionable metrics. There is value in tracking outliers also. Those extreme measurements could reveal possible failures.</a:t>
            </a:r>
          </a:p>
        </p:txBody>
      </p:sp>
    </p:spTree>
    <p:extLst>
      <p:ext uri="{BB962C8B-B14F-4D97-AF65-F5344CB8AC3E}">
        <p14:creationId xmlns:p14="http://schemas.microsoft.com/office/powerpoint/2010/main" val="437771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8011001"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Do You Mean By High Availability (HA)?</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1602618"/>
          </a:xfrm>
          <a:prstGeom prst="rect">
            <a:avLst/>
          </a:prstGeom>
        </p:spPr>
        <p:txBody>
          <a:bodyPr wrap="square">
            <a:spAutoFit/>
          </a:bodyPr>
          <a:lstStyle/>
          <a:p>
            <a:r>
              <a:rPr lang="en-US" sz="1400" b="1" dirty="0">
                <a:solidFill>
                  <a:srgbClr val="000000"/>
                </a:solidFill>
              </a:rPr>
              <a:t>ANSWER:</a:t>
            </a:r>
          </a:p>
          <a:p>
            <a:endParaRPr lang="en-US" sz="1400" b="1" dirty="0">
              <a:solidFill>
                <a:srgbClr val="000000"/>
              </a:solidFill>
            </a:endParaRPr>
          </a:p>
          <a:p>
            <a:pPr>
              <a:lnSpc>
                <a:spcPct val="150000"/>
              </a:lnSpc>
            </a:pPr>
            <a:r>
              <a:rPr lang="en-GB" sz="1200" b="1" dirty="0">
                <a:solidFill>
                  <a:srgbClr val="24292E"/>
                </a:solidFill>
              </a:rPr>
              <a:t>Availability</a:t>
            </a:r>
            <a:r>
              <a:rPr lang="en-GB" sz="1200" dirty="0">
                <a:solidFill>
                  <a:srgbClr val="24292E"/>
                </a:solidFill>
              </a:rPr>
              <a:t> means the ability of the application user to access the system, If a user cannot access the application, it is assumed unavailable. High Availability means the application will be available, without interruption. Using redundant server nodes with clustering is a common way to achieve higher level of availability in web applications.</a:t>
            </a:r>
          </a:p>
          <a:p>
            <a:pPr>
              <a:lnSpc>
                <a:spcPct val="150000"/>
              </a:lnSpc>
            </a:pPr>
            <a:endParaRPr lang="en-GB" sz="1200" dirty="0">
              <a:solidFill>
                <a:srgbClr val="24292E"/>
              </a:solidFill>
            </a:endParaRPr>
          </a:p>
          <a:p>
            <a:pPr>
              <a:lnSpc>
                <a:spcPct val="150000"/>
              </a:lnSpc>
            </a:pPr>
            <a:r>
              <a:rPr lang="en-GB" sz="1200" dirty="0">
                <a:solidFill>
                  <a:srgbClr val="24292E"/>
                </a:solidFill>
              </a:rPr>
              <a:t>Availability is commonly expressed as a percentage of uptime in a given year.</a:t>
            </a:r>
          </a:p>
        </p:txBody>
      </p:sp>
    </p:spTree>
    <p:extLst>
      <p:ext uri="{BB962C8B-B14F-4D97-AF65-F5344CB8AC3E}">
        <p14:creationId xmlns:p14="http://schemas.microsoft.com/office/powerpoint/2010/main" val="1704057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are the difference between Clustered and a Non-clustered index?</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2156616"/>
          </a:xfrm>
          <a:prstGeom prst="rect">
            <a:avLst/>
          </a:prstGeom>
        </p:spPr>
        <p:txBody>
          <a:bodyPr wrap="square">
            <a:spAutoFit/>
          </a:bodyPr>
          <a:lstStyle/>
          <a:p>
            <a:r>
              <a:rPr lang="en-US" sz="1400" b="1" dirty="0">
                <a:solidFill>
                  <a:srgbClr val="000000"/>
                </a:solidFill>
              </a:rPr>
              <a:t>ANSWER:</a:t>
            </a:r>
          </a:p>
          <a:p>
            <a:endParaRPr lang="en-US" sz="1400" b="1" dirty="0">
              <a:solidFill>
                <a:srgbClr val="000000"/>
              </a:solidFill>
            </a:endParaRPr>
          </a:p>
          <a:p>
            <a:pPr marL="171450" indent="-171450">
              <a:lnSpc>
                <a:spcPct val="150000"/>
              </a:lnSpc>
              <a:buFont typeface="Arial" panose="020B0604020202020204" pitchFamily="34" charset="0"/>
              <a:buChar char="•"/>
            </a:pPr>
            <a:r>
              <a:rPr lang="en-GB" sz="1200" dirty="0">
                <a:solidFill>
                  <a:srgbClr val="24292E"/>
                </a:solidFill>
              </a:rPr>
              <a:t>With a </a:t>
            </a:r>
            <a:r>
              <a:rPr lang="en-GB" sz="1200" b="1" dirty="0">
                <a:solidFill>
                  <a:srgbClr val="24292E"/>
                </a:solidFill>
              </a:rPr>
              <a:t>Clustered</a:t>
            </a:r>
            <a:r>
              <a:rPr lang="en-GB" sz="1200" dirty="0">
                <a:solidFill>
                  <a:srgbClr val="24292E"/>
                </a:solidFill>
              </a:rPr>
              <a:t> index the rows are stored </a:t>
            </a:r>
            <a:r>
              <a:rPr lang="en-GB" sz="1200" b="1" dirty="0">
                <a:solidFill>
                  <a:srgbClr val="24292E"/>
                </a:solidFill>
              </a:rPr>
              <a:t>physically</a:t>
            </a:r>
            <a:r>
              <a:rPr lang="en-GB" sz="1200" dirty="0">
                <a:solidFill>
                  <a:srgbClr val="24292E"/>
                </a:solidFill>
              </a:rPr>
              <a:t> on the disk in the same order as the index. Therefore, there can be only one clustered index. A clustered index means you are telling the database to store close values actually close to one another on the disk.</a:t>
            </a:r>
          </a:p>
          <a:p>
            <a:pPr marL="171450" indent="-171450">
              <a:lnSpc>
                <a:spcPct val="150000"/>
              </a:lnSpc>
              <a:buFont typeface="Arial" panose="020B0604020202020204" pitchFamily="34" charset="0"/>
              <a:buChar char="•"/>
            </a:pPr>
            <a:r>
              <a:rPr lang="en-GB" sz="1200" dirty="0">
                <a:solidFill>
                  <a:srgbClr val="24292E"/>
                </a:solidFill>
              </a:rPr>
              <a:t>With a </a:t>
            </a:r>
            <a:r>
              <a:rPr lang="en-GB" sz="1200" b="1" dirty="0">
                <a:solidFill>
                  <a:srgbClr val="24292E"/>
                </a:solidFill>
              </a:rPr>
              <a:t>Non Clustered</a:t>
            </a:r>
            <a:r>
              <a:rPr lang="en-GB" sz="1200" dirty="0">
                <a:solidFill>
                  <a:srgbClr val="24292E"/>
                </a:solidFill>
              </a:rPr>
              <a:t> index there is a second list that has </a:t>
            </a:r>
            <a:r>
              <a:rPr lang="en-GB" sz="1200" b="1" dirty="0">
                <a:solidFill>
                  <a:srgbClr val="24292E"/>
                </a:solidFill>
              </a:rPr>
              <a:t>pointers</a:t>
            </a:r>
            <a:r>
              <a:rPr lang="en-GB" sz="1200" dirty="0">
                <a:solidFill>
                  <a:srgbClr val="24292E"/>
                </a:solidFill>
              </a:rPr>
              <a:t> to the physical rows. You can have many non clustered indices, although each new index will increase the time it takes to write new records.</a:t>
            </a:r>
          </a:p>
          <a:p>
            <a:pPr marL="171450" indent="-171450">
              <a:lnSpc>
                <a:spcPct val="150000"/>
              </a:lnSpc>
              <a:buFont typeface="Arial" panose="020B0604020202020204" pitchFamily="34" charset="0"/>
              <a:buChar char="•"/>
            </a:pPr>
            <a:r>
              <a:rPr lang="en-GB" sz="1200" dirty="0">
                <a:solidFill>
                  <a:srgbClr val="24292E"/>
                </a:solidFill>
              </a:rPr>
              <a:t>It is generally </a:t>
            </a:r>
            <a:r>
              <a:rPr lang="en-GB" sz="1200" i="1" dirty="0">
                <a:solidFill>
                  <a:srgbClr val="24292E"/>
                </a:solidFill>
              </a:rPr>
              <a:t>faster to read</a:t>
            </a:r>
            <a:r>
              <a:rPr lang="en-GB" sz="1200" dirty="0">
                <a:solidFill>
                  <a:srgbClr val="24292E"/>
                </a:solidFill>
              </a:rPr>
              <a:t> from a </a:t>
            </a:r>
            <a:r>
              <a:rPr lang="en-GB" sz="1200" b="1" dirty="0">
                <a:solidFill>
                  <a:srgbClr val="24292E"/>
                </a:solidFill>
              </a:rPr>
              <a:t>clustered</a:t>
            </a:r>
            <a:r>
              <a:rPr lang="en-GB" sz="1200" dirty="0">
                <a:solidFill>
                  <a:srgbClr val="24292E"/>
                </a:solidFill>
              </a:rPr>
              <a:t> index if you want to get back all the columns. You do not have to go first to the index and then to the table.</a:t>
            </a:r>
          </a:p>
          <a:p>
            <a:pPr marL="171450" indent="-171450">
              <a:lnSpc>
                <a:spcPct val="150000"/>
              </a:lnSpc>
              <a:buFont typeface="Arial" panose="020B0604020202020204" pitchFamily="34" charset="0"/>
              <a:buChar char="•"/>
            </a:pPr>
            <a:r>
              <a:rPr lang="en-GB" sz="1200" i="1" dirty="0">
                <a:solidFill>
                  <a:srgbClr val="24292E"/>
                </a:solidFill>
              </a:rPr>
              <a:t>Writing</a:t>
            </a:r>
            <a:r>
              <a:rPr lang="en-GB" sz="1200" dirty="0">
                <a:solidFill>
                  <a:srgbClr val="24292E"/>
                </a:solidFill>
              </a:rPr>
              <a:t> to a table with a </a:t>
            </a:r>
            <a:r>
              <a:rPr lang="en-GB" sz="1200" b="1" dirty="0">
                <a:solidFill>
                  <a:srgbClr val="24292E"/>
                </a:solidFill>
              </a:rPr>
              <a:t>clustered</a:t>
            </a:r>
            <a:r>
              <a:rPr lang="en-GB" sz="1200" dirty="0">
                <a:solidFill>
                  <a:srgbClr val="24292E"/>
                </a:solidFill>
              </a:rPr>
              <a:t> index can be </a:t>
            </a:r>
            <a:r>
              <a:rPr lang="en-GB" sz="1200" i="1" dirty="0">
                <a:solidFill>
                  <a:srgbClr val="24292E"/>
                </a:solidFill>
              </a:rPr>
              <a:t>slower</a:t>
            </a:r>
            <a:r>
              <a:rPr lang="en-GB" sz="1200" dirty="0">
                <a:solidFill>
                  <a:srgbClr val="24292E"/>
                </a:solidFill>
              </a:rPr>
              <a:t>, if there is a need to rearrange the data.</a:t>
            </a:r>
          </a:p>
        </p:txBody>
      </p:sp>
    </p:spTree>
    <p:extLst>
      <p:ext uri="{BB962C8B-B14F-4D97-AF65-F5344CB8AC3E}">
        <p14:creationId xmlns:p14="http://schemas.microsoft.com/office/powerpoint/2010/main" val="1552468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How does SSL/TLS work ?</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4926605"/>
          </a:xfrm>
          <a:prstGeom prst="rect">
            <a:avLst/>
          </a:prstGeom>
        </p:spPr>
        <p:txBody>
          <a:bodyPr wrap="square">
            <a:spAutoFit/>
          </a:bodyPr>
          <a:lstStyle/>
          <a:p>
            <a:r>
              <a:rPr lang="en-US" sz="1400" b="1" dirty="0">
                <a:solidFill>
                  <a:srgbClr val="000000"/>
                </a:solidFill>
              </a:rPr>
              <a:t>ANSWER:</a:t>
            </a:r>
          </a:p>
          <a:p>
            <a:endParaRPr lang="en-US" sz="1400" b="1" dirty="0">
              <a:solidFill>
                <a:srgbClr val="000000"/>
              </a:solidFill>
            </a:endParaRPr>
          </a:p>
          <a:p>
            <a:pPr>
              <a:lnSpc>
                <a:spcPct val="150000"/>
              </a:lnSpc>
            </a:pPr>
            <a:r>
              <a:rPr lang="en-GB" sz="1200" b="1" dirty="0">
                <a:solidFill>
                  <a:srgbClr val="24292E"/>
                </a:solidFill>
              </a:rPr>
              <a:t>SSL</a:t>
            </a:r>
            <a:r>
              <a:rPr lang="en-GB" sz="1200" dirty="0">
                <a:solidFill>
                  <a:srgbClr val="24292E"/>
                </a:solidFill>
              </a:rPr>
              <a:t> (and its successor, </a:t>
            </a:r>
            <a:r>
              <a:rPr lang="en-GB" sz="1200" b="1" dirty="0">
                <a:solidFill>
                  <a:srgbClr val="24292E"/>
                </a:solidFill>
              </a:rPr>
              <a:t>TLS</a:t>
            </a:r>
            <a:r>
              <a:rPr lang="en-GB" sz="1200" dirty="0">
                <a:solidFill>
                  <a:srgbClr val="24292E"/>
                </a:solidFill>
              </a:rPr>
              <a:t>) is a protocol that operates directly on top of TCP. This way, protocols on higher layers (such as HTTP) can be left unchanged while still providing a secure connection. Underneath the SSL layer, HTTP is identical to HTTPS. When using SSL/TLS correctly, all an attacker can see on the cable is which IP and port you are connected to, roughly how much data you are sending, and what encryption and compression is used. He can also terminate the connection, but both sides will know that the connection has been interrupted by a third party.</a:t>
            </a:r>
          </a:p>
          <a:p>
            <a:pPr>
              <a:lnSpc>
                <a:spcPct val="150000"/>
              </a:lnSpc>
            </a:pPr>
            <a:endParaRPr lang="en-GB" sz="1200" dirty="0">
              <a:solidFill>
                <a:srgbClr val="24292E"/>
              </a:solidFill>
            </a:endParaRPr>
          </a:p>
          <a:p>
            <a:pPr marL="228600" indent="-228600">
              <a:lnSpc>
                <a:spcPct val="150000"/>
              </a:lnSpc>
              <a:buFont typeface="+mj-lt"/>
              <a:buAutoNum type="arabicPeriod"/>
            </a:pPr>
            <a:r>
              <a:rPr lang="en-GB" sz="1200" dirty="0">
                <a:solidFill>
                  <a:srgbClr val="24292E"/>
                </a:solidFill>
              </a:rPr>
              <a:t>After building a TCP connection, the SSL handshake is started by the client that sends a number of specifications:</a:t>
            </a:r>
          </a:p>
          <a:p>
            <a:pPr marL="628650" lvl="1" indent="-171450">
              <a:lnSpc>
                <a:spcPct val="150000"/>
              </a:lnSpc>
              <a:buFont typeface="Arial" panose="020B0604020202020204" pitchFamily="34" charset="0"/>
              <a:buChar char="•"/>
            </a:pPr>
            <a:r>
              <a:rPr lang="en-GB" sz="1200" dirty="0">
                <a:solidFill>
                  <a:srgbClr val="24292E"/>
                </a:solidFill>
              </a:rPr>
              <a:t>which version of SSL/TLS it is running,</a:t>
            </a:r>
          </a:p>
          <a:p>
            <a:pPr marL="628650" lvl="1" indent="-171450">
              <a:lnSpc>
                <a:spcPct val="150000"/>
              </a:lnSpc>
              <a:buFont typeface="Arial" panose="020B0604020202020204" pitchFamily="34" charset="0"/>
              <a:buChar char="•"/>
            </a:pPr>
            <a:r>
              <a:rPr lang="en-GB" sz="1200" dirty="0">
                <a:solidFill>
                  <a:srgbClr val="24292E"/>
                </a:solidFill>
              </a:rPr>
              <a:t>what </a:t>
            </a:r>
            <a:r>
              <a:rPr lang="en-GB" sz="1200" dirty="0" err="1">
                <a:solidFill>
                  <a:srgbClr val="24292E"/>
                </a:solidFill>
              </a:rPr>
              <a:t>ciphersuites</a:t>
            </a:r>
            <a:r>
              <a:rPr lang="en-GB" sz="1200" dirty="0">
                <a:solidFill>
                  <a:srgbClr val="24292E"/>
                </a:solidFill>
              </a:rPr>
              <a:t> it wants to use, and</a:t>
            </a:r>
          </a:p>
          <a:p>
            <a:pPr marL="628650" lvl="1" indent="-171450">
              <a:lnSpc>
                <a:spcPct val="150000"/>
              </a:lnSpc>
              <a:buFont typeface="Arial" panose="020B0604020202020204" pitchFamily="34" charset="0"/>
              <a:buChar char="•"/>
            </a:pPr>
            <a:r>
              <a:rPr lang="en-GB" sz="1200" dirty="0">
                <a:solidFill>
                  <a:srgbClr val="24292E"/>
                </a:solidFill>
              </a:rPr>
              <a:t>what compression methods it wants to use.</a:t>
            </a:r>
          </a:p>
          <a:p>
            <a:pPr marL="228600" indent="-228600">
              <a:lnSpc>
                <a:spcPct val="150000"/>
              </a:lnSpc>
              <a:buFont typeface="+mj-lt"/>
              <a:buAutoNum type="arabicPeriod"/>
            </a:pPr>
            <a:r>
              <a:rPr lang="en-GB" sz="1200" dirty="0">
                <a:solidFill>
                  <a:srgbClr val="24292E"/>
                </a:solidFill>
              </a:rPr>
              <a:t>The server checks what the highest SSL/TLS version is that is supported by them both, picks a </a:t>
            </a:r>
            <a:r>
              <a:rPr lang="en-GB" sz="1200" dirty="0" err="1">
                <a:solidFill>
                  <a:srgbClr val="24292E"/>
                </a:solidFill>
              </a:rPr>
              <a:t>ciphersuite</a:t>
            </a:r>
            <a:r>
              <a:rPr lang="en-GB" sz="1200" dirty="0">
                <a:solidFill>
                  <a:srgbClr val="24292E"/>
                </a:solidFill>
              </a:rPr>
              <a:t> from one of the client's options (if it supports one), and optionally picks a compression method.</a:t>
            </a:r>
          </a:p>
          <a:p>
            <a:pPr marL="228600" indent="-228600">
              <a:lnSpc>
                <a:spcPct val="150000"/>
              </a:lnSpc>
              <a:buFont typeface="+mj-lt"/>
              <a:buAutoNum type="arabicPeriod"/>
            </a:pPr>
            <a:r>
              <a:rPr lang="en-GB" sz="1200" dirty="0">
                <a:solidFill>
                  <a:srgbClr val="24292E"/>
                </a:solidFill>
              </a:rPr>
              <a:t>After this the basic setup is done, the server sends its </a:t>
            </a:r>
            <a:r>
              <a:rPr lang="en-GB" sz="1200" i="1" dirty="0">
                <a:solidFill>
                  <a:srgbClr val="24292E"/>
                </a:solidFill>
              </a:rPr>
              <a:t>certificate</a:t>
            </a:r>
            <a:r>
              <a:rPr lang="en-GB" sz="1200" dirty="0">
                <a:solidFill>
                  <a:srgbClr val="24292E"/>
                </a:solidFill>
              </a:rPr>
              <a:t>. This certificate must be trusted by either the client itself or a party that the client trusts. Having verified the certificate and being certain this server really is who he claims to be (and not a man in the middle), a key is exchanged. The client tells the server that from now on, all communication will be encrypted, and sends an encrypted and authenticated message to the server.</a:t>
            </a:r>
          </a:p>
          <a:p>
            <a:pPr marL="228600" indent="-228600">
              <a:lnSpc>
                <a:spcPct val="150000"/>
              </a:lnSpc>
              <a:buFont typeface="+mj-lt"/>
              <a:buAutoNum type="arabicPeriod"/>
            </a:pPr>
            <a:r>
              <a:rPr lang="en-GB" sz="1200" dirty="0">
                <a:solidFill>
                  <a:srgbClr val="24292E"/>
                </a:solidFill>
              </a:rPr>
              <a:t>The server verifies that the MAC (used for authentication) is correct, and that the message can be correctly decrypted. It then returns a message, which the client verifies as well.</a:t>
            </a:r>
          </a:p>
          <a:p>
            <a:pPr marL="228600" indent="-228600">
              <a:lnSpc>
                <a:spcPct val="150000"/>
              </a:lnSpc>
              <a:buFont typeface="+mj-lt"/>
              <a:buAutoNum type="arabicPeriod"/>
            </a:pPr>
            <a:r>
              <a:rPr lang="en-GB" sz="1200" dirty="0">
                <a:solidFill>
                  <a:srgbClr val="24292E"/>
                </a:solidFill>
              </a:rPr>
              <a:t>The handshake is now finished, and the two hosts can communicate securely.</a:t>
            </a:r>
          </a:p>
        </p:txBody>
      </p:sp>
    </p:spTree>
    <p:extLst>
      <p:ext uri="{BB962C8B-B14F-4D97-AF65-F5344CB8AC3E}">
        <p14:creationId xmlns:p14="http://schemas.microsoft.com/office/powerpoint/2010/main" val="3056774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When to use MongoDB?</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1602618"/>
          </a:xfrm>
          <a:prstGeom prst="rect">
            <a:avLst/>
          </a:prstGeom>
        </p:spPr>
        <p:txBody>
          <a:bodyPr wrap="square">
            <a:spAutoFit/>
          </a:bodyPr>
          <a:lstStyle/>
          <a:p>
            <a:r>
              <a:rPr lang="en-US" sz="1400" b="1" dirty="0">
                <a:solidFill>
                  <a:srgbClr val="000000"/>
                </a:solidFill>
              </a:rPr>
              <a:t>ANSWER:</a:t>
            </a:r>
          </a:p>
          <a:p>
            <a:endParaRPr lang="en-US" sz="1400" b="1" dirty="0">
              <a:solidFill>
                <a:srgbClr val="000000"/>
              </a:solidFill>
            </a:endParaRPr>
          </a:p>
          <a:p>
            <a:pPr>
              <a:lnSpc>
                <a:spcPct val="150000"/>
              </a:lnSpc>
            </a:pPr>
            <a:r>
              <a:rPr lang="en-GB" sz="1200" b="1" dirty="0">
                <a:solidFill>
                  <a:srgbClr val="24292E"/>
                </a:solidFill>
              </a:rPr>
              <a:t>Use MongoDB if you don't know yet how you're going to query your data or what schema to stick with</a:t>
            </a:r>
            <a:r>
              <a:rPr lang="en-GB" sz="1200" dirty="0">
                <a:solidFill>
                  <a:srgbClr val="24292E"/>
                </a:solidFill>
              </a:rPr>
              <a:t>. MongoDB is suited for Hackathons, </a:t>
            </a:r>
            <a:r>
              <a:rPr lang="en-GB" sz="1200" dirty="0" err="1">
                <a:solidFill>
                  <a:srgbClr val="24292E"/>
                </a:solidFill>
              </a:rPr>
              <a:t>startups</a:t>
            </a:r>
            <a:r>
              <a:rPr lang="en-GB" sz="1200" dirty="0">
                <a:solidFill>
                  <a:srgbClr val="24292E"/>
                </a:solidFill>
              </a:rPr>
              <a:t> or every time you don't know how you'll query the data you inserted. MongoDB does not make any assumptions on your underlying schema. While MongoDB is </a:t>
            </a:r>
            <a:r>
              <a:rPr lang="en-GB" sz="1200" dirty="0" err="1">
                <a:solidFill>
                  <a:srgbClr val="24292E"/>
                </a:solidFill>
              </a:rPr>
              <a:t>schemaless</a:t>
            </a:r>
            <a:r>
              <a:rPr lang="en-GB" sz="1200" dirty="0">
                <a:solidFill>
                  <a:srgbClr val="24292E"/>
                </a:solidFill>
              </a:rPr>
              <a:t> and non-relational, this does not mean that there is no schema at all. It simply means that your schema needs to be defined in your app (e.g. using Mongoose). Besides that, MongoDB is great for prototyping or trying things out. Its performance is not that great and can't be compared to Redis.</a:t>
            </a:r>
          </a:p>
        </p:txBody>
      </p:sp>
    </p:spTree>
    <p:extLst>
      <p:ext uri="{BB962C8B-B14F-4D97-AF65-F5344CB8AC3E}">
        <p14:creationId xmlns:p14="http://schemas.microsoft.com/office/powerpoint/2010/main" val="2543844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is the difference between JOIN and UNION?</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523220"/>
          </a:xfrm>
          <a:prstGeom prst="rect">
            <a:avLst/>
          </a:prstGeom>
        </p:spPr>
        <p:txBody>
          <a:bodyPr wrap="square">
            <a:spAutoFit/>
          </a:bodyPr>
          <a:lstStyle/>
          <a:p>
            <a:r>
              <a:rPr lang="en-US" sz="1400" b="1" dirty="0">
                <a:solidFill>
                  <a:srgbClr val="000000"/>
                </a:solidFill>
              </a:rPr>
              <a:t>ANSWER:</a:t>
            </a:r>
          </a:p>
          <a:p>
            <a:endParaRPr lang="en-US" sz="1400" b="1" dirty="0">
              <a:solidFill>
                <a:srgbClr val="000000"/>
              </a:solidFill>
            </a:endParaRPr>
          </a:p>
        </p:txBody>
      </p:sp>
      <p:pic>
        <p:nvPicPr>
          <p:cNvPr id="2" name="Picture 1">
            <a:extLst>
              <a:ext uri="{FF2B5EF4-FFF2-40B4-BE49-F238E27FC236}">
                <a16:creationId xmlns:a16="http://schemas.microsoft.com/office/drawing/2014/main" id="{234D2515-54C5-436C-BEE5-17A44ED87C8F}"/>
              </a:ext>
            </a:extLst>
          </p:cNvPr>
          <p:cNvPicPr>
            <a:picLocks noChangeAspect="1"/>
          </p:cNvPicPr>
          <p:nvPr/>
        </p:nvPicPr>
        <p:blipFill>
          <a:blip r:embed="rId2"/>
          <a:stretch>
            <a:fillRect/>
          </a:stretch>
        </p:blipFill>
        <p:spPr>
          <a:xfrm>
            <a:off x="724460" y="1675559"/>
            <a:ext cx="10420350" cy="4905375"/>
          </a:xfrm>
          <a:prstGeom prst="rect">
            <a:avLst/>
          </a:prstGeom>
        </p:spPr>
      </p:pic>
    </p:spTree>
    <p:extLst>
      <p:ext uri="{BB962C8B-B14F-4D97-AF65-F5344CB8AC3E}">
        <p14:creationId xmlns:p14="http://schemas.microsoft.com/office/powerpoint/2010/main" val="1158649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is the difference between WHERE clause and HAVING clause?</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954107"/>
          </a:xfrm>
          <a:prstGeom prst="rect">
            <a:avLst/>
          </a:prstGeom>
        </p:spPr>
        <p:txBody>
          <a:bodyPr wrap="square">
            <a:spAutoFit/>
          </a:bodyPr>
          <a:lstStyle/>
          <a:p>
            <a:r>
              <a:rPr lang="en-US" sz="1400" b="1" dirty="0">
                <a:solidFill>
                  <a:srgbClr val="000000"/>
                </a:solidFill>
              </a:rPr>
              <a:t>ANSWER:</a:t>
            </a:r>
          </a:p>
          <a:p>
            <a:endParaRPr lang="en-US" sz="1400" b="1" dirty="0">
              <a:solidFill>
                <a:srgbClr val="000000"/>
              </a:solidFill>
            </a:endParaRPr>
          </a:p>
          <a:p>
            <a:endParaRPr lang="en-US" sz="1400" b="1" dirty="0">
              <a:solidFill>
                <a:srgbClr val="000000"/>
              </a:solidFill>
            </a:endParaRPr>
          </a:p>
          <a:p>
            <a:endParaRPr lang="en-US" sz="1400" b="1" dirty="0">
              <a:solidFill>
                <a:srgbClr val="000000"/>
              </a:solidFill>
            </a:endParaRPr>
          </a:p>
        </p:txBody>
      </p:sp>
      <p:sp>
        <p:nvSpPr>
          <p:cNvPr id="5" name="Rectangle 1">
            <a:extLst>
              <a:ext uri="{FF2B5EF4-FFF2-40B4-BE49-F238E27FC236}">
                <a16:creationId xmlns:a16="http://schemas.microsoft.com/office/drawing/2014/main" id="{66411C0F-15EA-4432-947F-F675F5E9CAD2}"/>
              </a:ext>
            </a:extLst>
          </p:cNvPr>
          <p:cNvSpPr>
            <a:spLocks noChangeArrowheads="1"/>
          </p:cNvSpPr>
          <p:nvPr/>
        </p:nvSpPr>
        <p:spPr bwMode="auto">
          <a:xfrm>
            <a:off x="186612" y="1653206"/>
            <a:ext cx="11260583" cy="1079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rgbClr val="E83E8C"/>
                </a:solidFill>
                <a:effectLst/>
                <a:latin typeface="+mn-lt"/>
                <a:cs typeface="Arial" panose="020B0604020202020204" pitchFamily="34" charset="0"/>
              </a:rPr>
              <a:t>WHERE</a:t>
            </a:r>
            <a:r>
              <a:rPr kumimoji="0" lang="en-US" altLang="en-US" sz="1200" b="0" i="0" u="none" strike="noStrike" cap="none" normalizeH="0" baseline="0" dirty="0">
                <a:ln>
                  <a:noFill/>
                </a:ln>
                <a:solidFill>
                  <a:srgbClr val="24292E"/>
                </a:solidFill>
                <a:effectLst/>
                <a:latin typeface="+mn-lt"/>
                <a:cs typeface="Arial" panose="020B0604020202020204" pitchFamily="34" charset="0"/>
              </a:rPr>
              <a:t> clause introduces a condition on </a:t>
            </a:r>
            <a:r>
              <a:rPr kumimoji="0" lang="en-US" altLang="en-US" sz="1200" b="0" i="1" u="none" strike="noStrike" cap="none" normalizeH="0" baseline="0" dirty="0">
                <a:ln>
                  <a:noFill/>
                </a:ln>
                <a:solidFill>
                  <a:srgbClr val="24292E"/>
                </a:solidFill>
                <a:effectLst/>
                <a:latin typeface="+mn-lt"/>
                <a:cs typeface="Arial" panose="020B0604020202020204" pitchFamily="34" charset="0"/>
              </a:rPr>
              <a:t>individual rows</a:t>
            </a:r>
            <a:r>
              <a:rPr kumimoji="0" lang="en-US" altLang="en-US" sz="1200" b="0" i="0" u="none" strike="noStrike" cap="none" normalizeH="0" baseline="0" dirty="0">
                <a:ln>
                  <a:noFill/>
                </a:ln>
                <a:solidFill>
                  <a:srgbClr val="24292E"/>
                </a:solidFill>
                <a:effectLst/>
                <a:latin typeface="+mn-lt"/>
                <a:cs typeface="Arial" panose="020B0604020202020204" pitchFamily="34" charset="0"/>
              </a:rPr>
              <a:t>; </a:t>
            </a:r>
            <a:r>
              <a:rPr kumimoji="0" lang="en-US" altLang="en-US" sz="1200" b="0" i="0" u="none" strike="noStrike" cap="none" normalizeH="0" baseline="0" dirty="0">
                <a:ln>
                  <a:noFill/>
                </a:ln>
                <a:solidFill>
                  <a:srgbClr val="E83E8C"/>
                </a:solidFill>
                <a:effectLst/>
                <a:latin typeface="+mn-lt"/>
                <a:cs typeface="Arial" panose="020B0604020202020204" pitchFamily="34" charset="0"/>
              </a:rPr>
              <a:t>HAVING</a:t>
            </a:r>
            <a:r>
              <a:rPr kumimoji="0" lang="en-US" altLang="en-US" sz="1200" b="0" i="0" u="none" strike="noStrike" cap="none" normalizeH="0" baseline="0" dirty="0">
                <a:ln>
                  <a:noFill/>
                </a:ln>
                <a:solidFill>
                  <a:srgbClr val="24292E"/>
                </a:solidFill>
                <a:effectLst/>
                <a:latin typeface="+mn-lt"/>
                <a:cs typeface="Arial" panose="020B0604020202020204" pitchFamily="34" charset="0"/>
              </a:rPr>
              <a:t> clause introduces a condition on </a:t>
            </a:r>
            <a:r>
              <a:rPr kumimoji="0" lang="en-US" altLang="en-US" sz="1200" b="0" i="1" u="none" strike="noStrike" cap="none" normalizeH="0" baseline="0" dirty="0">
                <a:ln>
                  <a:noFill/>
                </a:ln>
                <a:solidFill>
                  <a:srgbClr val="24292E"/>
                </a:solidFill>
                <a:effectLst/>
                <a:latin typeface="+mn-lt"/>
                <a:cs typeface="Arial" panose="020B0604020202020204" pitchFamily="34" charset="0"/>
              </a:rPr>
              <a:t>aggregations</a:t>
            </a:r>
            <a:r>
              <a:rPr kumimoji="0" lang="en-US" altLang="en-US" sz="1200" b="0" i="0" u="none" strike="noStrike" cap="none" normalizeH="0" baseline="0" dirty="0">
                <a:ln>
                  <a:noFill/>
                </a:ln>
                <a:solidFill>
                  <a:srgbClr val="24292E"/>
                </a:solidFill>
                <a:effectLst/>
                <a:latin typeface="+mn-lt"/>
                <a:cs typeface="Arial" panose="020B0604020202020204" pitchFamily="34" charset="0"/>
              </a:rPr>
              <a:t>, i.e. results of selection where a single result, such as count,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rgbClr val="24292E"/>
                </a:solidFill>
                <a:effectLst/>
                <a:latin typeface="+mn-lt"/>
                <a:cs typeface="Arial" panose="020B0604020202020204" pitchFamily="34" charset="0"/>
              </a:rPr>
              <a:t>average, min, max, or sum, has been produced from </a:t>
            </a:r>
            <a:r>
              <a:rPr kumimoji="0" lang="en-US" altLang="en-US" sz="1200" b="0" i="1" u="none" strike="noStrike" cap="none" normalizeH="0" baseline="0" dirty="0">
                <a:ln>
                  <a:noFill/>
                </a:ln>
                <a:solidFill>
                  <a:srgbClr val="24292E"/>
                </a:solidFill>
                <a:effectLst/>
                <a:latin typeface="+mn-lt"/>
                <a:cs typeface="Arial" panose="020B0604020202020204" pitchFamily="34" charset="0"/>
              </a:rPr>
              <a:t>multiple</a:t>
            </a:r>
            <a:r>
              <a:rPr kumimoji="0" lang="en-US" altLang="en-US" sz="1200" b="0" i="0" u="none" strike="noStrike" cap="none" normalizeH="0" baseline="0" dirty="0">
                <a:ln>
                  <a:noFill/>
                </a:ln>
                <a:solidFill>
                  <a:srgbClr val="24292E"/>
                </a:solidFill>
                <a:effectLst/>
                <a:latin typeface="+mn-lt"/>
                <a:cs typeface="Arial" panose="020B0604020202020204" pitchFamily="34" charset="0"/>
              </a:rPr>
              <a:t> rows. Your query calls for a second kind of condition (i.e. a condition on an aggregation) hence </a:t>
            </a:r>
            <a:r>
              <a:rPr kumimoji="0" lang="en-US" altLang="en-US" sz="1200" b="0" i="0" u="none" strike="noStrike" cap="none" normalizeH="0" baseline="0" dirty="0">
                <a:ln>
                  <a:noFill/>
                </a:ln>
                <a:solidFill>
                  <a:srgbClr val="E83E8C"/>
                </a:solidFill>
                <a:effectLst/>
                <a:latin typeface="+mn-lt"/>
                <a:cs typeface="Arial" panose="020B0604020202020204" pitchFamily="34" charset="0"/>
              </a:rPr>
              <a:t>HAVING</a:t>
            </a:r>
            <a:r>
              <a:rPr kumimoji="0" lang="en-US" altLang="en-US" sz="1200" b="0" i="0" u="none" strike="noStrike" cap="none" normalizeH="0" baseline="0" dirty="0">
                <a:ln>
                  <a:noFill/>
                </a:ln>
                <a:solidFill>
                  <a:srgbClr val="24292E"/>
                </a:solidFill>
                <a:effectLst/>
                <a:latin typeface="+mn-lt"/>
                <a:cs typeface="Arial" panose="020B0604020202020204" pitchFamily="34" charset="0"/>
              </a:rPr>
              <a:t> works correctly.</a:t>
            </a:r>
            <a:endParaRPr kumimoji="0" lang="en-US" altLang="en-US" sz="12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rgbClr val="24292E"/>
                </a:solidFill>
                <a:effectLst/>
                <a:latin typeface="+mn-lt"/>
                <a:cs typeface="Arial" panose="020B0604020202020204" pitchFamily="34" charset="0"/>
              </a:rPr>
              <a:t>As a rule of thumb, use </a:t>
            </a:r>
            <a:r>
              <a:rPr kumimoji="0" lang="en-US" altLang="en-US" sz="1200" b="0" i="0" u="none" strike="noStrike" cap="none" normalizeH="0" baseline="0" dirty="0">
                <a:ln>
                  <a:noFill/>
                </a:ln>
                <a:solidFill>
                  <a:srgbClr val="E83E8C"/>
                </a:solidFill>
                <a:effectLst/>
                <a:latin typeface="+mn-lt"/>
                <a:cs typeface="Arial" panose="020B0604020202020204" pitchFamily="34" charset="0"/>
              </a:rPr>
              <a:t>WHERE</a:t>
            </a:r>
            <a:r>
              <a:rPr kumimoji="0" lang="en-US" altLang="en-US" sz="1200" b="0" i="0" u="none" strike="noStrike" cap="none" normalizeH="0" baseline="0" dirty="0">
                <a:ln>
                  <a:noFill/>
                </a:ln>
                <a:solidFill>
                  <a:srgbClr val="24292E"/>
                </a:solidFill>
                <a:effectLst/>
                <a:latin typeface="+mn-lt"/>
                <a:cs typeface="Arial" panose="020B0604020202020204" pitchFamily="34" charset="0"/>
              </a:rPr>
              <a:t> before </a:t>
            </a:r>
            <a:r>
              <a:rPr kumimoji="0" lang="en-US" altLang="en-US" sz="1200" b="0" i="0" u="none" strike="noStrike" cap="none" normalizeH="0" baseline="0" dirty="0">
                <a:ln>
                  <a:noFill/>
                </a:ln>
                <a:solidFill>
                  <a:srgbClr val="E83E8C"/>
                </a:solidFill>
                <a:effectLst/>
                <a:latin typeface="+mn-lt"/>
                <a:cs typeface="Arial" panose="020B0604020202020204" pitchFamily="34" charset="0"/>
              </a:rPr>
              <a:t>GROUP BY</a:t>
            </a:r>
            <a:r>
              <a:rPr kumimoji="0" lang="en-US" altLang="en-US" sz="1200" b="0" i="0" u="none" strike="noStrike" cap="none" normalizeH="0" baseline="0" dirty="0">
                <a:ln>
                  <a:noFill/>
                </a:ln>
                <a:solidFill>
                  <a:srgbClr val="24292E"/>
                </a:solidFill>
                <a:effectLst/>
                <a:latin typeface="+mn-lt"/>
                <a:cs typeface="Arial" panose="020B0604020202020204" pitchFamily="34" charset="0"/>
              </a:rPr>
              <a:t> and </a:t>
            </a:r>
            <a:r>
              <a:rPr kumimoji="0" lang="en-US" altLang="en-US" sz="1200" b="0" i="0" u="none" strike="noStrike" cap="none" normalizeH="0" baseline="0" dirty="0">
                <a:ln>
                  <a:noFill/>
                </a:ln>
                <a:solidFill>
                  <a:srgbClr val="E83E8C"/>
                </a:solidFill>
                <a:effectLst/>
                <a:latin typeface="+mn-lt"/>
                <a:cs typeface="Arial" panose="020B0604020202020204" pitchFamily="34" charset="0"/>
              </a:rPr>
              <a:t>HAVING</a:t>
            </a:r>
            <a:r>
              <a:rPr kumimoji="0" lang="en-US" altLang="en-US" sz="1200" b="0" i="0" u="none" strike="noStrike" cap="none" normalizeH="0" baseline="0" dirty="0">
                <a:ln>
                  <a:noFill/>
                </a:ln>
                <a:solidFill>
                  <a:srgbClr val="24292E"/>
                </a:solidFill>
                <a:effectLst/>
                <a:latin typeface="+mn-lt"/>
                <a:cs typeface="Arial" panose="020B0604020202020204" pitchFamily="34" charset="0"/>
              </a:rPr>
              <a:t> after </a:t>
            </a:r>
            <a:r>
              <a:rPr kumimoji="0" lang="en-US" altLang="en-US" sz="1200" b="0" i="0" u="none" strike="noStrike" cap="none" normalizeH="0" baseline="0" dirty="0">
                <a:ln>
                  <a:noFill/>
                </a:ln>
                <a:solidFill>
                  <a:srgbClr val="E83E8C"/>
                </a:solidFill>
                <a:effectLst/>
                <a:latin typeface="+mn-lt"/>
                <a:cs typeface="Arial" panose="020B0604020202020204" pitchFamily="34" charset="0"/>
              </a:rPr>
              <a:t>GROUP BY</a:t>
            </a:r>
            <a:r>
              <a:rPr kumimoji="0" lang="en-US" altLang="en-US" sz="1200" b="0" i="0" u="none" strike="noStrike" cap="none" normalizeH="0" baseline="0" dirty="0">
                <a:ln>
                  <a:noFill/>
                </a:ln>
                <a:solidFill>
                  <a:srgbClr val="24292E"/>
                </a:solidFill>
                <a:effectLst/>
                <a:latin typeface="+mn-lt"/>
                <a:cs typeface="Arial" panose="020B0604020202020204" pitchFamily="34" charset="0"/>
              </a:rPr>
              <a:t>. It is a rather primitive rule, but it is useful in more than 90% of the cases.</a:t>
            </a:r>
            <a:endParaRPr kumimoji="0" lang="en-US" altLang="en-US" sz="12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rgbClr val="24292E"/>
                </a:solidFill>
                <a:effectLst/>
                <a:latin typeface="+mn-lt"/>
                <a:cs typeface="Arial" panose="020B0604020202020204" pitchFamily="34" charset="0"/>
              </a:rPr>
              <a:t>While you're at it, you may want to re-write your query using ANSI version of the join:</a:t>
            </a:r>
            <a:endParaRPr kumimoji="0" lang="en-US" altLang="en-US" sz="1200" b="0" i="0" u="none" strike="noStrike" cap="none" normalizeH="0" baseline="0" dirty="0">
              <a:ln>
                <a:noFill/>
              </a:ln>
              <a:solidFill>
                <a:schemeClr val="tx1"/>
              </a:solidFill>
              <a:effectLst/>
              <a:latin typeface="+mn-lt"/>
            </a:endParaRPr>
          </a:p>
        </p:txBody>
      </p:sp>
      <p:pic>
        <p:nvPicPr>
          <p:cNvPr id="6" name="Picture 5">
            <a:extLst>
              <a:ext uri="{FF2B5EF4-FFF2-40B4-BE49-F238E27FC236}">
                <a16:creationId xmlns:a16="http://schemas.microsoft.com/office/drawing/2014/main" id="{A4C0851B-539E-492E-907E-FA3749AB5325}"/>
              </a:ext>
            </a:extLst>
          </p:cNvPr>
          <p:cNvPicPr>
            <a:picLocks noChangeAspect="1"/>
          </p:cNvPicPr>
          <p:nvPr/>
        </p:nvPicPr>
        <p:blipFill>
          <a:blip r:embed="rId2"/>
          <a:stretch>
            <a:fillRect/>
          </a:stretch>
        </p:blipFill>
        <p:spPr>
          <a:xfrm>
            <a:off x="186612" y="2968950"/>
            <a:ext cx="5000625" cy="1143000"/>
          </a:xfrm>
          <a:prstGeom prst="rect">
            <a:avLst/>
          </a:prstGeom>
        </p:spPr>
      </p:pic>
    </p:spTree>
    <p:extLst>
      <p:ext uri="{BB962C8B-B14F-4D97-AF65-F5344CB8AC3E}">
        <p14:creationId xmlns:p14="http://schemas.microsoft.com/office/powerpoint/2010/main" val="3458177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is the use of </a:t>
            </a:r>
            <a:r>
              <a:rPr lang="en-GB" b="1" dirty="0" err="1">
                <a:solidFill>
                  <a:srgbClr val="0070C0"/>
                </a:solidFill>
                <a:latin typeface="Roboto" panose="02000000000000000000" pitchFamily="2" charset="0"/>
                <a:ea typeface="Roboto" panose="02000000000000000000" pitchFamily="2" charset="0"/>
                <a:cs typeface="Times New Roman" panose="02020603050405020304" pitchFamily="18" charset="0"/>
              </a:rPr>
              <a:t>ini_set</a:t>
            </a: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 </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2215991"/>
          </a:xfrm>
          <a:prstGeom prst="rect">
            <a:avLst/>
          </a:prstGeom>
        </p:spPr>
        <p:txBody>
          <a:bodyPr wrap="square">
            <a:spAutoFit/>
          </a:bodyPr>
          <a:lstStyle/>
          <a:p>
            <a:r>
              <a:rPr lang="en-US" sz="1400" b="1" dirty="0">
                <a:solidFill>
                  <a:srgbClr val="000000"/>
                </a:solidFill>
              </a:rPr>
              <a:t>ANSWER:</a:t>
            </a:r>
          </a:p>
          <a:p>
            <a:endParaRPr lang="en-US" sz="1400" b="1" dirty="0">
              <a:solidFill>
                <a:srgbClr val="000000"/>
              </a:solidFill>
            </a:endParaRPr>
          </a:p>
          <a:p>
            <a:r>
              <a:rPr lang="en-GB" sz="1200" dirty="0">
                <a:solidFill>
                  <a:srgbClr val="000000"/>
                </a:solidFill>
              </a:rPr>
              <a:t>PHP allows the user to modify some of its settings mentioned in php.ini using </a:t>
            </a:r>
            <a:r>
              <a:rPr lang="en-GB" sz="1200" dirty="0" err="1">
                <a:solidFill>
                  <a:srgbClr val="000000"/>
                </a:solidFill>
              </a:rPr>
              <a:t>ini_set</a:t>
            </a:r>
            <a:r>
              <a:rPr lang="en-GB" sz="1200" dirty="0">
                <a:solidFill>
                  <a:srgbClr val="000000"/>
                </a:solidFill>
              </a:rPr>
              <a:t>(). This function requires two string arguments. First one is the name of the setting to be modified and the second one is the new value to be assigned to it.</a:t>
            </a:r>
          </a:p>
          <a:p>
            <a:r>
              <a:rPr lang="en-GB" sz="1200" dirty="0">
                <a:solidFill>
                  <a:srgbClr val="000000"/>
                </a:solidFill>
              </a:rPr>
              <a:t>Given line of code will enable the </a:t>
            </a:r>
            <a:r>
              <a:rPr lang="en-GB" sz="1200" dirty="0" err="1">
                <a:solidFill>
                  <a:srgbClr val="000000"/>
                </a:solidFill>
              </a:rPr>
              <a:t>display_error</a:t>
            </a:r>
            <a:r>
              <a:rPr lang="en-GB" sz="1200" dirty="0">
                <a:solidFill>
                  <a:srgbClr val="000000"/>
                </a:solidFill>
              </a:rPr>
              <a:t> setting for the script if it’s disabled.</a:t>
            </a:r>
          </a:p>
          <a:p>
            <a:endParaRPr lang="en-GB" sz="1200" dirty="0">
              <a:solidFill>
                <a:srgbClr val="000000"/>
              </a:solidFill>
            </a:endParaRPr>
          </a:p>
          <a:p>
            <a:r>
              <a:rPr lang="en-GB" sz="1200" dirty="0" err="1">
                <a:highlight>
                  <a:srgbClr val="C0C0C0"/>
                </a:highlight>
              </a:rPr>
              <a:t>ini_set</a:t>
            </a:r>
            <a:r>
              <a:rPr lang="en-GB" sz="1200" dirty="0">
                <a:highlight>
                  <a:srgbClr val="C0C0C0"/>
                </a:highlight>
              </a:rPr>
              <a:t>('</a:t>
            </a:r>
            <a:r>
              <a:rPr lang="en-GB" sz="1200" dirty="0" err="1">
                <a:highlight>
                  <a:srgbClr val="C0C0C0"/>
                </a:highlight>
              </a:rPr>
              <a:t>display_errors</a:t>
            </a:r>
            <a:r>
              <a:rPr lang="en-GB" sz="1200" dirty="0">
                <a:highlight>
                  <a:srgbClr val="C0C0C0"/>
                </a:highlight>
              </a:rPr>
              <a:t>', '1');</a:t>
            </a:r>
          </a:p>
          <a:p>
            <a:endParaRPr lang="en-GB" sz="1200" dirty="0">
              <a:solidFill>
                <a:srgbClr val="000000"/>
              </a:solidFill>
            </a:endParaRPr>
          </a:p>
          <a:p>
            <a:r>
              <a:rPr lang="en-GB" sz="1200" dirty="0">
                <a:solidFill>
                  <a:srgbClr val="000000"/>
                </a:solidFill>
              </a:rPr>
              <a:t>We need to put the above statement, at the top of the script so that, the setting remains enabled till the end. Also, the values set via </a:t>
            </a:r>
            <a:r>
              <a:rPr lang="en-GB" sz="1200" dirty="0" err="1">
                <a:solidFill>
                  <a:srgbClr val="000000"/>
                </a:solidFill>
              </a:rPr>
              <a:t>ini_set</a:t>
            </a:r>
            <a:r>
              <a:rPr lang="en-GB" sz="1200" dirty="0">
                <a:solidFill>
                  <a:srgbClr val="000000"/>
                </a:solidFill>
              </a:rPr>
              <a:t>() are applicable, only to the current script. Thereafter, PHP will start using the original values from php.ini.</a:t>
            </a:r>
            <a:endParaRPr lang="en-US" sz="1200" dirty="0">
              <a:solidFill>
                <a:srgbClr val="000000"/>
              </a:solidFill>
            </a:endParaRPr>
          </a:p>
          <a:p>
            <a:endParaRPr lang="en-US" sz="1400" b="1" dirty="0">
              <a:solidFill>
                <a:srgbClr val="000000"/>
              </a:solidFill>
            </a:endParaRPr>
          </a:p>
        </p:txBody>
      </p:sp>
    </p:spTree>
    <p:extLst>
      <p:ext uri="{BB962C8B-B14F-4D97-AF65-F5344CB8AC3E}">
        <p14:creationId xmlns:p14="http://schemas.microsoft.com/office/powerpoint/2010/main" val="3084887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8011001" cy="367216"/>
          </a:xfrm>
          <a:prstGeom prst="rect">
            <a:avLst/>
          </a:prstGeom>
          <a:noFill/>
        </p:spPr>
        <p:txBody>
          <a:bodyPr wrap="square" rtlCol="0">
            <a:spAutoFit/>
          </a:bodyPr>
          <a:lstStyle/>
          <a:p>
            <a:pPr marL="228600" marR="0">
              <a:lnSpc>
                <a:spcPct val="107000"/>
              </a:lnSpc>
              <a:spcBef>
                <a:spcPts val="0"/>
              </a:spcBef>
              <a:spcAft>
                <a:spcPts val="800"/>
              </a:spcAft>
            </a:pPr>
            <a:r>
              <a:rPr lang="fr-FR" b="1" dirty="0" err="1">
                <a:solidFill>
                  <a:srgbClr val="0070C0"/>
                </a:solidFill>
                <a:latin typeface="Roboto" panose="02000000000000000000" pitchFamily="2" charset="0"/>
                <a:ea typeface="Roboto" panose="02000000000000000000" pitchFamily="2" charset="0"/>
                <a:cs typeface="Times New Roman" panose="02020603050405020304" pitchFamily="18" charset="0"/>
              </a:rPr>
              <a:t>What</a:t>
            </a:r>
            <a:r>
              <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rPr>
              <a:t> REST stands for?</a:t>
            </a: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1446550"/>
          </a:xfrm>
          <a:prstGeom prst="rect">
            <a:avLst/>
          </a:prstGeom>
        </p:spPr>
        <p:txBody>
          <a:bodyPr wrap="square">
            <a:spAutoFit/>
          </a:bodyPr>
          <a:lstStyle/>
          <a:p>
            <a:r>
              <a:rPr lang="en-US" sz="1400" b="1" dirty="0">
                <a:solidFill>
                  <a:srgbClr val="000000"/>
                </a:solidFill>
              </a:rPr>
              <a:t>ANSWER:</a:t>
            </a:r>
          </a:p>
          <a:p>
            <a:endParaRPr lang="en-US" sz="1400" b="1" dirty="0">
              <a:solidFill>
                <a:srgbClr val="000000"/>
              </a:solidFill>
            </a:endParaRPr>
          </a:p>
          <a:p>
            <a:r>
              <a:rPr lang="en-GB" sz="1200" dirty="0"/>
              <a:t>REST stands for </a:t>
            </a:r>
            <a:r>
              <a:rPr lang="en-GB" sz="1200" dirty="0" err="1"/>
              <a:t>REpresentational</a:t>
            </a:r>
            <a:r>
              <a:rPr lang="en-GB" sz="1200" dirty="0"/>
              <a:t> State Transfer. REST is web standards based architecture and uses HTTP Protocol for data communication. It revolves around resource where every component is a resource and a resource is accessed by a common interface using HTTP standard methods. REST was first introduced by Roy Fielding in 2000.</a:t>
            </a:r>
          </a:p>
          <a:p>
            <a:endParaRPr lang="en-GB" sz="1200" dirty="0"/>
          </a:p>
          <a:p>
            <a:r>
              <a:rPr lang="en-GB" sz="1200" dirty="0"/>
              <a:t>In REST architecture, a REST Server simply provides access to resources and REST client accesses and presents the resources. Here each resource is identified by URIs/ global IDs. REST uses various representations to represent a resource like text, JSON and XML. Now a days JSON is the most popular format being used in web services.</a:t>
            </a:r>
          </a:p>
        </p:txBody>
      </p:sp>
    </p:spTree>
    <p:extLst>
      <p:ext uri="{BB962C8B-B14F-4D97-AF65-F5344CB8AC3E}">
        <p14:creationId xmlns:p14="http://schemas.microsoft.com/office/powerpoint/2010/main" val="1751062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does $GLOBALS mean? </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707886"/>
          </a:xfrm>
          <a:prstGeom prst="rect">
            <a:avLst/>
          </a:prstGeom>
        </p:spPr>
        <p:txBody>
          <a:bodyPr wrap="square">
            <a:spAutoFit/>
          </a:bodyPr>
          <a:lstStyle/>
          <a:p>
            <a:r>
              <a:rPr lang="en-US" sz="1400" b="1" dirty="0">
                <a:solidFill>
                  <a:srgbClr val="000000"/>
                </a:solidFill>
              </a:rPr>
              <a:t>ANSWER:</a:t>
            </a:r>
          </a:p>
          <a:p>
            <a:endParaRPr lang="en-US" sz="1400" b="1" dirty="0">
              <a:solidFill>
                <a:srgbClr val="000000"/>
              </a:solidFill>
            </a:endParaRPr>
          </a:p>
          <a:p>
            <a:r>
              <a:rPr lang="en-GB" sz="1200" dirty="0">
                <a:solidFill>
                  <a:srgbClr val="000000"/>
                </a:solidFill>
                <a:highlight>
                  <a:srgbClr val="C0C0C0"/>
                </a:highlight>
              </a:rPr>
              <a:t>$GLOBALS </a:t>
            </a:r>
            <a:r>
              <a:rPr lang="en-GB" sz="1200" dirty="0">
                <a:solidFill>
                  <a:srgbClr val="000000"/>
                </a:solidFill>
              </a:rPr>
              <a:t> is associative array including references to all variables which are currently defined in the global scope of the script.</a:t>
            </a:r>
          </a:p>
        </p:txBody>
      </p:sp>
    </p:spTree>
    <p:extLst>
      <p:ext uri="{BB962C8B-B14F-4D97-AF65-F5344CB8AC3E}">
        <p14:creationId xmlns:p14="http://schemas.microsoft.com/office/powerpoint/2010/main" val="2437214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do we mean by keys and values? 	</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707886"/>
          </a:xfrm>
          <a:prstGeom prst="rect">
            <a:avLst/>
          </a:prstGeom>
        </p:spPr>
        <p:txBody>
          <a:bodyPr wrap="square">
            <a:spAutoFit/>
          </a:bodyPr>
          <a:lstStyle/>
          <a:p>
            <a:r>
              <a:rPr lang="en-US" sz="1400" b="1" dirty="0">
                <a:solidFill>
                  <a:srgbClr val="000000"/>
                </a:solidFill>
              </a:rPr>
              <a:t>ANSWER:</a:t>
            </a:r>
          </a:p>
          <a:p>
            <a:endParaRPr lang="en-US" sz="1400" b="1" dirty="0">
              <a:solidFill>
                <a:srgbClr val="000000"/>
              </a:solidFill>
            </a:endParaRPr>
          </a:p>
          <a:p>
            <a:r>
              <a:rPr lang="en-GB" sz="1200" dirty="0">
                <a:solidFill>
                  <a:srgbClr val="000000"/>
                </a:solidFill>
              </a:rPr>
              <a:t>In associative arrays, we can use named keys that you assign to them. There are two ways to create an associative array:</a:t>
            </a:r>
          </a:p>
        </p:txBody>
      </p:sp>
      <p:pic>
        <p:nvPicPr>
          <p:cNvPr id="2" name="Picture 1">
            <a:extLst>
              <a:ext uri="{FF2B5EF4-FFF2-40B4-BE49-F238E27FC236}">
                <a16:creationId xmlns:a16="http://schemas.microsoft.com/office/drawing/2014/main" id="{E321B279-FE53-4CDA-87EB-3682033430DB}"/>
              </a:ext>
            </a:extLst>
          </p:cNvPr>
          <p:cNvPicPr>
            <a:picLocks noChangeAspect="1"/>
          </p:cNvPicPr>
          <p:nvPr/>
        </p:nvPicPr>
        <p:blipFill>
          <a:blip r:embed="rId2"/>
          <a:stretch>
            <a:fillRect/>
          </a:stretch>
        </p:blipFill>
        <p:spPr>
          <a:xfrm>
            <a:off x="186612" y="2365001"/>
            <a:ext cx="3943350" cy="1428750"/>
          </a:xfrm>
          <a:prstGeom prst="rect">
            <a:avLst/>
          </a:prstGeom>
        </p:spPr>
      </p:pic>
    </p:spTree>
    <p:extLst>
      <p:ext uri="{BB962C8B-B14F-4D97-AF65-F5344CB8AC3E}">
        <p14:creationId xmlns:p14="http://schemas.microsoft.com/office/powerpoint/2010/main" val="3699205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What's the difference between </a:t>
            </a:r>
            <a:r>
              <a:rPr lang="en-GB" b="1" dirty="0" err="1">
                <a:solidFill>
                  <a:srgbClr val="0070C0"/>
                </a:solidFill>
                <a:latin typeface="Roboto" panose="02000000000000000000" pitchFamily="2" charset="0"/>
                <a:ea typeface="Roboto" panose="02000000000000000000" pitchFamily="2" charset="0"/>
                <a:cs typeface="Times New Roman" panose="02020603050405020304" pitchFamily="18" charset="0"/>
              </a:rPr>
              <a:t>isset</a:t>
            </a: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 and </a:t>
            </a:r>
            <a:r>
              <a:rPr lang="en-GB" b="1" dirty="0" err="1">
                <a:solidFill>
                  <a:srgbClr val="0070C0"/>
                </a:solidFill>
                <a:latin typeface="Roboto" panose="02000000000000000000" pitchFamily="2" charset="0"/>
                <a:ea typeface="Roboto" panose="02000000000000000000" pitchFamily="2" charset="0"/>
                <a:cs typeface="Times New Roman" panose="02020603050405020304" pitchFamily="18" charset="0"/>
              </a:rPr>
              <a:t>array_key_exists</a:t>
            </a: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 </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307777"/>
          </a:xfrm>
          <a:prstGeom prst="rect">
            <a:avLst/>
          </a:prstGeom>
        </p:spPr>
        <p:txBody>
          <a:bodyPr wrap="square">
            <a:spAutoFit/>
          </a:bodyPr>
          <a:lstStyle/>
          <a:p>
            <a:r>
              <a:rPr lang="en-US" sz="1400" b="1" dirty="0">
                <a:solidFill>
                  <a:srgbClr val="000000"/>
                </a:solidFill>
              </a:rPr>
              <a:t>ANSWER:</a:t>
            </a:r>
          </a:p>
        </p:txBody>
      </p:sp>
      <p:pic>
        <p:nvPicPr>
          <p:cNvPr id="5" name="Picture 4">
            <a:extLst>
              <a:ext uri="{FF2B5EF4-FFF2-40B4-BE49-F238E27FC236}">
                <a16:creationId xmlns:a16="http://schemas.microsoft.com/office/drawing/2014/main" id="{BD813A07-FFC8-43E9-AE6A-F983D8FF2F39}"/>
              </a:ext>
            </a:extLst>
          </p:cNvPr>
          <p:cNvPicPr>
            <a:picLocks noChangeAspect="1"/>
          </p:cNvPicPr>
          <p:nvPr/>
        </p:nvPicPr>
        <p:blipFill>
          <a:blip r:embed="rId2"/>
          <a:stretch>
            <a:fillRect/>
          </a:stretch>
        </p:blipFill>
        <p:spPr>
          <a:xfrm>
            <a:off x="186612" y="1841036"/>
            <a:ext cx="10814878" cy="2668211"/>
          </a:xfrm>
          <a:prstGeom prst="rect">
            <a:avLst/>
          </a:prstGeom>
        </p:spPr>
      </p:pic>
    </p:spTree>
    <p:extLst>
      <p:ext uri="{BB962C8B-B14F-4D97-AF65-F5344CB8AC3E}">
        <p14:creationId xmlns:p14="http://schemas.microsoft.com/office/powerpoint/2010/main" val="3766562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is the difference between </a:t>
            </a:r>
            <a:r>
              <a:rPr lang="en-GB" b="1" dirty="0" err="1">
                <a:solidFill>
                  <a:srgbClr val="0070C0"/>
                </a:solidFill>
                <a:latin typeface="Roboto" panose="02000000000000000000" pitchFamily="2" charset="0"/>
                <a:ea typeface="Roboto" panose="02000000000000000000" pitchFamily="2" charset="0"/>
                <a:cs typeface="Times New Roman" panose="02020603050405020304" pitchFamily="18" charset="0"/>
              </a:rPr>
              <a:t>var_dump</a:t>
            </a: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 and </a:t>
            </a:r>
            <a:r>
              <a:rPr lang="en-GB" b="1" dirty="0" err="1">
                <a:solidFill>
                  <a:srgbClr val="0070C0"/>
                </a:solidFill>
                <a:latin typeface="Roboto" panose="02000000000000000000" pitchFamily="2" charset="0"/>
                <a:ea typeface="Roboto" panose="02000000000000000000" pitchFamily="2" charset="0"/>
                <a:cs typeface="Times New Roman" panose="02020603050405020304" pitchFamily="18" charset="0"/>
              </a:rPr>
              <a:t>print_r</a:t>
            </a: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 </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307777"/>
          </a:xfrm>
          <a:prstGeom prst="rect">
            <a:avLst/>
          </a:prstGeom>
        </p:spPr>
        <p:txBody>
          <a:bodyPr wrap="square">
            <a:spAutoFit/>
          </a:bodyPr>
          <a:lstStyle/>
          <a:p>
            <a:r>
              <a:rPr lang="en-US" sz="1400" b="1" dirty="0">
                <a:solidFill>
                  <a:srgbClr val="000000"/>
                </a:solidFill>
              </a:rPr>
              <a:t>ANSWER:</a:t>
            </a:r>
          </a:p>
        </p:txBody>
      </p:sp>
      <p:pic>
        <p:nvPicPr>
          <p:cNvPr id="2" name="Picture 1">
            <a:extLst>
              <a:ext uri="{FF2B5EF4-FFF2-40B4-BE49-F238E27FC236}">
                <a16:creationId xmlns:a16="http://schemas.microsoft.com/office/drawing/2014/main" id="{AABE4A1F-57D9-48A6-8456-ADF5A1CD9035}"/>
              </a:ext>
            </a:extLst>
          </p:cNvPr>
          <p:cNvPicPr>
            <a:picLocks noChangeAspect="1"/>
          </p:cNvPicPr>
          <p:nvPr/>
        </p:nvPicPr>
        <p:blipFill>
          <a:blip r:embed="rId2"/>
          <a:stretch>
            <a:fillRect/>
          </a:stretch>
        </p:blipFill>
        <p:spPr>
          <a:xfrm>
            <a:off x="317406" y="1615734"/>
            <a:ext cx="10086975" cy="5143500"/>
          </a:xfrm>
          <a:prstGeom prst="rect">
            <a:avLst/>
          </a:prstGeom>
        </p:spPr>
      </p:pic>
    </p:spTree>
    <p:extLst>
      <p:ext uri="{BB962C8B-B14F-4D97-AF65-F5344CB8AC3E}">
        <p14:creationId xmlns:p14="http://schemas.microsoft.com/office/powerpoint/2010/main" val="2805211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 Differentiate between echo and print()</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1631216"/>
          </a:xfrm>
          <a:prstGeom prst="rect">
            <a:avLst/>
          </a:prstGeom>
        </p:spPr>
        <p:txBody>
          <a:bodyPr wrap="square">
            <a:spAutoFit/>
          </a:bodyPr>
          <a:lstStyle/>
          <a:p>
            <a:r>
              <a:rPr lang="en-US" sz="1400" b="1" dirty="0">
                <a:solidFill>
                  <a:srgbClr val="000000"/>
                </a:solidFill>
              </a:rPr>
              <a:t>ANSWER:</a:t>
            </a:r>
          </a:p>
          <a:p>
            <a:endParaRPr lang="en-US" sz="1400" b="1" dirty="0">
              <a:solidFill>
                <a:srgbClr val="000000"/>
              </a:solidFill>
            </a:endParaRPr>
          </a:p>
          <a:p>
            <a:r>
              <a:rPr lang="en-GB" sz="1200" dirty="0">
                <a:solidFill>
                  <a:srgbClr val="000000"/>
                </a:solidFill>
              </a:rPr>
              <a:t>echo and print are more or less the same. They are both used to output data to the screen.</a:t>
            </a:r>
          </a:p>
          <a:p>
            <a:endParaRPr lang="en-GB" sz="1200" dirty="0">
              <a:solidFill>
                <a:srgbClr val="000000"/>
              </a:solidFill>
            </a:endParaRPr>
          </a:p>
          <a:p>
            <a:r>
              <a:rPr lang="en-GB" sz="1200" dirty="0">
                <a:solidFill>
                  <a:srgbClr val="000000"/>
                </a:solidFill>
              </a:rPr>
              <a:t>The differences are:</a:t>
            </a:r>
          </a:p>
          <a:p>
            <a:pPr marL="171450" indent="-171450">
              <a:buFont typeface="Arial" panose="020B0604020202020204" pitchFamily="34" charset="0"/>
              <a:buChar char="•"/>
            </a:pPr>
            <a:r>
              <a:rPr lang="en-GB" sz="1200" dirty="0">
                <a:solidFill>
                  <a:srgbClr val="000000"/>
                </a:solidFill>
              </a:rPr>
              <a:t>echo has no return value while print has a return value of 1 so it can be used in expressions.</a:t>
            </a:r>
          </a:p>
          <a:p>
            <a:pPr marL="171450" indent="-171450">
              <a:buFont typeface="Arial" panose="020B0604020202020204" pitchFamily="34" charset="0"/>
              <a:buChar char="•"/>
            </a:pPr>
            <a:r>
              <a:rPr lang="en-GB" sz="1200" dirty="0">
                <a:solidFill>
                  <a:srgbClr val="000000"/>
                </a:solidFill>
              </a:rPr>
              <a:t>echo can take multiple parameters (although such usage is rare) while print can take one argument.</a:t>
            </a:r>
          </a:p>
          <a:p>
            <a:pPr marL="171450" indent="-171450">
              <a:buFont typeface="Arial" panose="020B0604020202020204" pitchFamily="34" charset="0"/>
              <a:buChar char="•"/>
            </a:pPr>
            <a:r>
              <a:rPr lang="en-GB" sz="1200" dirty="0">
                <a:solidFill>
                  <a:srgbClr val="000000"/>
                </a:solidFill>
              </a:rPr>
              <a:t>echo is faster than print.</a:t>
            </a:r>
            <a:endParaRPr lang="en-US" sz="1200" dirty="0">
              <a:solidFill>
                <a:srgbClr val="000000"/>
              </a:solidFill>
            </a:endParaRPr>
          </a:p>
        </p:txBody>
      </p:sp>
    </p:spTree>
    <p:extLst>
      <p:ext uri="{BB962C8B-B14F-4D97-AF65-F5344CB8AC3E}">
        <p14:creationId xmlns:p14="http://schemas.microsoft.com/office/powerpoint/2010/main" val="1229371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How can you enable error reporting in PHP? </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1077218"/>
          </a:xfrm>
          <a:prstGeom prst="rect">
            <a:avLst/>
          </a:prstGeom>
        </p:spPr>
        <p:txBody>
          <a:bodyPr wrap="square">
            <a:spAutoFit/>
          </a:bodyPr>
          <a:lstStyle/>
          <a:p>
            <a:r>
              <a:rPr lang="en-US" sz="1400" b="1" dirty="0">
                <a:solidFill>
                  <a:srgbClr val="000000"/>
                </a:solidFill>
              </a:rPr>
              <a:t>ANSWER:</a:t>
            </a:r>
          </a:p>
          <a:p>
            <a:endParaRPr lang="en-US" sz="1400" b="1" dirty="0">
              <a:solidFill>
                <a:srgbClr val="000000"/>
              </a:solidFill>
            </a:endParaRPr>
          </a:p>
          <a:p>
            <a:r>
              <a:rPr lang="en-GB" sz="1200" dirty="0">
                <a:solidFill>
                  <a:srgbClr val="000000"/>
                </a:solidFill>
              </a:rPr>
              <a:t>Check if “</a:t>
            </a:r>
            <a:r>
              <a:rPr lang="en-GB" sz="1200" dirty="0" err="1">
                <a:solidFill>
                  <a:srgbClr val="000000"/>
                </a:solidFill>
                <a:highlight>
                  <a:srgbClr val="C0C0C0"/>
                </a:highlight>
              </a:rPr>
              <a:t>display_errors</a:t>
            </a:r>
            <a:r>
              <a:rPr lang="en-GB" sz="1200" dirty="0">
                <a:solidFill>
                  <a:srgbClr val="000000"/>
                </a:solidFill>
              </a:rPr>
              <a:t>” is equal “on” in the php.ini or declare “</a:t>
            </a:r>
            <a:r>
              <a:rPr lang="en-GB" sz="1200" dirty="0" err="1">
                <a:solidFill>
                  <a:srgbClr val="000000"/>
                </a:solidFill>
                <a:highlight>
                  <a:srgbClr val="C0C0C0"/>
                </a:highlight>
              </a:rPr>
              <a:t>ini_set</a:t>
            </a:r>
            <a:r>
              <a:rPr lang="en-GB" sz="1200" dirty="0">
                <a:solidFill>
                  <a:srgbClr val="000000"/>
                </a:solidFill>
                <a:highlight>
                  <a:srgbClr val="C0C0C0"/>
                </a:highlight>
              </a:rPr>
              <a:t>('</a:t>
            </a:r>
            <a:r>
              <a:rPr lang="en-GB" sz="1200" dirty="0" err="1">
                <a:solidFill>
                  <a:srgbClr val="000000"/>
                </a:solidFill>
                <a:highlight>
                  <a:srgbClr val="C0C0C0"/>
                </a:highlight>
              </a:rPr>
              <a:t>display_errors</a:t>
            </a:r>
            <a:r>
              <a:rPr lang="en-GB" sz="1200" dirty="0">
                <a:solidFill>
                  <a:srgbClr val="000000"/>
                </a:solidFill>
                <a:highlight>
                  <a:srgbClr val="C0C0C0"/>
                </a:highlight>
              </a:rPr>
              <a:t>', 1)</a:t>
            </a:r>
            <a:r>
              <a:rPr lang="en-GB" sz="1200" dirty="0">
                <a:solidFill>
                  <a:srgbClr val="000000"/>
                </a:solidFill>
              </a:rPr>
              <a:t>” in your script.</a:t>
            </a:r>
          </a:p>
          <a:p>
            <a:endParaRPr lang="en-GB" sz="1200" dirty="0">
              <a:solidFill>
                <a:srgbClr val="000000"/>
              </a:solidFill>
            </a:endParaRPr>
          </a:p>
          <a:p>
            <a:r>
              <a:rPr lang="en-GB" sz="1200" dirty="0">
                <a:solidFill>
                  <a:srgbClr val="000000"/>
                </a:solidFill>
              </a:rPr>
              <a:t>Then, include “</a:t>
            </a:r>
            <a:r>
              <a:rPr lang="en-GB" sz="1200" dirty="0" err="1">
                <a:solidFill>
                  <a:srgbClr val="000000"/>
                </a:solidFill>
                <a:highlight>
                  <a:srgbClr val="C0C0C0"/>
                </a:highlight>
              </a:rPr>
              <a:t>error_reporting</a:t>
            </a:r>
            <a:r>
              <a:rPr lang="en-GB" sz="1200" dirty="0">
                <a:solidFill>
                  <a:srgbClr val="000000"/>
                </a:solidFill>
                <a:highlight>
                  <a:srgbClr val="C0C0C0"/>
                </a:highlight>
              </a:rPr>
              <a:t>(E_ALL)” </a:t>
            </a:r>
            <a:r>
              <a:rPr lang="en-GB" sz="1200" dirty="0">
                <a:solidFill>
                  <a:srgbClr val="000000"/>
                </a:solidFill>
              </a:rPr>
              <a:t>in your code to display all types of error messages during the script execution.</a:t>
            </a:r>
            <a:endParaRPr lang="en-US" sz="1200" dirty="0">
              <a:solidFill>
                <a:srgbClr val="000000"/>
              </a:solidFill>
            </a:endParaRPr>
          </a:p>
        </p:txBody>
      </p:sp>
    </p:spTree>
    <p:extLst>
      <p:ext uri="{BB962C8B-B14F-4D97-AF65-F5344CB8AC3E}">
        <p14:creationId xmlns:p14="http://schemas.microsoft.com/office/powerpoint/2010/main" val="4209866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are the differences between die() and exit() functions in PHP? </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707886"/>
          </a:xfrm>
          <a:prstGeom prst="rect">
            <a:avLst/>
          </a:prstGeom>
        </p:spPr>
        <p:txBody>
          <a:bodyPr wrap="square">
            <a:spAutoFit/>
          </a:bodyPr>
          <a:lstStyle/>
          <a:p>
            <a:r>
              <a:rPr lang="en-US" sz="1400" b="1" dirty="0">
                <a:solidFill>
                  <a:srgbClr val="000000"/>
                </a:solidFill>
              </a:rPr>
              <a:t>ANSWER:</a:t>
            </a:r>
          </a:p>
          <a:p>
            <a:endParaRPr lang="en-US" sz="1400" b="1" dirty="0">
              <a:solidFill>
                <a:srgbClr val="000000"/>
              </a:solidFill>
            </a:endParaRPr>
          </a:p>
          <a:p>
            <a:r>
              <a:rPr lang="en-GB" sz="1200" dirty="0">
                <a:solidFill>
                  <a:srgbClr val="000000"/>
                </a:solidFill>
              </a:rPr>
              <a:t>There's no difference - they are the same. The only advantage of choosing </a:t>
            </a:r>
            <a:r>
              <a:rPr lang="en-GB" sz="1200" dirty="0">
                <a:solidFill>
                  <a:srgbClr val="000000"/>
                </a:solidFill>
                <a:highlight>
                  <a:srgbClr val="C0C0C0"/>
                </a:highlight>
              </a:rPr>
              <a:t>die() </a:t>
            </a:r>
            <a:r>
              <a:rPr lang="en-GB" sz="1200" dirty="0">
                <a:solidFill>
                  <a:srgbClr val="000000"/>
                </a:solidFill>
              </a:rPr>
              <a:t>over </a:t>
            </a:r>
            <a:r>
              <a:rPr lang="en-GB" sz="1200" dirty="0">
                <a:solidFill>
                  <a:srgbClr val="000000"/>
                </a:solidFill>
                <a:highlight>
                  <a:srgbClr val="C0C0C0"/>
                </a:highlight>
              </a:rPr>
              <a:t>exit()</a:t>
            </a:r>
            <a:r>
              <a:rPr lang="en-GB" sz="1200" dirty="0">
                <a:solidFill>
                  <a:srgbClr val="000000"/>
                </a:solidFill>
              </a:rPr>
              <a:t>, might be the time you spare on typing an extra letter.</a:t>
            </a:r>
          </a:p>
        </p:txBody>
      </p:sp>
    </p:spTree>
    <p:extLst>
      <p:ext uri="{BB962C8B-B14F-4D97-AF65-F5344CB8AC3E}">
        <p14:creationId xmlns:p14="http://schemas.microsoft.com/office/powerpoint/2010/main" val="1529224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are the main differences between </a:t>
            </a:r>
            <a:r>
              <a:rPr lang="en-GB" b="1" dirty="0" err="1">
                <a:solidFill>
                  <a:srgbClr val="0070C0"/>
                </a:solidFill>
                <a:latin typeface="Roboto" panose="02000000000000000000" pitchFamily="2" charset="0"/>
                <a:ea typeface="Roboto" panose="02000000000000000000" pitchFamily="2" charset="0"/>
                <a:cs typeface="Times New Roman" panose="02020603050405020304" pitchFamily="18" charset="0"/>
              </a:rPr>
              <a:t>const</a:t>
            </a: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 vs define </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4216539"/>
          </a:xfrm>
          <a:prstGeom prst="rect">
            <a:avLst/>
          </a:prstGeom>
        </p:spPr>
        <p:txBody>
          <a:bodyPr wrap="square">
            <a:spAutoFit/>
          </a:bodyPr>
          <a:lstStyle/>
          <a:p>
            <a:r>
              <a:rPr lang="en-US" sz="1400" b="1" dirty="0">
                <a:solidFill>
                  <a:srgbClr val="000000"/>
                </a:solidFill>
              </a:rPr>
              <a:t>ANSWER:</a:t>
            </a:r>
          </a:p>
          <a:p>
            <a:endParaRPr lang="en-US" sz="1400" b="1" dirty="0">
              <a:solidFill>
                <a:srgbClr val="000000"/>
              </a:solidFill>
            </a:endParaRPr>
          </a:p>
          <a:p>
            <a:r>
              <a:rPr lang="en-GB" sz="1200" dirty="0">
                <a:solidFill>
                  <a:srgbClr val="000000"/>
                </a:solidFill>
              </a:rPr>
              <a:t>The fundamental difference between </a:t>
            </a:r>
            <a:r>
              <a:rPr lang="en-GB" sz="1200" dirty="0" err="1">
                <a:solidFill>
                  <a:srgbClr val="000000"/>
                </a:solidFill>
                <a:highlight>
                  <a:srgbClr val="C0C0C0"/>
                </a:highlight>
              </a:rPr>
              <a:t>const</a:t>
            </a:r>
            <a:r>
              <a:rPr lang="en-GB" sz="1200" dirty="0">
                <a:solidFill>
                  <a:srgbClr val="000000"/>
                </a:solidFill>
              </a:rPr>
              <a:t> vs </a:t>
            </a:r>
            <a:r>
              <a:rPr lang="en-GB" sz="1200" dirty="0">
                <a:solidFill>
                  <a:srgbClr val="000000"/>
                </a:solidFill>
                <a:highlight>
                  <a:srgbClr val="C0C0C0"/>
                </a:highlight>
              </a:rPr>
              <a:t>define</a:t>
            </a:r>
            <a:r>
              <a:rPr lang="en-GB" sz="1200" dirty="0">
                <a:solidFill>
                  <a:srgbClr val="000000"/>
                </a:solidFill>
              </a:rPr>
              <a:t> is that </a:t>
            </a:r>
            <a:r>
              <a:rPr lang="en-GB" sz="1200" dirty="0" err="1">
                <a:solidFill>
                  <a:srgbClr val="000000"/>
                </a:solidFill>
                <a:highlight>
                  <a:srgbClr val="C0C0C0"/>
                </a:highlight>
              </a:rPr>
              <a:t>const</a:t>
            </a:r>
            <a:r>
              <a:rPr lang="en-GB" sz="1200" dirty="0">
                <a:solidFill>
                  <a:srgbClr val="000000"/>
                </a:solidFill>
              </a:rPr>
              <a:t> defines constants at compile time, whereas </a:t>
            </a:r>
            <a:r>
              <a:rPr lang="en-GB" sz="1200" dirty="0">
                <a:solidFill>
                  <a:srgbClr val="000000"/>
                </a:solidFill>
                <a:highlight>
                  <a:srgbClr val="C0C0C0"/>
                </a:highlight>
              </a:rPr>
              <a:t>define</a:t>
            </a:r>
            <a:r>
              <a:rPr lang="en-GB" sz="1200" dirty="0">
                <a:solidFill>
                  <a:srgbClr val="000000"/>
                </a:solidFill>
              </a:rPr>
              <a:t> defines them at run time.</a:t>
            </a:r>
          </a:p>
          <a:p>
            <a:endParaRPr lang="en-GB" sz="1200" dirty="0">
              <a:solidFill>
                <a:srgbClr val="000000"/>
              </a:solidFill>
            </a:endParaRPr>
          </a:p>
          <a:p>
            <a:endParaRPr lang="en-GB" sz="1200" dirty="0">
              <a:solidFill>
                <a:srgbClr val="000000"/>
              </a:solidFill>
            </a:endParaRPr>
          </a:p>
          <a:p>
            <a:endParaRPr lang="en-GB" sz="1200" dirty="0">
              <a:solidFill>
                <a:srgbClr val="000000"/>
              </a:solidFill>
            </a:endParaRPr>
          </a:p>
          <a:p>
            <a:endParaRPr lang="en-GB" sz="1200" dirty="0">
              <a:solidFill>
                <a:srgbClr val="000000"/>
              </a:solidFill>
            </a:endParaRPr>
          </a:p>
          <a:p>
            <a:endParaRPr lang="en-GB" sz="1200" dirty="0">
              <a:solidFill>
                <a:srgbClr val="000000"/>
              </a:solidFill>
            </a:endParaRPr>
          </a:p>
          <a:p>
            <a:endParaRPr lang="en-GB" sz="1200" dirty="0">
              <a:solidFill>
                <a:srgbClr val="000000"/>
              </a:solidFill>
            </a:endParaRPr>
          </a:p>
          <a:p>
            <a:endParaRPr lang="en-GB" sz="1200" dirty="0">
              <a:solidFill>
                <a:srgbClr val="000000"/>
              </a:solidFill>
            </a:endParaRPr>
          </a:p>
          <a:p>
            <a:endParaRPr lang="en-GB" sz="1200" dirty="0">
              <a:solidFill>
                <a:srgbClr val="000000"/>
              </a:solidFill>
            </a:endParaRPr>
          </a:p>
          <a:p>
            <a:endParaRPr lang="en-GB" sz="1200" dirty="0">
              <a:solidFill>
                <a:srgbClr val="000000"/>
              </a:solidFill>
            </a:endParaRPr>
          </a:p>
          <a:p>
            <a:endParaRPr lang="en-GB" sz="1200" dirty="0">
              <a:solidFill>
                <a:srgbClr val="000000"/>
              </a:solidFill>
            </a:endParaRPr>
          </a:p>
          <a:p>
            <a:endParaRPr lang="en-GB" sz="1200" dirty="0">
              <a:solidFill>
                <a:srgbClr val="000000"/>
              </a:solidFill>
            </a:endParaRPr>
          </a:p>
          <a:p>
            <a:endParaRPr lang="en-GB" sz="1200" dirty="0">
              <a:solidFill>
                <a:srgbClr val="000000"/>
              </a:solidFill>
            </a:endParaRPr>
          </a:p>
          <a:p>
            <a:r>
              <a:rPr lang="en-GB" sz="1200" dirty="0">
                <a:solidFill>
                  <a:srgbClr val="000000"/>
                </a:solidFill>
              </a:rPr>
              <a:t>Also until PHP 5.3, </a:t>
            </a:r>
            <a:r>
              <a:rPr lang="en-GB" sz="1200" dirty="0" err="1">
                <a:solidFill>
                  <a:srgbClr val="000000"/>
                </a:solidFill>
                <a:highlight>
                  <a:srgbClr val="C0C0C0"/>
                </a:highlight>
              </a:rPr>
              <a:t>const</a:t>
            </a:r>
            <a:r>
              <a:rPr lang="en-GB" sz="1200" dirty="0">
                <a:solidFill>
                  <a:srgbClr val="000000"/>
                </a:solidFill>
              </a:rPr>
              <a:t> could not be used in the global scope. You could only use this from within a class. This should be used when you want to set some kind of constant option or setting that pertains to that class. Or maybe you want to create some kind of </a:t>
            </a:r>
            <a:r>
              <a:rPr lang="en-GB" sz="1200" dirty="0" err="1">
                <a:solidFill>
                  <a:srgbClr val="000000"/>
                </a:solidFill>
              </a:rPr>
              <a:t>enum</a:t>
            </a:r>
            <a:r>
              <a:rPr lang="en-GB" sz="1200" dirty="0">
                <a:solidFill>
                  <a:srgbClr val="000000"/>
                </a:solidFill>
              </a:rPr>
              <a:t>. An example of good </a:t>
            </a:r>
            <a:r>
              <a:rPr lang="en-GB" sz="1200" dirty="0" err="1">
                <a:solidFill>
                  <a:srgbClr val="000000"/>
                </a:solidFill>
                <a:highlight>
                  <a:srgbClr val="C0C0C0"/>
                </a:highlight>
              </a:rPr>
              <a:t>const</a:t>
            </a:r>
            <a:r>
              <a:rPr lang="en-GB" sz="1200" dirty="0">
                <a:solidFill>
                  <a:srgbClr val="000000"/>
                </a:solidFill>
              </a:rPr>
              <a:t> usage is to get rid of magic numbers.</a:t>
            </a:r>
          </a:p>
          <a:p>
            <a:endParaRPr lang="en-GB" sz="1200" dirty="0">
              <a:solidFill>
                <a:srgbClr val="000000"/>
              </a:solidFill>
            </a:endParaRPr>
          </a:p>
          <a:p>
            <a:r>
              <a:rPr lang="en-GB" sz="1200" dirty="0">
                <a:solidFill>
                  <a:srgbClr val="000000"/>
                </a:solidFill>
                <a:highlight>
                  <a:srgbClr val="C0C0C0"/>
                </a:highlight>
              </a:rPr>
              <a:t>Define</a:t>
            </a:r>
            <a:r>
              <a:rPr lang="en-GB" sz="1200" dirty="0">
                <a:solidFill>
                  <a:srgbClr val="000000"/>
                </a:solidFill>
              </a:rPr>
              <a:t> can be used for the same purpose, but it can only be used in the global scope. It should only be used for global settings that affect the entire application.</a:t>
            </a:r>
          </a:p>
          <a:p>
            <a:endParaRPr lang="en-GB" sz="1200" dirty="0">
              <a:solidFill>
                <a:srgbClr val="000000"/>
              </a:solidFill>
            </a:endParaRPr>
          </a:p>
          <a:p>
            <a:r>
              <a:rPr lang="en-GB" sz="1200" dirty="0">
                <a:solidFill>
                  <a:srgbClr val="000000"/>
                </a:solidFill>
              </a:rPr>
              <a:t>Unless you need any type of conditional or expressional definition, use </a:t>
            </a:r>
            <a:r>
              <a:rPr lang="en-GB" sz="1200" dirty="0" err="1">
                <a:solidFill>
                  <a:srgbClr val="000000"/>
                </a:solidFill>
                <a:highlight>
                  <a:srgbClr val="C0C0C0"/>
                </a:highlight>
              </a:rPr>
              <a:t>consts</a:t>
            </a:r>
            <a:r>
              <a:rPr lang="en-GB" sz="1200" dirty="0">
                <a:solidFill>
                  <a:srgbClr val="000000"/>
                </a:solidFill>
              </a:rPr>
              <a:t> instead of </a:t>
            </a:r>
            <a:r>
              <a:rPr lang="en-GB" sz="1200" dirty="0">
                <a:solidFill>
                  <a:srgbClr val="000000"/>
                </a:solidFill>
                <a:highlight>
                  <a:srgbClr val="C0C0C0"/>
                </a:highlight>
              </a:rPr>
              <a:t>define()</a:t>
            </a:r>
            <a:r>
              <a:rPr lang="en-GB" sz="1200" dirty="0">
                <a:solidFill>
                  <a:srgbClr val="000000"/>
                </a:solidFill>
              </a:rPr>
              <a:t>- simply for the sake of readability!</a:t>
            </a:r>
          </a:p>
          <a:p>
            <a:endParaRPr lang="en-GB" sz="1200" dirty="0">
              <a:solidFill>
                <a:srgbClr val="000000"/>
              </a:solidFill>
            </a:endParaRPr>
          </a:p>
        </p:txBody>
      </p:sp>
      <p:pic>
        <p:nvPicPr>
          <p:cNvPr id="5" name="Picture 4">
            <a:extLst>
              <a:ext uri="{FF2B5EF4-FFF2-40B4-BE49-F238E27FC236}">
                <a16:creationId xmlns:a16="http://schemas.microsoft.com/office/drawing/2014/main" id="{EBE7B874-C6F1-49E0-8BC1-0A6985D120BB}"/>
              </a:ext>
            </a:extLst>
          </p:cNvPr>
          <p:cNvPicPr>
            <a:picLocks noChangeAspect="1"/>
          </p:cNvPicPr>
          <p:nvPr/>
        </p:nvPicPr>
        <p:blipFill>
          <a:blip r:embed="rId2"/>
          <a:stretch>
            <a:fillRect/>
          </a:stretch>
        </p:blipFill>
        <p:spPr>
          <a:xfrm>
            <a:off x="245493" y="2204913"/>
            <a:ext cx="2800350" cy="1695450"/>
          </a:xfrm>
          <a:prstGeom prst="rect">
            <a:avLst/>
          </a:prstGeom>
        </p:spPr>
      </p:pic>
    </p:spTree>
    <p:extLst>
      <p:ext uri="{BB962C8B-B14F-4D97-AF65-F5344CB8AC3E}">
        <p14:creationId xmlns:p14="http://schemas.microsoft.com/office/powerpoint/2010/main" val="3853544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is Git?</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1077218"/>
          </a:xfrm>
          <a:prstGeom prst="rect">
            <a:avLst/>
          </a:prstGeom>
        </p:spPr>
        <p:txBody>
          <a:bodyPr wrap="square">
            <a:spAutoFit/>
          </a:bodyPr>
          <a:lstStyle/>
          <a:p>
            <a:r>
              <a:rPr lang="en-US" sz="1400" b="1" dirty="0">
                <a:solidFill>
                  <a:srgbClr val="000000"/>
                </a:solidFill>
              </a:rPr>
              <a:t>ANSWER:</a:t>
            </a:r>
          </a:p>
          <a:p>
            <a:endParaRPr lang="en-US" sz="1400" b="1" dirty="0">
              <a:solidFill>
                <a:srgbClr val="000000"/>
              </a:solidFill>
            </a:endParaRPr>
          </a:p>
          <a:p>
            <a:r>
              <a:rPr lang="en-GB" sz="1200" b="1" dirty="0">
                <a:solidFill>
                  <a:srgbClr val="24292E"/>
                </a:solidFill>
                <a:latin typeface="Arial" panose="020B0604020202020204" pitchFamily="34" charset="0"/>
              </a:rPr>
              <a:t>Git</a:t>
            </a:r>
            <a:r>
              <a:rPr lang="en-GB" sz="1200" dirty="0">
                <a:solidFill>
                  <a:srgbClr val="24292E"/>
                </a:solidFill>
                <a:latin typeface="Arial" panose="020B0604020202020204" pitchFamily="34" charset="0"/>
              </a:rPr>
              <a:t> is a </a:t>
            </a:r>
            <a:r>
              <a:rPr lang="en-GB" sz="1200" b="1" dirty="0">
                <a:solidFill>
                  <a:srgbClr val="24292E"/>
                </a:solidFill>
                <a:latin typeface="Arial" panose="020B0604020202020204" pitchFamily="34" charset="0"/>
              </a:rPr>
              <a:t>Distributed Version Control system (DVCS)</a:t>
            </a:r>
            <a:r>
              <a:rPr lang="en-GB" sz="1200" dirty="0">
                <a:solidFill>
                  <a:srgbClr val="24292E"/>
                </a:solidFill>
                <a:latin typeface="Arial" panose="020B0604020202020204" pitchFamily="34" charset="0"/>
              </a:rPr>
              <a:t>. It can track changes to a file and allows you to revert back to any particular change.</a:t>
            </a:r>
          </a:p>
          <a:p>
            <a:r>
              <a:rPr lang="en-GB" sz="1200" dirty="0">
                <a:solidFill>
                  <a:srgbClr val="24292E"/>
                </a:solidFill>
                <a:latin typeface="Arial" panose="020B0604020202020204" pitchFamily="34" charset="0"/>
              </a:rPr>
              <a:t>Its distributed architecture provides many advantages over other Version Control Systems (VCS) like SVN one major advantage is that it does not rely on a central server to store all the versions of a project’s files.</a:t>
            </a:r>
          </a:p>
        </p:txBody>
      </p:sp>
    </p:spTree>
    <p:extLst>
      <p:ext uri="{BB962C8B-B14F-4D97-AF65-F5344CB8AC3E}">
        <p14:creationId xmlns:p14="http://schemas.microsoft.com/office/powerpoint/2010/main" val="3862535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Explain Null and Undefined in JavaScript </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1320041"/>
          </a:xfrm>
          <a:prstGeom prst="rect">
            <a:avLst/>
          </a:prstGeom>
        </p:spPr>
        <p:txBody>
          <a:bodyPr wrap="square">
            <a:spAutoFit/>
          </a:bodyPr>
          <a:lstStyle/>
          <a:p>
            <a:r>
              <a:rPr lang="en-US" sz="1400" b="1" dirty="0">
                <a:solidFill>
                  <a:srgbClr val="000000"/>
                </a:solidFill>
              </a:rPr>
              <a:t>ANSWER:</a:t>
            </a:r>
          </a:p>
          <a:p>
            <a:endParaRPr lang="en-US" sz="1400" b="1" dirty="0">
              <a:solidFill>
                <a:srgbClr val="000000"/>
              </a:solidFill>
            </a:endParaRPr>
          </a:p>
          <a:p>
            <a:pPr>
              <a:lnSpc>
                <a:spcPct val="150000"/>
              </a:lnSpc>
            </a:pPr>
            <a:r>
              <a:rPr lang="en-GB" sz="1200" dirty="0">
                <a:solidFill>
                  <a:srgbClr val="24292E"/>
                </a:solidFill>
                <a:latin typeface="Arial" panose="020B0604020202020204" pitchFamily="34" charset="0"/>
              </a:rPr>
              <a:t>JavaScript (and by extension TypeScript) has two bottom types: </a:t>
            </a:r>
            <a:r>
              <a:rPr lang="en-GB" sz="1200" dirty="0">
                <a:solidFill>
                  <a:srgbClr val="24292E"/>
                </a:solidFill>
                <a:highlight>
                  <a:srgbClr val="C0C0C0"/>
                </a:highlight>
                <a:latin typeface="Arial" panose="020B0604020202020204" pitchFamily="34" charset="0"/>
              </a:rPr>
              <a:t>null</a:t>
            </a:r>
            <a:r>
              <a:rPr lang="en-GB" sz="1200" dirty="0">
                <a:solidFill>
                  <a:srgbClr val="24292E"/>
                </a:solidFill>
                <a:latin typeface="Arial" panose="020B0604020202020204" pitchFamily="34" charset="0"/>
              </a:rPr>
              <a:t> and </a:t>
            </a:r>
            <a:r>
              <a:rPr lang="en-GB" sz="1200" dirty="0">
                <a:solidFill>
                  <a:srgbClr val="24292E"/>
                </a:solidFill>
                <a:highlight>
                  <a:srgbClr val="C0C0C0"/>
                </a:highlight>
                <a:latin typeface="Arial" panose="020B0604020202020204" pitchFamily="34" charset="0"/>
              </a:rPr>
              <a:t>undefined</a:t>
            </a:r>
            <a:r>
              <a:rPr lang="en-GB" sz="1200" dirty="0">
                <a:solidFill>
                  <a:srgbClr val="24292E"/>
                </a:solidFill>
                <a:latin typeface="Arial" panose="020B0604020202020204" pitchFamily="34" charset="0"/>
              </a:rPr>
              <a:t>. They are intended to mean different things:</a:t>
            </a:r>
          </a:p>
          <a:p>
            <a:pPr>
              <a:lnSpc>
                <a:spcPct val="150000"/>
              </a:lnSpc>
            </a:pPr>
            <a:r>
              <a:rPr lang="en-GB" sz="1200" dirty="0">
                <a:solidFill>
                  <a:srgbClr val="24292E"/>
                </a:solidFill>
                <a:latin typeface="Arial" panose="020B0604020202020204" pitchFamily="34" charset="0"/>
              </a:rPr>
              <a:t>Something hasn't been initialised : </a:t>
            </a:r>
            <a:r>
              <a:rPr lang="en-GB" sz="1200" dirty="0">
                <a:solidFill>
                  <a:srgbClr val="24292E"/>
                </a:solidFill>
                <a:highlight>
                  <a:srgbClr val="C0C0C0"/>
                </a:highlight>
                <a:latin typeface="Arial" panose="020B0604020202020204" pitchFamily="34" charset="0"/>
              </a:rPr>
              <a:t>undefined</a:t>
            </a:r>
            <a:r>
              <a:rPr lang="en-GB" sz="1200" dirty="0">
                <a:solidFill>
                  <a:srgbClr val="24292E"/>
                </a:solidFill>
                <a:latin typeface="Arial" panose="020B0604020202020204" pitchFamily="34" charset="0"/>
              </a:rPr>
              <a:t>.</a:t>
            </a:r>
          </a:p>
          <a:p>
            <a:pPr>
              <a:lnSpc>
                <a:spcPct val="150000"/>
              </a:lnSpc>
            </a:pPr>
            <a:r>
              <a:rPr lang="en-GB" sz="1200" dirty="0">
                <a:solidFill>
                  <a:srgbClr val="24292E"/>
                </a:solidFill>
                <a:latin typeface="Arial" panose="020B0604020202020204" pitchFamily="34" charset="0"/>
              </a:rPr>
              <a:t>Something is currently unavailable: </a:t>
            </a:r>
            <a:r>
              <a:rPr lang="en-GB" sz="1200" dirty="0">
                <a:solidFill>
                  <a:srgbClr val="24292E"/>
                </a:solidFill>
                <a:highlight>
                  <a:srgbClr val="C0C0C0"/>
                </a:highlight>
                <a:latin typeface="Arial" panose="020B0604020202020204" pitchFamily="34" charset="0"/>
              </a:rPr>
              <a:t>null</a:t>
            </a:r>
            <a:r>
              <a:rPr lang="en-GB" sz="1200" dirty="0">
                <a:solidFill>
                  <a:srgbClr val="24292E"/>
                </a:solidFill>
                <a:latin typeface="Arial" panose="020B0604020202020204" pitchFamily="34" charset="0"/>
              </a:rPr>
              <a:t>.</a:t>
            </a:r>
          </a:p>
        </p:txBody>
      </p:sp>
    </p:spTree>
    <p:extLst>
      <p:ext uri="{BB962C8B-B14F-4D97-AF65-F5344CB8AC3E}">
        <p14:creationId xmlns:p14="http://schemas.microsoft.com/office/powerpoint/2010/main" val="2399524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8011001"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are the different types of NoSQL databases?</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2185214"/>
          </a:xfrm>
          <a:prstGeom prst="rect">
            <a:avLst/>
          </a:prstGeom>
        </p:spPr>
        <p:txBody>
          <a:bodyPr wrap="square">
            <a:spAutoFit/>
          </a:bodyPr>
          <a:lstStyle/>
          <a:p>
            <a:r>
              <a:rPr lang="en-US" sz="1400" b="1" dirty="0">
                <a:solidFill>
                  <a:srgbClr val="000000"/>
                </a:solidFill>
              </a:rPr>
              <a:t>ANSWER:</a:t>
            </a:r>
          </a:p>
          <a:p>
            <a:endParaRPr lang="en-US" sz="1400" b="1" dirty="0">
              <a:solidFill>
                <a:srgbClr val="000000"/>
              </a:solidFill>
            </a:endParaRPr>
          </a:p>
          <a:p>
            <a:r>
              <a:rPr lang="en-GB" sz="1200" dirty="0"/>
              <a:t>A NoSQL database provides a mechanism for storage and retrieval of data that is </a:t>
            </a:r>
            <a:r>
              <a:rPr lang="en-GB" sz="1200" dirty="0" err="1"/>
              <a:t>modeled</a:t>
            </a:r>
            <a:r>
              <a:rPr lang="en-GB" sz="1200" dirty="0"/>
              <a:t> in means other than the tabular relations used in relational databases (like SQL, Oracle, etc.).</a:t>
            </a:r>
          </a:p>
          <a:p>
            <a:endParaRPr lang="en-GB" sz="1200" dirty="0"/>
          </a:p>
          <a:p>
            <a:endParaRPr lang="en-GB" sz="1200" dirty="0"/>
          </a:p>
          <a:p>
            <a:r>
              <a:rPr lang="en-GB" sz="1200" dirty="0"/>
              <a:t>Types of NoSQL databases:</a:t>
            </a:r>
          </a:p>
          <a:p>
            <a:endParaRPr lang="en-GB" sz="1200" dirty="0"/>
          </a:p>
          <a:p>
            <a:pPr marL="628650" lvl="1" indent="-171450">
              <a:buFont typeface="Arial" panose="020B0604020202020204" pitchFamily="34" charset="0"/>
              <a:buChar char="•"/>
            </a:pPr>
            <a:r>
              <a:rPr lang="en-GB" sz="1200" dirty="0"/>
              <a:t>Document Oriented</a:t>
            </a:r>
          </a:p>
          <a:p>
            <a:pPr marL="628650" lvl="1" indent="-171450">
              <a:buFont typeface="Arial" panose="020B0604020202020204" pitchFamily="34" charset="0"/>
              <a:buChar char="•"/>
            </a:pPr>
            <a:r>
              <a:rPr lang="en-GB" sz="1200" dirty="0"/>
              <a:t>Key Value</a:t>
            </a:r>
          </a:p>
          <a:p>
            <a:pPr marL="628650" lvl="1" indent="-171450">
              <a:buFont typeface="Arial" panose="020B0604020202020204" pitchFamily="34" charset="0"/>
              <a:buChar char="•"/>
            </a:pPr>
            <a:r>
              <a:rPr lang="en-GB" sz="1200" dirty="0"/>
              <a:t>Graph</a:t>
            </a:r>
          </a:p>
          <a:p>
            <a:pPr marL="628650" lvl="1" indent="-171450">
              <a:buFont typeface="Arial" panose="020B0604020202020204" pitchFamily="34" charset="0"/>
              <a:buChar char="•"/>
            </a:pPr>
            <a:r>
              <a:rPr lang="en-GB" sz="1200" dirty="0"/>
              <a:t>Column Oriented</a:t>
            </a:r>
          </a:p>
        </p:txBody>
      </p:sp>
    </p:spTree>
    <p:extLst>
      <p:ext uri="{BB962C8B-B14F-4D97-AF65-F5344CB8AC3E}">
        <p14:creationId xmlns:p14="http://schemas.microsoft.com/office/powerpoint/2010/main" val="18957082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does use strict do? </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3259034"/>
          </a:xfrm>
          <a:prstGeom prst="rect">
            <a:avLst/>
          </a:prstGeom>
        </p:spPr>
        <p:txBody>
          <a:bodyPr wrap="square">
            <a:spAutoFit/>
          </a:bodyPr>
          <a:lstStyle/>
          <a:p>
            <a:r>
              <a:rPr lang="en-US" sz="1400" b="1" dirty="0">
                <a:solidFill>
                  <a:srgbClr val="000000"/>
                </a:solidFill>
              </a:rPr>
              <a:t>ANSWER:</a:t>
            </a:r>
          </a:p>
          <a:p>
            <a:endParaRPr lang="en-US" sz="1400" b="1" dirty="0">
              <a:solidFill>
                <a:srgbClr val="000000"/>
              </a:solidFill>
            </a:endParaRPr>
          </a:p>
          <a:p>
            <a:pPr>
              <a:lnSpc>
                <a:spcPct val="150000"/>
              </a:lnSpc>
            </a:pPr>
            <a:r>
              <a:rPr lang="en-GB" sz="1200" dirty="0">
                <a:solidFill>
                  <a:srgbClr val="24292E"/>
                </a:solidFill>
                <a:latin typeface="Arial" panose="020B0604020202020204" pitchFamily="34" charset="0"/>
              </a:rPr>
              <a:t>The </a:t>
            </a:r>
            <a:r>
              <a:rPr lang="en-GB" sz="1200" dirty="0">
                <a:solidFill>
                  <a:srgbClr val="24292E"/>
                </a:solidFill>
                <a:highlight>
                  <a:srgbClr val="FFFF00"/>
                </a:highlight>
                <a:latin typeface="Arial" panose="020B0604020202020204" pitchFamily="34" charset="0"/>
              </a:rPr>
              <a:t>use strict </a:t>
            </a:r>
            <a:r>
              <a:rPr lang="en-GB" sz="1200" dirty="0">
                <a:solidFill>
                  <a:srgbClr val="24292E"/>
                </a:solidFill>
                <a:latin typeface="Arial" panose="020B0604020202020204" pitchFamily="34" charset="0"/>
              </a:rPr>
              <a:t>literal is entered at the top of a JavaScript program or at the top of a function and it helps you write safer JavaScript code by throwing an error if a global variable is created by mistake. For example, the following program will throw an error:</a:t>
            </a:r>
          </a:p>
          <a:p>
            <a:pPr>
              <a:lnSpc>
                <a:spcPct val="150000"/>
              </a:lnSpc>
            </a:pPr>
            <a:endParaRPr lang="en-GB" sz="1200" dirty="0">
              <a:solidFill>
                <a:srgbClr val="24292E"/>
              </a:solidFill>
              <a:latin typeface="Arial" panose="020B0604020202020204" pitchFamily="34" charset="0"/>
            </a:endParaRPr>
          </a:p>
          <a:p>
            <a:pPr>
              <a:lnSpc>
                <a:spcPct val="150000"/>
              </a:lnSpc>
            </a:pPr>
            <a:endParaRPr lang="en-GB" sz="1200" dirty="0">
              <a:solidFill>
                <a:srgbClr val="24292E"/>
              </a:solidFill>
              <a:latin typeface="Arial" panose="020B0604020202020204" pitchFamily="34" charset="0"/>
            </a:endParaRPr>
          </a:p>
          <a:p>
            <a:pPr>
              <a:lnSpc>
                <a:spcPct val="150000"/>
              </a:lnSpc>
            </a:pPr>
            <a:endParaRPr lang="en-GB" sz="1200" dirty="0">
              <a:solidFill>
                <a:srgbClr val="24292E"/>
              </a:solidFill>
              <a:latin typeface="Arial" panose="020B0604020202020204" pitchFamily="34" charset="0"/>
            </a:endParaRPr>
          </a:p>
          <a:p>
            <a:pPr>
              <a:lnSpc>
                <a:spcPct val="150000"/>
              </a:lnSpc>
            </a:pPr>
            <a:endParaRPr lang="en-GB" sz="1200" dirty="0">
              <a:solidFill>
                <a:srgbClr val="24292E"/>
              </a:solidFill>
              <a:latin typeface="Arial" panose="020B0604020202020204" pitchFamily="34" charset="0"/>
            </a:endParaRPr>
          </a:p>
          <a:p>
            <a:pPr>
              <a:lnSpc>
                <a:spcPct val="150000"/>
              </a:lnSpc>
            </a:pPr>
            <a:r>
              <a:rPr lang="en-GB" sz="1200" dirty="0">
                <a:solidFill>
                  <a:srgbClr val="24292E"/>
                </a:solidFill>
                <a:latin typeface="Arial" panose="020B0604020202020204" pitchFamily="34" charset="0"/>
              </a:rPr>
              <a:t>It will throw an error because </a:t>
            </a:r>
            <a:r>
              <a:rPr lang="en-GB" sz="1200" dirty="0">
                <a:solidFill>
                  <a:srgbClr val="24292E"/>
                </a:solidFill>
                <a:highlight>
                  <a:srgbClr val="FFFF00"/>
                </a:highlight>
                <a:latin typeface="Arial" panose="020B0604020202020204" pitchFamily="34" charset="0"/>
              </a:rPr>
              <a:t>x</a:t>
            </a:r>
            <a:r>
              <a:rPr lang="en-GB" sz="1200" dirty="0">
                <a:solidFill>
                  <a:srgbClr val="24292E"/>
                </a:solidFill>
                <a:latin typeface="Arial" panose="020B0604020202020204" pitchFamily="34" charset="0"/>
              </a:rPr>
              <a:t> was not defined and it is being set to some value in the global scope, which isn't allowed with </a:t>
            </a:r>
            <a:r>
              <a:rPr lang="en-GB" sz="1200" dirty="0">
                <a:solidFill>
                  <a:srgbClr val="24292E"/>
                </a:solidFill>
                <a:highlight>
                  <a:srgbClr val="FFFF00"/>
                </a:highlight>
                <a:latin typeface="Arial" panose="020B0604020202020204" pitchFamily="34" charset="0"/>
              </a:rPr>
              <a:t>use strict </a:t>
            </a:r>
            <a:r>
              <a:rPr lang="en-GB" sz="1200" dirty="0">
                <a:solidFill>
                  <a:srgbClr val="24292E"/>
                </a:solidFill>
                <a:latin typeface="Arial" panose="020B0604020202020204" pitchFamily="34" charset="0"/>
              </a:rPr>
              <a:t>The small change below fixes the error being thrown:</a:t>
            </a:r>
          </a:p>
          <a:p>
            <a:pPr>
              <a:lnSpc>
                <a:spcPct val="150000"/>
              </a:lnSpc>
            </a:pPr>
            <a:endParaRPr lang="en-GB" sz="1200" dirty="0">
              <a:solidFill>
                <a:srgbClr val="24292E"/>
              </a:solidFill>
              <a:latin typeface="Arial" panose="020B0604020202020204" pitchFamily="34" charset="0"/>
            </a:endParaRPr>
          </a:p>
          <a:p>
            <a:pPr>
              <a:lnSpc>
                <a:spcPct val="150000"/>
              </a:lnSpc>
            </a:pPr>
            <a:endParaRPr lang="en-GB" sz="1200" dirty="0">
              <a:solidFill>
                <a:srgbClr val="24292E"/>
              </a:solidFill>
              <a:latin typeface="Arial" panose="020B0604020202020204" pitchFamily="34" charset="0"/>
            </a:endParaRPr>
          </a:p>
        </p:txBody>
      </p:sp>
      <p:pic>
        <p:nvPicPr>
          <p:cNvPr id="5" name="Picture 4">
            <a:extLst>
              <a:ext uri="{FF2B5EF4-FFF2-40B4-BE49-F238E27FC236}">
                <a16:creationId xmlns:a16="http://schemas.microsoft.com/office/drawing/2014/main" id="{269E437B-46AC-460D-A79E-A602D7C4B4B1}"/>
              </a:ext>
            </a:extLst>
          </p:cNvPr>
          <p:cNvPicPr>
            <a:picLocks noChangeAspect="1"/>
          </p:cNvPicPr>
          <p:nvPr/>
        </p:nvPicPr>
        <p:blipFill>
          <a:blip r:embed="rId2"/>
          <a:stretch>
            <a:fillRect/>
          </a:stretch>
        </p:blipFill>
        <p:spPr>
          <a:xfrm>
            <a:off x="186612" y="2413211"/>
            <a:ext cx="2114550" cy="771525"/>
          </a:xfrm>
          <a:prstGeom prst="rect">
            <a:avLst/>
          </a:prstGeom>
        </p:spPr>
      </p:pic>
      <p:pic>
        <p:nvPicPr>
          <p:cNvPr id="6" name="Picture 5">
            <a:extLst>
              <a:ext uri="{FF2B5EF4-FFF2-40B4-BE49-F238E27FC236}">
                <a16:creationId xmlns:a16="http://schemas.microsoft.com/office/drawing/2014/main" id="{261F44FA-740B-487D-BCCD-421F873795E4}"/>
              </a:ext>
            </a:extLst>
          </p:cNvPr>
          <p:cNvPicPr>
            <a:picLocks noChangeAspect="1"/>
          </p:cNvPicPr>
          <p:nvPr/>
        </p:nvPicPr>
        <p:blipFill>
          <a:blip r:embed="rId3"/>
          <a:stretch>
            <a:fillRect/>
          </a:stretch>
        </p:blipFill>
        <p:spPr>
          <a:xfrm>
            <a:off x="186612" y="4117919"/>
            <a:ext cx="2066925" cy="781050"/>
          </a:xfrm>
          <a:prstGeom prst="rect">
            <a:avLst/>
          </a:prstGeom>
        </p:spPr>
      </p:pic>
    </p:spTree>
    <p:extLst>
      <p:ext uri="{BB962C8B-B14F-4D97-AF65-F5344CB8AC3E}">
        <p14:creationId xmlns:p14="http://schemas.microsoft.com/office/powerpoint/2010/main" val="2407665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 Is there anyway to force using strict mode in Node.js?</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2428037"/>
          </a:xfrm>
          <a:prstGeom prst="rect">
            <a:avLst/>
          </a:prstGeom>
        </p:spPr>
        <p:txBody>
          <a:bodyPr wrap="square">
            <a:spAutoFit/>
          </a:bodyPr>
          <a:lstStyle/>
          <a:p>
            <a:r>
              <a:rPr lang="en-US" sz="1400" b="1" dirty="0">
                <a:solidFill>
                  <a:srgbClr val="000000"/>
                </a:solidFill>
              </a:rPr>
              <a:t>ANSWER:</a:t>
            </a:r>
          </a:p>
          <a:p>
            <a:endParaRPr lang="en-US" sz="1400" b="1" dirty="0">
              <a:solidFill>
                <a:srgbClr val="000000"/>
              </a:solidFill>
            </a:endParaRPr>
          </a:p>
          <a:p>
            <a:pPr>
              <a:lnSpc>
                <a:spcPct val="150000"/>
              </a:lnSpc>
            </a:pPr>
            <a:r>
              <a:rPr lang="en-GB" sz="1200" dirty="0">
                <a:solidFill>
                  <a:srgbClr val="24292E"/>
                </a:solidFill>
                <a:latin typeface="Arial" panose="020B0604020202020204" pitchFamily="34" charset="0"/>
              </a:rPr>
              <a:t>you can place</a:t>
            </a:r>
          </a:p>
          <a:p>
            <a:pPr>
              <a:lnSpc>
                <a:spcPct val="150000"/>
              </a:lnSpc>
            </a:pPr>
            <a:endParaRPr lang="en-GB" sz="1200" dirty="0">
              <a:solidFill>
                <a:srgbClr val="24292E"/>
              </a:solidFill>
              <a:latin typeface="Arial" panose="020B0604020202020204" pitchFamily="34" charset="0"/>
            </a:endParaRPr>
          </a:p>
          <a:p>
            <a:pPr>
              <a:lnSpc>
                <a:spcPct val="150000"/>
              </a:lnSpc>
            </a:pPr>
            <a:r>
              <a:rPr lang="en-GB" sz="1200" dirty="0">
                <a:solidFill>
                  <a:srgbClr val="24292E"/>
                </a:solidFill>
                <a:highlight>
                  <a:srgbClr val="FFFF00"/>
                </a:highlight>
                <a:latin typeface="Arial" panose="020B0604020202020204" pitchFamily="34" charset="0"/>
              </a:rPr>
              <a:t>"use strict";</a:t>
            </a:r>
          </a:p>
          <a:p>
            <a:pPr>
              <a:lnSpc>
                <a:spcPct val="150000"/>
              </a:lnSpc>
            </a:pPr>
            <a:endParaRPr lang="en-GB" sz="1200" dirty="0">
              <a:solidFill>
                <a:srgbClr val="24292E"/>
              </a:solidFill>
              <a:latin typeface="Arial" panose="020B0604020202020204" pitchFamily="34" charset="0"/>
            </a:endParaRPr>
          </a:p>
          <a:p>
            <a:pPr>
              <a:lnSpc>
                <a:spcPct val="150000"/>
              </a:lnSpc>
            </a:pPr>
            <a:r>
              <a:rPr lang="en-GB" sz="1200" dirty="0">
                <a:solidFill>
                  <a:srgbClr val="24292E"/>
                </a:solidFill>
                <a:latin typeface="Arial" panose="020B0604020202020204" pitchFamily="34" charset="0"/>
              </a:rPr>
              <a:t>at the top of your file in </a:t>
            </a:r>
            <a:r>
              <a:rPr lang="en-GB" sz="1200" b="1" dirty="0">
                <a:solidFill>
                  <a:srgbClr val="24292E"/>
                </a:solidFill>
                <a:latin typeface="Arial" panose="020B0604020202020204" pitchFamily="34" charset="0"/>
              </a:rPr>
              <a:t>node &gt;= 0.10.7</a:t>
            </a:r>
            <a:r>
              <a:rPr lang="en-GB" sz="1200" dirty="0">
                <a:solidFill>
                  <a:srgbClr val="24292E"/>
                </a:solidFill>
                <a:latin typeface="Arial" panose="020B0604020202020204" pitchFamily="34" charset="0"/>
              </a:rPr>
              <a:t>, but if you want your whole app to run in strict (</a:t>
            </a:r>
            <a:r>
              <a:rPr lang="en-GB" sz="1200" b="1" dirty="0">
                <a:solidFill>
                  <a:srgbClr val="24292E"/>
                </a:solidFill>
                <a:latin typeface="Arial" panose="020B0604020202020204" pitchFamily="34" charset="0"/>
              </a:rPr>
              <a:t>including external modules</a:t>
            </a:r>
            <a:r>
              <a:rPr lang="en-GB" sz="1200" dirty="0">
                <a:solidFill>
                  <a:srgbClr val="24292E"/>
                </a:solidFill>
                <a:latin typeface="Arial" panose="020B0604020202020204" pitchFamily="34" charset="0"/>
              </a:rPr>
              <a:t>) you can do this</a:t>
            </a:r>
          </a:p>
          <a:p>
            <a:pPr>
              <a:lnSpc>
                <a:spcPct val="150000"/>
              </a:lnSpc>
            </a:pPr>
            <a:endParaRPr lang="en-GB" sz="1200" dirty="0">
              <a:solidFill>
                <a:srgbClr val="24292E"/>
              </a:solidFill>
              <a:latin typeface="Arial" panose="020B0604020202020204" pitchFamily="34" charset="0"/>
            </a:endParaRPr>
          </a:p>
          <a:p>
            <a:pPr>
              <a:lnSpc>
                <a:spcPct val="150000"/>
              </a:lnSpc>
            </a:pPr>
            <a:r>
              <a:rPr lang="en-GB" sz="1200" dirty="0">
                <a:solidFill>
                  <a:srgbClr val="24292E"/>
                </a:solidFill>
                <a:highlight>
                  <a:srgbClr val="FFFF00"/>
                </a:highlight>
                <a:latin typeface="Arial" panose="020B0604020202020204" pitchFamily="34" charset="0"/>
              </a:rPr>
              <a:t>node --</a:t>
            </a:r>
            <a:r>
              <a:rPr lang="en-GB" sz="1200" dirty="0" err="1">
                <a:solidFill>
                  <a:srgbClr val="24292E"/>
                </a:solidFill>
                <a:highlight>
                  <a:srgbClr val="FFFF00"/>
                </a:highlight>
                <a:latin typeface="Arial" panose="020B0604020202020204" pitchFamily="34" charset="0"/>
              </a:rPr>
              <a:t>use_strict</a:t>
            </a:r>
            <a:endParaRPr lang="en-GB" sz="1200" dirty="0">
              <a:solidFill>
                <a:srgbClr val="24292E"/>
              </a:solidFill>
              <a:highlight>
                <a:srgbClr val="FFFF00"/>
              </a:highlight>
              <a:latin typeface="Arial" panose="020B0604020202020204" pitchFamily="34" charset="0"/>
            </a:endParaRPr>
          </a:p>
        </p:txBody>
      </p:sp>
    </p:spTree>
    <p:extLst>
      <p:ext uri="{BB962C8B-B14F-4D97-AF65-F5344CB8AC3E}">
        <p14:creationId xmlns:p14="http://schemas.microsoft.com/office/powerpoint/2010/main" val="20871730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is strict mode?</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1874039"/>
          </a:xfrm>
          <a:prstGeom prst="rect">
            <a:avLst/>
          </a:prstGeom>
        </p:spPr>
        <p:txBody>
          <a:bodyPr wrap="square">
            <a:spAutoFit/>
          </a:bodyPr>
          <a:lstStyle/>
          <a:p>
            <a:r>
              <a:rPr lang="en-US" sz="1400" b="1" dirty="0">
                <a:solidFill>
                  <a:srgbClr val="000000"/>
                </a:solidFill>
              </a:rPr>
              <a:t>ANSWER:</a:t>
            </a:r>
          </a:p>
          <a:p>
            <a:endParaRPr lang="en-US" sz="1400" b="1" dirty="0">
              <a:solidFill>
                <a:srgbClr val="000000"/>
              </a:solidFill>
            </a:endParaRPr>
          </a:p>
          <a:p>
            <a:pPr>
              <a:lnSpc>
                <a:spcPct val="150000"/>
              </a:lnSpc>
            </a:pPr>
            <a:r>
              <a:rPr lang="en-GB" sz="1200" dirty="0">
                <a:solidFill>
                  <a:srgbClr val="24292E"/>
                </a:solidFill>
                <a:latin typeface="Arial" panose="020B0604020202020204" pitchFamily="34" charset="0"/>
              </a:rPr>
              <a:t>Strict Mode is a new feature in ECMAScript 5 that allows you to place a program, or a function, in a "strict" operating context. This strict context prevents certain actions from being taken and throws more exceptions.</a:t>
            </a:r>
          </a:p>
          <a:p>
            <a:pPr>
              <a:lnSpc>
                <a:spcPct val="150000"/>
              </a:lnSpc>
            </a:pPr>
            <a:endParaRPr lang="en-GB" sz="1200" dirty="0">
              <a:solidFill>
                <a:srgbClr val="24292E"/>
              </a:solidFill>
              <a:latin typeface="Arial" panose="020B0604020202020204" pitchFamily="34" charset="0"/>
            </a:endParaRPr>
          </a:p>
          <a:p>
            <a:pPr>
              <a:lnSpc>
                <a:spcPct val="150000"/>
              </a:lnSpc>
            </a:pPr>
            <a:endParaRPr lang="en-GB" sz="1200" dirty="0">
              <a:solidFill>
                <a:srgbClr val="24292E"/>
              </a:solidFill>
              <a:latin typeface="Arial" panose="020B0604020202020204" pitchFamily="34" charset="0"/>
            </a:endParaRPr>
          </a:p>
          <a:p>
            <a:pPr>
              <a:lnSpc>
                <a:spcPct val="150000"/>
              </a:lnSpc>
            </a:pPr>
            <a:endParaRPr lang="en-GB" sz="1200" dirty="0">
              <a:solidFill>
                <a:srgbClr val="24292E"/>
              </a:solidFill>
              <a:latin typeface="Arial" panose="020B0604020202020204" pitchFamily="34" charset="0"/>
            </a:endParaRPr>
          </a:p>
        </p:txBody>
      </p:sp>
      <p:pic>
        <p:nvPicPr>
          <p:cNvPr id="6" name="Picture 5">
            <a:extLst>
              <a:ext uri="{FF2B5EF4-FFF2-40B4-BE49-F238E27FC236}">
                <a16:creationId xmlns:a16="http://schemas.microsoft.com/office/drawing/2014/main" id="{3800A2EF-B2C4-4D27-8A03-E5BC6DD2DD94}"/>
              </a:ext>
            </a:extLst>
          </p:cNvPr>
          <p:cNvPicPr>
            <a:picLocks noChangeAspect="1"/>
          </p:cNvPicPr>
          <p:nvPr/>
        </p:nvPicPr>
        <p:blipFill>
          <a:blip r:embed="rId2"/>
          <a:stretch>
            <a:fillRect/>
          </a:stretch>
        </p:blipFill>
        <p:spPr>
          <a:xfrm>
            <a:off x="186612" y="2566707"/>
            <a:ext cx="3086100" cy="1581150"/>
          </a:xfrm>
          <a:prstGeom prst="rect">
            <a:avLst/>
          </a:prstGeom>
        </p:spPr>
      </p:pic>
    </p:spTree>
    <p:extLst>
      <p:ext uri="{BB962C8B-B14F-4D97-AF65-F5344CB8AC3E}">
        <p14:creationId xmlns:p14="http://schemas.microsoft.com/office/powerpoint/2010/main" val="276344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is the difference between TRUNCATE and DELETE?</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1874039"/>
          </a:xfrm>
          <a:prstGeom prst="rect">
            <a:avLst/>
          </a:prstGeom>
        </p:spPr>
        <p:txBody>
          <a:bodyPr wrap="square">
            <a:spAutoFit/>
          </a:bodyPr>
          <a:lstStyle/>
          <a:p>
            <a:r>
              <a:rPr lang="en-US" sz="1400" b="1" dirty="0">
                <a:solidFill>
                  <a:srgbClr val="000000"/>
                </a:solidFill>
              </a:rPr>
              <a:t>ANSWER:</a:t>
            </a:r>
          </a:p>
          <a:p>
            <a:endParaRPr lang="en-US" sz="1400" b="1" dirty="0">
              <a:solidFill>
                <a:srgbClr val="000000"/>
              </a:solidFill>
            </a:endParaRPr>
          </a:p>
          <a:p>
            <a:pPr marL="171450" indent="-171450">
              <a:lnSpc>
                <a:spcPct val="150000"/>
              </a:lnSpc>
              <a:buFont typeface="Arial" panose="020B0604020202020204" pitchFamily="34" charset="0"/>
              <a:buChar char="•"/>
            </a:pPr>
            <a:r>
              <a:rPr lang="en-GB" sz="1200" b="1" dirty="0">
                <a:solidFill>
                  <a:srgbClr val="24292E"/>
                </a:solidFill>
              </a:rPr>
              <a:t>DELETE</a:t>
            </a:r>
            <a:r>
              <a:rPr lang="en-GB" sz="1200" dirty="0">
                <a:solidFill>
                  <a:srgbClr val="24292E"/>
                </a:solidFill>
              </a:rPr>
              <a:t> is a Data Manipulation Language(DML) command. It can be used for deleting some specified rows from a table. </a:t>
            </a:r>
            <a:r>
              <a:rPr lang="en-GB" sz="1200" b="1" dirty="0">
                <a:solidFill>
                  <a:srgbClr val="24292E"/>
                </a:solidFill>
              </a:rPr>
              <a:t>DELETE</a:t>
            </a:r>
            <a:r>
              <a:rPr lang="en-GB" sz="1200" dirty="0">
                <a:solidFill>
                  <a:srgbClr val="24292E"/>
                </a:solidFill>
              </a:rPr>
              <a:t> command can be used with </a:t>
            </a:r>
            <a:r>
              <a:rPr lang="en-GB" sz="1200" b="1" dirty="0">
                <a:solidFill>
                  <a:srgbClr val="24292E"/>
                </a:solidFill>
              </a:rPr>
              <a:t>WHERE</a:t>
            </a:r>
            <a:r>
              <a:rPr lang="en-GB" sz="1200" dirty="0">
                <a:solidFill>
                  <a:srgbClr val="24292E"/>
                </a:solidFill>
              </a:rPr>
              <a:t> clause.</a:t>
            </a:r>
          </a:p>
          <a:p>
            <a:pPr marL="171450" indent="-171450">
              <a:lnSpc>
                <a:spcPct val="150000"/>
              </a:lnSpc>
              <a:buFont typeface="Arial" panose="020B0604020202020204" pitchFamily="34" charset="0"/>
              <a:buChar char="•"/>
            </a:pPr>
            <a:r>
              <a:rPr lang="en-GB" sz="1200" b="1" dirty="0">
                <a:solidFill>
                  <a:srgbClr val="24292E"/>
                </a:solidFill>
              </a:rPr>
              <a:t>TRUNCATE</a:t>
            </a:r>
            <a:r>
              <a:rPr lang="en-GB" sz="1200" dirty="0">
                <a:solidFill>
                  <a:srgbClr val="24292E"/>
                </a:solidFill>
              </a:rPr>
              <a:t> is a Data Definition Language(DDL) command. It deletes all the records of a particular table. </a:t>
            </a:r>
            <a:r>
              <a:rPr lang="en-GB" sz="1200" b="1" dirty="0">
                <a:solidFill>
                  <a:srgbClr val="24292E"/>
                </a:solidFill>
              </a:rPr>
              <a:t>TRUNCATE</a:t>
            </a:r>
            <a:r>
              <a:rPr lang="en-GB" sz="1200" dirty="0">
                <a:solidFill>
                  <a:srgbClr val="24292E"/>
                </a:solidFill>
              </a:rPr>
              <a:t> command is faster in comparison to </a:t>
            </a:r>
            <a:r>
              <a:rPr lang="en-GB" sz="1200" b="1" dirty="0">
                <a:solidFill>
                  <a:srgbClr val="24292E"/>
                </a:solidFill>
              </a:rPr>
              <a:t>DELETE</a:t>
            </a:r>
            <a:r>
              <a:rPr lang="en-GB" sz="1200" dirty="0">
                <a:solidFill>
                  <a:srgbClr val="24292E"/>
                </a:solidFill>
              </a:rPr>
              <a:t>. While </a:t>
            </a:r>
            <a:r>
              <a:rPr lang="en-GB" sz="1200" b="1" dirty="0">
                <a:solidFill>
                  <a:srgbClr val="24292E"/>
                </a:solidFill>
              </a:rPr>
              <a:t>DELETE</a:t>
            </a:r>
            <a:r>
              <a:rPr lang="en-GB" sz="1200" dirty="0">
                <a:solidFill>
                  <a:srgbClr val="24292E"/>
                </a:solidFill>
              </a:rPr>
              <a:t> command can be rolled back, </a:t>
            </a:r>
            <a:r>
              <a:rPr lang="en-GB" sz="1200" b="1" dirty="0">
                <a:solidFill>
                  <a:srgbClr val="24292E"/>
                </a:solidFill>
              </a:rPr>
              <a:t>TRUNCATE</a:t>
            </a:r>
            <a:r>
              <a:rPr lang="en-GB" sz="1200" dirty="0">
                <a:solidFill>
                  <a:srgbClr val="24292E"/>
                </a:solidFill>
              </a:rPr>
              <a:t> can not be rolled back in MySQL.</a:t>
            </a:r>
          </a:p>
          <a:p>
            <a:pPr>
              <a:lnSpc>
                <a:spcPct val="150000"/>
              </a:lnSpc>
            </a:pPr>
            <a:endParaRPr lang="en-GB" sz="1200" dirty="0">
              <a:solidFill>
                <a:srgbClr val="24292E"/>
              </a:solidFill>
              <a:latin typeface="Arial" panose="020B0604020202020204" pitchFamily="34" charset="0"/>
            </a:endParaRPr>
          </a:p>
          <a:p>
            <a:pPr>
              <a:lnSpc>
                <a:spcPct val="150000"/>
              </a:lnSpc>
            </a:pPr>
            <a:endParaRPr lang="en-GB" sz="1200" dirty="0">
              <a:solidFill>
                <a:srgbClr val="24292E"/>
              </a:solidFill>
              <a:latin typeface="Arial" panose="020B0604020202020204" pitchFamily="34" charset="0"/>
            </a:endParaRPr>
          </a:p>
        </p:txBody>
      </p:sp>
    </p:spTree>
    <p:extLst>
      <p:ext uri="{BB962C8B-B14F-4D97-AF65-F5344CB8AC3E}">
        <p14:creationId xmlns:p14="http://schemas.microsoft.com/office/powerpoint/2010/main" val="3361954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is Primary Key Constraint and Unique Key Constraints? </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2151038"/>
          </a:xfrm>
          <a:prstGeom prst="rect">
            <a:avLst/>
          </a:prstGeom>
        </p:spPr>
        <p:txBody>
          <a:bodyPr wrap="square">
            <a:spAutoFit/>
          </a:bodyPr>
          <a:lstStyle/>
          <a:p>
            <a:r>
              <a:rPr lang="en-US" sz="1400" b="1" dirty="0">
                <a:solidFill>
                  <a:srgbClr val="000000"/>
                </a:solidFill>
              </a:rPr>
              <a:t>ANSWER:</a:t>
            </a:r>
          </a:p>
          <a:p>
            <a:endParaRPr lang="en-US" sz="1400" b="1" dirty="0">
              <a:solidFill>
                <a:srgbClr val="000000"/>
              </a:solidFill>
            </a:endParaRPr>
          </a:p>
          <a:p>
            <a:pPr marL="171450" indent="-171450">
              <a:lnSpc>
                <a:spcPct val="150000"/>
              </a:lnSpc>
              <a:buFont typeface="Arial" panose="020B0604020202020204" pitchFamily="34" charset="0"/>
              <a:buChar char="•"/>
            </a:pPr>
            <a:r>
              <a:rPr lang="en-GB" sz="1200" b="1" dirty="0">
                <a:solidFill>
                  <a:srgbClr val="24292E"/>
                </a:solidFill>
              </a:rPr>
              <a:t>Primary key </a:t>
            </a:r>
            <a:r>
              <a:rPr lang="en-GB" sz="1200" dirty="0">
                <a:solidFill>
                  <a:srgbClr val="24292E"/>
                </a:solidFill>
              </a:rPr>
              <a:t>is a column or a group of columns in table which uniquely identifies a row in database. A primary key column can not have </a:t>
            </a:r>
            <a:r>
              <a:rPr lang="en-GB" sz="1200" dirty="0">
                <a:solidFill>
                  <a:srgbClr val="24292E"/>
                </a:solidFill>
                <a:highlight>
                  <a:srgbClr val="FFFF00"/>
                </a:highlight>
              </a:rPr>
              <a:t>NULL</a:t>
            </a:r>
            <a:r>
              <a:rPr lang="en-GB" sz="1200" dirty="0">
                <a:solidFill>
                  <a:srgbClr val="24292E"/>
                </a:solidFill>
              </a:rPr>
              <a:t> value. Values in primary key column or columns must be unique so that a row or entry can be uniquely identified using primary key.</a:t>
            </a:r>
          </a:p>
          <a:p>
            <a:pPr marL="171450" indent="-171450">
              <a:lnSpc>
                <a:spcPct val="150000"/>
              </a:lnSpc>
              <a:buFont typeface="Arial" panose="020B0604020202020204" pitchFamily="34" charset="0"/>
              <a:buChar char="•"/>
            </a:pPr>
            <a:r>
              <a:rPr lang="en-GB" sz="1200" b="1" dirty="0">
                <a:solidFill>
                  <a:srgbClr val="24292E"/>
                </a:solidFill>
              </a:rPr>
              <a:t>Unique key constraint </a:t>
            </a:r>
            <a:r>
              <a:rPr lang="en-GB" sz="1200" dirty="0">
                <a:solidFill>
                  <a:srgbClr val="24292E"/>
                </a:solidFill>
              </a:rPr>
              <a:t>ensures that values entered in a column are unique. Although primary key values will be unique, you might want to ensure that some other column also has non-duplicate entries. For example if we have multiple users and want to ensure that no two users with same email id are added to the table, we can put </a:t>
            </a:r>
            <a:r>
              <a:rPr lang="en-GB" sz="1200" b="1" dirty="0">
                <a:solidFill>
                  <a:srgbClr val="24292E"/>
                </a:solidFill>
              </a:rPr>
              <a:t>UNIQUE</a:t>
            </a:r>
            <a:r>
              <a:rPr lang="en-GB" sz="1200" dirty="0">
                <a:solidFill>
                  <a:srgbClr val="24292E"/>
                </a:solidFill>
              </a:rPr>
              <a:t> key constraint on </a:t>
            </a:r>
            <a:r>
              <a:rPr lang="en-GB" sz="1200" dirty="0" err="1">
                <a:solidFill>
                  <a:srgbClr val="24292E"/>
                </a:solidFill>
              </a:rPr>
              <a:t>email_id</a:t>
            </a:r>
            <a:r>
              <a:rPr lang="en-GB" sz="1200" dirty="0">
                <a:solidFill>
                  <a:srgbClr val="24292E"/>
                </a:solidFill>
              </a:rPr>
              <a:t> column. </a:t>
            </a:r>
            <a:r>
              <a:rPr lang="en-GB" sz="1200" dirty="0">
                <a:solidFill>
                  <a:srgbClr val="24292E"/>
                </a:solidFill>
                <a:highlight>
                  <a:srgbClr val="FFFF00"/>
                </a:highlight>
              </a:rPr>
              <a:t>NULL</a:t>
            </a:r>
            <a:r>
              <a:rPr lang="en-GB" sz="1200" dirty="0">
                <a:solidFill>
                  <a:srgbClr val="24292E"/>
                </a:solidFill>
              </a:rPr>
              <a:t> values are ignored in case of Unique key constraint which means </a:t>
            </a:r>
            <a:r>
              <a:rPr lang="en-GB" sz="1200" dirty="0">
                <a:solidFill>
                  <a:srgbClr val="24292E"/>
                </a:solidFill>
                <a:highlight>
                  <a:srgbClr val="FFFF00"/>
                </a:highlight>
              </a:rPr>
              <a:t>NULL</a:t>
            </a:r>
            <a:r>
              <a:rPr lang="en-GB" sz="1200" dirty="0">
                <a:solidFill>
                  <a:srgbClr val="24292E"/>
                </a:solidFill>
              </a:rPr>
              <a:t> is allowed value for email id in this case.</a:t>
            </a:r>
          </a:p>
          <a:p>
            <a:pPr>
              <a:lnSpc>
                <a:spcPct val="150000"/>
              </a:lnSpc>
            </a:pPr>
            <a:endParaRPr lang="en-GB" sz="1200" dirty="0">
              <a:solidFill>
                <a:srgbClr val="24292E"/>
              </a:solidFill>
              <a:latin typeface="Arial" panose="020B0604020202020204" pitchFamily="34" charset="0"/>
            </a:endParaRPr>
          </a:p>
        </p:txBody>
      </p:sp>
    </p:spTree>
    <p:extLst>
      <p:ext uri="{BB962C8B-B14F-4D97-AF65-F5344CB8AC3E}">
        <p14:creationId xmlns:p14="http://schemas.microsoft.com/office/powerpoint/2010/main" val="14026799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are Key Features of MongoDB? </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3293209"/>
          </a:xfrm>
          <a:prstGeom prst="rect">
            <a:avLst/>
          </a:prstGeom>
        </p:spPr>
        <p:txBody>
          <a:bodyPr wrap="square">
            <a:spAutoFit/>
          </a:bodyPr>
          <a:lstStyle/>
          <a:p>
            <a:r>
              <a:rPr lang="en-US" sz="1400" b="1" dirty="0">
                <a:solidFill>
                  <a:srgbClr val="000000"/>
                </a:solidFill>
              </a:rPr>
              <a:t>ANSWER:</a:t>
            </a:r>
          </a:p>
          <a:p>
            <a:endParaRPr lang="en-US" sz="1400" b="1" dirty="0">
              <a:solidFill>
                <a:srgbClr val="000000"/>
              </a:solidFill>
            </a:endParaRPr>
          </a:p>
          <a:p>
            <a:r>
              <a:rPr lang="en-GB" sz="1200" dirty="0">
                <a:solidFill>
                  <a:srgbClr val="24292E"/>
                </a:solidFill>
                <a:latin typeface="Arial" panose="020B0604020202020204" pitchFamily="34" charset="0"/>
              </a:rPr>
              <a:t>MongoDB is an open-source document database that provides high performance, high availability, and automatic scaling.</a:t>
            </a:r>
          </a:p>
          <a:p>
            <a:endParaRPr lang="en-GB" sz="1200" dirty="0">
              <a:solidFill>
                <a:srgbClr val="24292E"/>
              </a:solidFill>
              <a:latin typeface="Arial" panose="020B0604020202020204" pitchFamily="34" charset="0"/>
            </a:endParaRPr>
          </a:p>
          <a:p>
            <a:r>
              <a:rPr lang="en-GB" sz="1200" dirty="0">
                <a:solidFill>
                  <a:srgbClr val="24292E"/>
                </a:solidFill>
                <a:latin typeface="Arial" panose="020B0604020202020204" pitchFamily="34" charset="0"/>
              </a:rPr>
              <a:t>Its </a:t>
            </a:r>
            <a:r>
              <a:rPr lang="en-GB" sz="1200" b="1" dirty="0">
                <a:solidFill>
                  <a:srgbClr val="24292E"/>
                </a:solidFill>
                <a:latin typeface="Arial" panose="020B0604020202020204" pitchFamily="34" charset="0"/>
              </a:rPr>
              <a:t>Key Features</a:t>
            </a:r>
            <a:r>
              <a:rPr lang="en-GB" sz="1200" dirty="0">
                <a:solidFill>
                  <a:srgbClr val="24292E"/>
                </a:solidFill>
                <a:latin typeface="Arial" panose="020B0604020202020204" pitchFamily="34" charset="0"/>
              </a:rPr>
              <a:t> are:</a:t>
            </a:r>
          </a:p>
          <a:p>
            <a:endParaRPr lang="en-GB" sz="1200" dirty="0">
              <a:solidFill>
                <a:srgbClr val="24292E"/>
              </a:solidFill>
              <a:latin typeface="Arial" panose="020B0604020202020204" pitchFamily="34" charset="0"/>
            </a:endParaRPr>
          </a:p>
          <a:p>
            <a:pPr marL="171450" indent="-171450">
              <a:buFont typeface="Arial" panose="020B0604020202020204" pitchFamily="34" charset="0"/>
              <a:buChar char="•"/>
            </a:pPr>
            <a:r>
              <a:rPr lang="en-GB" sz="1200" dirty="0">
                <a:solidFill>
                  <a:srgbClr val="24292E"/>
                </a:solidFill>
                <a:latin typeface="Arial" panose="020B0604020202020204" pitchFamily="34" charset="0"/>
              </a:rPr>
              <a:t>Do</a:t>
            </a:r>
            <a:r>
              <a:rPr lang="en-GB" sz="1200" dirty="0">
                <a:solidFill>
                  <a:srgbClr val="24292E"/>
                </a:solidFill>
              </a:rPr>
              <a:t>cument Oriented and NoSQL database.</a:t>
            </a:r>
          </a:p>
          <a:p>
            <a:pPr marL="171450" indent="-171450">
              <a:buFont typeface="Arial" panose="020B0604020202020204" pitchFamily="34" charset="0"/>
              <a:buChar char="•"/>
            </a:pPr>
            <a:r>
              <a:rPr lang="en-GB" sz="1200" dirty="0">
                <a:solidFill>
                  <a:srgbClr val="24292E"/>
                </a:solidFill>
              </a:rPr>
              <a:t>Supports Aggregation</a:t>
            </a:r>
          </a:p>
          <a:p>
            <a:pPr marL="171450" indent="-171450">
              <a:buFont typeface="Arial" panose="020B0604020202020204" pitchFamily="34" charset="0"/>
              <a:buChar char="•"/>
            </a:pPr>
            <a:r>
              <a:rPr lang="en-GB" sz="1200" dirty="0">
                <a:solidFill>
                  <a:srgbClr val="24292E"/>
                </a:solidFill>
              </a:rPr>
              <a:t>Uses BSON format</a:t>
            </a:r>
          </a:p>
          <a:p>
            <a:pPr marL="171450" indent="-171450">
              <a:buFont typeface="Arial" panose="020B0604020202020204" pitchFamily="34" charset="0"/>
              <a:buChar char="•"/>
            </a:pPr>
            <a:r>
              <a:rPr lang="en-GB" sz="1200" dirty="0" err="1">
                <a:solidFill>
                  <a:srgbClr val="24292E"/>
                </a:solidFill>
              </a:rPr>
              <a:t>Sharding</a:t>
            </a:r>
            <a:r>
              <a:rPr lang="en-GB" sz="1200" dirty="0">
                <a:solidFill>
                  <a:srgbClr val="24292E"/>
                </a:solidFill>
              </a:rPr>
              <a:t> (Helps in Horizontal Scalability)</a:t>
            </a:r>
          </a:p>
          <a:p>
            <a:pPr marL="171450" indent="-171450">
              <a:buFont typeface="Arial" panose="020B0604020202020204" pitchFamily="34" charset="0"/>
              <a:buChar char="•"/>
            </a:pPr>
            <a:r>
              <a:rPr lang="en-GB" sz="1200" dirty="0">
                <a:solidFill>
                  <a:srgbClr val="24292E"/>
                </a:solidFill>
              </a:rPr>
              <a:t>Supports Ad Hoc Queries</a:t>
            </a:r>
          </a:p>
          <a:p>
            <a:pPr marL="171450" indent="-171450">
              <a:buFont typeface="Arial" panose="020B0604020202020204" pitchFamily="34" charset="0"/>
              <a:buChar char="•"/>
            </a:pPr>
            <a:r>
              <a:rPr lang="en-GB" sz="1200" dirty="0">
                <a:solidFill>
                  <a:srgbClr val="24292E"/>
                </a:solidFill>
              </a:rPr>
              <a:t>Schema Less</a:t>
            </a:r>
          </a:p>
          <a:p>
            <a:pPr marL="171450" indent="-171450">
              <a:buFont typeface="Arial" panose="020B0604020202020204" pitchFamily="34" charset="0"/>
              <a:buChar char="•"/>
            </a:pPr>
            <a:r>
              <a:rPr lang="en-GB" sz="1200" dirty="0">
                <a:solidFill>
                  <a:srgbClr val="24292E"/>
                </a:solidFill>
              </a:rPr>
              <a:t>Capped Collection</a:t>
            </a:r>
          </a:p>
          <a:p>
            <a:pPr marL="171450" indent="-171450">
              <a:buFont typeface="Arial" panose="020B0604020202020204" pitchFamily="34" charset="0"/>
              <a:buChar char="•"/>
            </a:pPr>
            <a:r>
              <a:rPr lang="en-GB" sz="1200" dirty="0">
                <a:solidFill>
                  <a:srgbClr val="24292E"/>
                </a:solidFill>
              </a:rPr>
              <a:t>Indexing (Any field in MongoDB can be indexed)</a:t>
            </a:r>
          </a:p>
          <a:p>
            <a:pPr marL="171450" indent="-171450">
              <a:buFont typeface="Arial" panose="020B0604020202020204" pitchFamily="34" charset="0"/>
              <a:buChar char="•"/>
            </a:pPr>
            <a:r>
              <a:rPr lang="en-GB" sz="1200" dirty="0">
                <a:solidFill>
                  <a:srgbClr val="24292E"/>
                </a:solidFill>
              </a:rPr>
              <a:t>MongoDB Replica Set (Provides high availability)</a:t>
            </a:r>
          </a:p>
          <a:p>
            <a:pPr marL="171450" indent="-171450">
              <a:buFont typeface="Arial" panose="020B0604020202020204" pitchFamily="34" charset="0"/>
              <a:buChar char="•"/>
            </a:pPr>
            <a:r>
              <a:rPr lang="en-GB" sz="1200" dirty="0">
                <a:solidFill>
                  <a:srgbClr val="24292E"/>
                </a:solidFill>
              </a:rPr>
              <a:t>Supports Multiple Storage Engines</a:t>
            </a:r>
          </a:p>
          <a:p>
            <a:pPr marL="171450" indent="-171450">
              <a:buFont typeface="Arial" panose="020B0604020202020204" pitchFamily="34" charset="0"/>
              <a:buChar char="•"/>
            </a:pPr>
            <a:r>
              <a:rPr lang="en-GB" sz="1200" dirty="0">
                <a:solidFill>
                  <a:srgbClr val="24292E"/>
                </a:solidFill>
              </a:rPr>
              <a:t>ACID compliance including multi-document transactions support (starting from v. 4)</a:t>
            </a:r>
          </a:p>
        </p:txBody>
      </p:sp>
    </p:spTree>
    <p:extLst>
      <p:ext uri="{BB962C8B-B14F-4D97-AF65-F5344CB8AC3E}">
        <p14:creationId xmlns:p14="http://schemas.microsoft.com/office/powerpoint/2010/main" val="2430164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What's the difference between </a:t>
            </a:r>
            <a:r>
              <a:rPr lang="en-GB" b="1" dirty="0" err="1">
                <a:solidFill>
                  <a:srgbClr val="0070C0"/>
                </a:solidFill>
                <a:latin typeface="Roboto" panose="02000000000000000000" pitchFamily="2" charset="0"/>
                <a:ea typeface="Roboto" panose="02000000000000000000" pitchFamily="2" charset="0"/>
                <a:cs typeface="Times New Roman" panose="02020603050405020304" pitchFamily="18" charset="0"/>
              </a:rPr>
              <a:t>replaceOne</a:t>
            </a: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 and </a:t>
            </a:r>
            <a:r>
              <a:rPr lang="en-GB" b="1" dirty="0" err="1">
                <a:solidFill>
                  <a:srgbClr val="0070C0"/>
                </a:solidFill>
                <a:latin typeface="Roboto" panose="02000000000000000000" pitchFamily="2" charset="0"/>
                <a:ea typeface="Roboto" panose="02000000000000000000" pitchFamily="2" charset="0"/>
                <a:cs typeface="Times New Roman" panose="02020603050405020304" pitchFamily="18" charset="0"/>
              </a:rPr>
              <a:t>updateOne</a:t>
            </a: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 in MongoDB? </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2000548"/>
          </a:xfrm>
          <a:prstGeom prst="rect">
            <a:avLst/>
          </a:prstGeom>
        </p:spPr>
        <p:txBody>
          <a:bodyPr wrap="square">
            <a:spAutoFit/>
          </a:bodyPr>
          <a:lstStyle/>
          <a:p>
            <a:r>
              <a:rPr lang="en-US" sz="1400" b="1" dirty="0">
                <a:solidFill>
                  <a:srgbClr val="000000"/>
                </a:solidFill>
              </a:rPr>
              <a:t>ANSWER:</a:t>
            </a:r>
          </a:p>
          <a:p>
            <a:endParaRPr lang="en-US" sz="1400" b="1" dirty="0">
              <a:solidFill>
                <a:srgbClr val="000000"/>
              </a:solidFill>
            </a:endParaRPr>
          </a:p>
          <a:p>
            <a:pPr marL="171450" indent="-171450">
              <a:lnSpc>
                <a:spcPct val="150000"/>
              </a:lnSpc>
              <a:buFont typeface="Arial" panose="020B0604020202020204" pitchFamily="34" charset="0"/>
              <a:buChar char="•"/>
            </a:pPr>
            <a:r>
              <a:rPr lang="en-GB" sz="1200" dirty="0">
                <a:solidFill>
                  <a:srgbClr val="24292E"/>
                </a:solidFill>
                <a:latin typeface="Arial" panose="020B0604020202020204" pitchFamily="34" charset="0"/>
              </a:rPr>
              <a:t>With </a:t>
            </a:r>
            <a:r>
              <a:rPr lang="en-GB" sz="1200" dirty="0" err="1">
                <a:solidFill>
                  <a:srgbClr val="24292E"/>
                </a:solidFill>
                <a:highlight>
                  <a:srgbClr val="FFFF00"/>
                </a:highlight>
                <a:latin typeface="Arial" panose="020B0604020202020204" pitchFamily="34" charset="0"/>
              </a:rPr>
              <a:t>replaceOne</a:t>
            </a:r>
            <a:r>
              <a:rPr lang="en-GB" sz="1200" dirty="0">
                <a:solidFill>
                  <a:srgbClr val="24292E"/>
                </a:solidFill>
                <a:highlight>
                  <a:srgbClr val="FFFF00"/>
                </a:highlight>
                <a:latin typeface="Arial" panose="020B0604020202020204" pitchFamily="34" charset="0"/>
              </a:rPr>
              <a:t>() </a:t>
            </a:r>
            <a:r>
              <a:rPr lang="en-GB" sz="1200" dirty="0">
                <a:solidFill>
                  <a:srgbClr val="24292E"/>
                </a:solidFill>
                <a:latin typeface="Arial" panose="020B0604020202020204" pitchFamily="34" charset="0"/>
              </a:rPr>
              <a:t>you can only replace the entire document</a:t>
            </a:r>
          </a:p>
          <a:p>
            <a:pPr marL="171450" indent="-171450">
              <a:lnSpc>
                <a:spcPct val="150000"/>
              </a:lnSpc>
              <a:buFont typeface="Arial" panose="020B0604020202020204" pitchFamily="34" charset="0"/>
              <a:buChar char="•"/>
            </a:pPr>
            <a:r>
              <a:rPr lang="en-GB" sz="1200" dirty="0">
                <a:solidFill>
                  <a:srgbClr val="24292E"/>
                </a:solidFill>
                <a:latin typeface="Arial" panose="020B0604020202020204" pitchFamily="34" charset="0"/>
              </a:rPr>
              <a:t>While </a:t>
            </a:r>
            <a:r>
              <a:rPr lang="en-GB" sz="1200" dirty="0" err="1">
                <a:solidFill>
                  <a:srgbClr val="24292E"/>
                </a:solidFill>
                <a:highlight>
                  <a:srgbClr val="FFFF00"/>
                </a:highlight>
                <a:latin typeface="Arial" panose="020B0604020202020204" pitchFamily="34" charset="0"/>
              </a:rPr>
              <a:t>updateOne</a:t>
            </a:r>
            <a:r>
              <a:rPr lang="en-GB" sz="1200" dirty="0">
                <a:solidFill>
                  <a:srgbClr val="24292E"/>
                </a:solidFill>
                <a:highlight>
                  <a:srgbClr val="FFFF00"/>
                </a:highlight>
                <a:latin typeface="Arial" panose="020B0604020202020204" pitchFamily="34" charset="0"/>
              </a:rPr>
              <a:t>() </a:t>
            </a:r>
            <a:r>
              <a:rPr lang="en-GB" sz="1200" dirty="0">
                <a:solidFill>
                  <a:srgbClr val="24292E"/>
                </a:solidFill>
                <a:latin typeface="Arial" panose="020B0604020202020204" pitchFamily="34" charset="0"/>
              </a:rPr>
              <a:t>allows for updating fields.</a:t>
            </a:r>
          </a:p>
          <a:p>
            <a:pPr marL="171450" indent="-171450">
              <a:lnSpc>
                <a:spcPct val="150000"/>
              </a:lnSpc>
              <a:buFont typeface="Arial" panose="020B0604020202020204" pitchFamily="34" charset="0"/>
              <a:buChar char="•"/>
            </a:pPr>
            <a:r>
              <a:rPr lang="en-GB" sz="1200" dirty="0">
                <a:solidFill>
                  <a:srgbClr val="24292E"/>
                </a:solidFill>
                <a:latin typeface="Arial" panose="020B0604020202020204" pitchFamily="34" charset="0"/>
              </a:rPr>
              <a:t>Since </a:t>
            </a:r>
            <a:r>
              <a:rPr lang="en-GB" sz="1200" dirty="0" err="1">
                <a:solidFill>
                  <a:srgbClr val="24292E"/>
                </a:solidFill>
                <a:highlight>
                  <a:srgbClr val="FFFF00"/>
                </a:highlight>
                <a:latin typeface="Arial" panose="020B0604020202020204" pitchFamily="34" charset="0"/>
              </a:rPr>
              <a:t>replaceOne</a:t>
            </a:r>
            <a:r>
              <a:rPr lang="en-GB" sz="1200" dirty="0">
                <a:solidFill>
                  <a:srgbClr val="24292E"/>
                </a:solidFill>
                <a:highlight>
                  <a:srgbClr val="FFFF00"/>
                </a:highlight>
                <a:latin typeface="Arial" panose="020B0604020202020204" pitchFamily="34" charset="0"/>
              </a:rPr>
              <a:t>() </a:t>
            </a:r>
            <a:r>
              <a:rPr lang="en-GB" sz="1200" dirty="0">
                <a:solidFill>
                  <a:srgbClr val="24292E"/>
                </a:solidFill>
                <a:latin typeface="Arial" panose="020B0604020202020204" pitchFamily="34" charset="0"/>
              </a:rPr>
              <a:t>replaces the entire document - fields in the old document not contained in the new will be lost.</a:t>
            </a:r>
          </a:p>
          <a:p>
            <a:pPr marL="171450" indent="-171450">
              <a:lnSpc>
                <a:spcPct val="150000"/>
              </a:lnSpc>
              <a:buFont typeface="Arial" panose="020B0604020202020204" pitchFamily="34" charset="0"/>
              <a:buChar char="•"/>
            </a:pPr>
            <a:r>
              <a:rPr lang="en-GB" sz="1200" dirty="0">
                <a:solidFill>
                  <a:srgbClr val="24292E"/>
                </a:solidFill>
                <a:latin typeface="Arial" panose="020B0604020202020204" pitchFamily="34" charset="0"/>
              </a:rPr>
              <a:t>With </a:t>
            </a:r>
            <a:r>
              <a:rPr lang="en-GB" sz="1200" dirty="0" err="1">
                <a:solidFill>
                  <a:srgbClr val="24292E"/>
                </a:solidFill>
                <a:highlight>
                  <a:srgbClr val="FFFF00"/>
                </a:highlight>
                <a:latin typeface="Arial" panose="020B0604020202020204" pitchFamily="34" charset="0"/>
              </a:rPr>
              <a:t>updateOne</a:t>
            </a:r>
            <a:r>
              <a:rPr lang="en-GB" sz="1200" dirty="0">
                <a:solidFill>
                  <a:srgbClr val="24292E"/>
                </a:solidFill>
                <a:highlight>
                  <a:srgbClr val="FFFF00"/>
                </a:highlight>
                <a:latin typeface="Arial" panose="020B0604020202020204" pitchFamily="34" charset="0"/>
              </a:rPr>
              <a:t>() </a:t>
            </a:r>
            <a:r>
              <a:rPr lang="en-GB" sz="1200" dirty="0">
                <a:solidFill>
                  <a:srgbClr val="24292E"/>
                </a:solidFill>
                <a:latin typeface="Arial" panose="020B0604020202020204" pitchFamily="34" charset="0"/>
              </a:rPr>
              <a:t>new fields can be added without losing the fields in the old document.</a:t>
            </a:r>
          </a:p>
          <a:p>
            <a:endParaRPr lang="en-GB" sz="1200" dirty="0">
              <a:solidFill>
                <a:srgbClr val="24292E"/>
              </a:solidFill>
              <a:latin typeface="Arial" panose="020B0604020202020204" pitchFamily="34" charset="0"/>
            </a:endParaRPr>
          </a:p>
          <a:p>
            <a:r>
              <a:rPr lang="en-GB" sz="1200" dirty="0">
                <a:solidFill>
                  <a:srgbClr val="24292E"/>
                </a:solidFill>
                <a:latin typeface="Arial" panose="020B0604020202020204" pitchFamily="34" charset="0"/>
              </a:rPr>
              <a:t>For example:</a:t>
            </a:r>
            <a:endParaRPr lang="en-GB" sz="1200" dirty="0">
              <a:solidFill>
                <a:srgbClr val="24292E"/>
              </a:solidFill>
            </a:endParaRPr>
          </a:p>
        </p:txBody>
      </p:sp>
      <p:pic>
        <p:nvPicPr>
          <p:cNvPr id="2" name="Picture 1">
            <a:extLst>
              <a:ext uri="{FF2B5EF4-FFF2-40B4-BE49-F238E27FC236}">
                <a16:creationId xmlns:a16="http://schemas.microsoft.com/office/drawing/2014/main" id="{1FF47BEE-2CF7-4444-9447-6AF926A16B5C}"/>
              </a:ext>
            </a:extLst>
          </p:cNvPr>
          <p:cNvPicPr>
            <a:picLocks noChangeAspect="1"/>
          </p:cNvPicPr>
          <p:nvPr/>
        </p:nvPicPr>
        <p:blipFill>
          <a:blip r:embed="rId2"/>
          <a:stretch>
            <a:fillRect/>
          </a:stretch>
        </p:blipFill>
        <p:spPr>
          <a:xfrm>
            <a:off x="1658471" y="3158978"/>
            <a:ext cx="6150067" cy="3275870"/>
          </a:xfrm>
          <a:prstGeom prst="rect">
            <a:avLst/>
          </a:prstGeom>
        </p:spPr>
      </p:pic>
    </p:spTree>
    <p:extLst>
      <p:ext uri="{BB962C8B-B14F-4D97-AF65-F5344CB8AC3E}">
        <p14:creationId xmlns:p14="http://schemas.microsoft.com/office/powerpoint/2010/main" val="16217450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is Object-Oriented Programming (OOP)? </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1570623"/>
          </a:xfrm>
          <a:prstGeom prst="rect">
            <a:avLst/>
          </a:prstGeom>
        </p:spPr>
        <p:txBody>
          <a:bodyPr wrap="square">
            <a:spAutoFit/>
          </a:bodyPr>
          <a:lstStyle/>
          <a:p>
            <a:r>
              <a:rPr lang="en-US" sz="1400" b="1" dirty="0">
                <a:solidFill>
                  <a:srgbClr val="000000"/>
                </a:solidFill>
              </a:rPr>
              <a:t>ANSWER:</a:t>
            </a:r>
          </a:p>
          <a:p>
            <a:endParaRPr lang="en-GB" sz="1200" dirty="0">
              <a:solidFill>
                <a:srgbClr val="24292E"/>
              </a:solidFill>
              <a:latin typeface="Arial" panose="020B0604020202020204" pitchFamily="34" charset="0"/>
            </a:endParaRPr>
          </a:p>
          <a:p>
            <a:pPr>
              <a:lnSpc>
                <a:spcPct val="150000"/>
              </a:lnSpc>
            </a:pPr>
            <a:r>
              <a:rPr lang="en-GB" sz="1200" dirty="0">
                <a:solidFill>
                  <a:srgbClr val="24292E"/>
                </a:solidFill>
                <a:latin typeface="Arial" panose="020B0604020202020204" pitchFamily="34" charset="0"/>
              </a:rPr>
              <a:t>OOP is a technique to develop logical modules, such as classes that contain properties, methods, fields, and events. An object is created in the program to represent a class. Therefore, an object encapsulates all the features, such as data and </a:t>
            </a:r>
            <a:r>
              <a:rPr lang="en-GB" sz="1200" dirty="0" err="1">
                <a:solidFill>
                  <a:srgbClr val="24292E"/>
                </a:solidFill>
                <a:latin typeface="Arial" panose="020B0604020202020204" pitchFamily="34" charset="0"/>
              </a:rPr>
              <a:t>behavior</a:t>
            </a:r>
            <a:r>
              <a:rPr lang="en-GB" sz="1200" dirty="0">
                <a:solidFill>
                  <a:srgbClr val="24292E"/>
                </a:solidFill>
                <a:latin typeface="Arial" panose="020B0604020202020204" pitchFamily="34" charset="0"/>
              </a:rPr>
              <a:t> that are associated to a class. OOP allows developers to develop modular programs and assemble them as software. Objects are used to access data and </a:t>
            </a:r>
            <a:r>
              <a:rPr lang="en-GB" sz="1200" dirty="0" err="1">
                <a:solidFill>
                  <a:srgbClr val="24292E"/>
                </a:solidFill>
                <a:latin typeface="Arial" panose="020B0604020202020204" pitchFamily="34" charset="0"/>
              </a:rPr>
              <a:t>behaviors</a:t>
            </a:r>
            <a:r>
              <a:rPr lang="en-GB" sz="1200" dirty="0">
                <a:solidFill>
                  <a:srgbClr val="24292E"/>
                </a:solidFill>
                <a:latin typeface="Arial" panose="020B0604020202020204" pitchFamily="34" charset="0"/>
              </a:rPr>
              <a:t> of different software modules, such as classes, namespaces, and sharable assemblies. .NET Framework supports only OOP languages, such as Visual Basic .NET, Visual C#, and Visual C++.</a:t>
            </a:r>
            <a:endParaRPr lang="en-GB" sz="1200" dirty="0">
              <a:solidFill>
                <a:srgbClr val="24292E"/>
              </a:solidFill>
            </a:endParaRPr>
          </a:p>
        </p:txBody>
      </p:sp>
    </p:spTree>
    <p:extLst>
      <p:ext uri="{BB962C8B-B14F-4D97-AF65-F5344CB8AC3E}">
        <p14:creationId xmlns:p14="http://schemas.microsoft.com/office/powerpoint/2010/main" val="1254541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is a class?</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2678618"/>
          </a:xfrm>
          <a:prstGeom prst="rect">
            <a:avLst/>
          </a:prstGeom>
        </p:spPr>
        <p:txBody>
          <a:bodyPr wrap="square">
            <a:spAutoFit/>
          </a:bodyPr>
          <a:lstStyle/>
          <a:p>
            <a:r>
              <a:rPr lang="en-US" sz="1400" b="1" dirty="0">
                <a:solidFill>
                  <a:srgbClr val="000000"/>
                </a:solidFill>
              </a:rPr>
              <a:t>ANSWER:</a:t>
            </a:r>
          </a:p>
          <a:p>
            <a:endParaRPr lang="en-GB" sz="1200" dirty="0">
              <a:solidFill>
                <a:srgbClr val="24292E"/>
              </a:solidFill>
              <a:latin typeface="Arial" panose="020B0604020202020204" pitchFamily="34" charset="0"/>
            </a:endParaRPr>
          </a:p>
          <a:p>
            <a:pPr>
              <a:lnSpc>
                <a:spcPct val="150000"/>
              </a:lnSpc>
            </a:pPr>
            <a:r>
              <a:rPr lang="en-GB" sz="1200" dirty="0">
                <a:solidFill>
                  <a:srgbClr val="24292E"/>
                </a:solidFill>
                <a:latin typeface="Arial" panose="020B0604020202020204" pitchFamily="34" charset="0"/>
              </a:rPr>
              <a:t>A class describes all the attributes of objects, as well as the methods that implement the </a:t>
            </a:r>
            <a:r>
              <a:rPr lang="en-GB" sz="1200" dirty="0" err="1">
                <a:solidFill>
                  <a:srgbClr val="24292E"/>
                </a:solidFill>
                <a:latin typeface="Arial" panose="020B0604020202020204" pitchFamily="34" charset="0"/>
              </a:rPr>
              <a:t>behavior</a:t>
            </a:r>
            <a:r>
              <a:rPr lang="en-GB" sz="1200" dirty="0">
                <a:solidFill>
                  <a:srgbClr val="24292E"/>
                </a:solidFill>
                <a:latin typeface="Arial" panose="020B0604020202020204" pitchFamily="34" charset="0"/>
              </a:rPr>
              <a:t> of member objects. It is a comprehensive data type, which represents a blue print of objects. It is a template of object.</a:t>
            </a:r>
          </a:p>
          <a:p>
            <a:pPr>
              <a:lnSpc>
                <a:spcPct val="150000"/>
              </a:lnSpc>
            </a:pPr>
            <a:endParaRPr lang="en-GB" sz="1200" dirty="0">
              <a:solidFill>
                <a:srgbClr val="24292E"/>
              </a:solidFill>
              <a:latin typeface="Arial" panose="020B0604020202020204" pitchFamily="34" charset="0"/>
            </a:endParaRPr>
          </a:p>
          <a:p>
            <a:pPr>
              <a:lnSpc>
                <a:spcPct val="150000"/>
              </a:lnSpc>
            </a:pPr>
            <a:r>
              <a:rPr lang="en-GB" sz="1200" dirty="0">
                <a:solidFill>
                  <a:srgbClr val="24292E"/>
                </a:solidFill>
                <a:latin typeface="Arial" panose="020B0604020202020204" pitchFamily="34" charset="0"/>
              </a:rPr>
              <a:t>A class can be defined as the primary building block of OOP. It also serves as a template that describes the properties, state, and </a:t>
            </a:r>
            <a:r>
              <a:rPr lang="en-GB" sz="1200" dirty="0" err="1">
                <a:solidFill>
                  <a:srgbClr val="24292E"/>
                </a:solidFill>
                <a:latin typeface="Arial" panose="020B0604020202020204" pitchFamily="34" charset="0"/>
              </a:rPr>
              <a:t>behaviors</a:t>
            </a:r>
            <a:r>
              <a:rPr lang="en-GB" sz="1200" dirty="0">
                <a:solidFill>
                  <a:srgbClr val="24292E"/>
                </a:solidFill>
                <a:latin typeface="Arial" panose="020B0604020202020204" pitchFamily="34" charset="0"/>
              </a:rPr>
              <a:t> common to a particular group of objects.</a:t>
            </a:r>
          </a:p>
          <a:p>
            <a:pPr>
              <a:lnSpc>
                <a:spcPct val="150000"/>
              </a:lnSpc>
            </a:pPr>
            <a:endParaRPr lang="en-GB" sz="1200" dirty="0">
              <a:solidFill>
                <a:srgbClr val="24292E"/>
              </a:solidFill>
              <a:latin typeface="Arial" panose="020B0604020202020204" pitchFamily="34" charset="0"/>
            </a:endParaRPr>
          </a:p>
          <a:p>
            <a:pPr>
              <a:lnSpc>
                <a:spcPct val="150000"/>
              </a:lnSpc>
            </a:pPr>
            <a:r>
              <a:rPr lang="en-GB" sz="1200" dirty="0">
                <a:solidFill>
                  <a:srgbClr val="24292E"/>
                </a:solidFill>
                <a:latin typeface="Arial" panose="020B0604020202020204" pitchFamily="34" charset="0"/>
              </a:rPr>
              <a:t>A class contains data and </a:t>
            </a:r>
            <a:r>
              <a:rPr lang="en-GB" sz="1200" dirty="0" err="1">
                <a:solidFill>
                  <a:srgbClr val="24292E"/>
                </a:solidFill>
                <a:latin typeface="Arial" panose="020B0604020202020204" pitchFamily="34" charset="0"/>
              </a:rPr>
              <a:t>behavior</a:t>
            </a:r>
            <a:r>
              <a:rPr lang="en-GB" sz="1200" dirty="0">
                <a:solidFill>
                  <a:srgbClr val="24292E"/>
                </a:solidFill>
                <a:latin typeface="Arial" panose="020B0604020202020204" pitchFamily="34" charset="0"/>
              </a:rPr>
              <a:t> of an entity. For example, the aircraft class can contain data, such as model number, category, and </a:t>
            </a:r>
            <a:r>
              <a:rPr lang="en-GB" sz="1200" dirty="0" err="1">
                <a:solidFill>
                  <a:srgbClr val="24292E"/>
                </a:solidFill>
                <a:latin typeface="Arial" panose="020B0604020202020204" pitchFamily="34" charset="0"/>
              </a:rPr>
              <a:t>color</a:t>
            </a:r>
            <a:r>
              <a:rPr lang="en-GB" sz="1200" dirty="0">
                <a:solidFill>
                  <a:srgbClr val="24292E"/>
                </a:solidFill>
                <a:latin typeface="Arial" panose="020B0604020202020204" pitchFamily="34" charset="0"/>
              </a:rPr>
              <a:t> and </a:t>
            </a:r>
            <a:r>
              <a:rPr lang="en-GB" sz="1200" dirty="0" err="1">
                <a:solidFill>
                  <a:srgbClr val="24292E"/>
                </a:solidFill>
                <a:latin typeface="Arial" panose="020B0604020202020204" pitchFamily="34" charset="0"/>
              </a:rPr>
              <a:t>behavior</a:t>
            </a:r>
            <a:r>
              <a:rPr lang="en-GB" sz="1200" dirty="0">
                <a:solidFill>
                  <a:srgbClr val="24292E"/>
                </a:solidFill>
                <a:latin typeface="Arial" panose="020B0604020202020204" pitchFamily="34" charset="0"/>
              </a:rPr>
              <a:t>, such as duration of flight, speed, and number of passengers. A class inherits the data members and </a:t>
            </a:r>
            <a:r>
              <a:rPr lang="en-GB" sz="1200" dirty="0" err="1">
                <a:solidFill>
                  <a:srgbClr val="24292E"/>
                </a:solidFill>
                <a:latin typeface="Arial" panose="020B0604020202020204" pitchFamily="34" charset="0"/>
              </a:rPr>
              <a:t>behaviors</a:t>
            </a:r>
            <a:r>
              <a:rPr lang="en-GB" sz="1200" dirty="0">
                <a:solidFill>
                  <a:srgbClr val="24292E"/>
                </a:solidFill>
                <a:latin typeface="Arial" panose="020B0604020202020204" pitchFamily="34" charset="0"/>
              </a:rPr>
              <a:t> of other classes by extending from them.</a:t>
            </a:r>
            <a:endParaRPr lang="en-GB" sz="1200" dirty="0">
              <a:solidFill>
                <a:srgbClr val="24292E"/>
              </a:solidFill>
            </a:endParaRPr>
          </a:p>
        </p:txBody>
      </p:sp>
    </p:spTree>
    <p:extLst>
      <p:ext uri="{BB962C8B-B14F-4D97-AF65-F5344CB8AC3E}">
        <p14:creationId xmlns:p14="http://schemas.microsoft.com/office/powerpoint/2010/main" val="1545015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is an object? </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1016625"/>
          </a:xfrm>
          <a:prstGeom prst="rect">
            <a:avLst/>
          </a:prstGeom>
        </p:spPr>
        <p:txBody>
          <a:bodyPr wrap="square">
            <a:spAutoFit/>
          </a:bodyPr>
          <a:lstStyle/>
          <a:p>
            <a:r>
              <a:rPr lang="en-US" sz="1400" b="1" dirty="0">
                <a:solidFill>
                  <a:srgbClr val="000000"/>
                </a:solidFill>
              </a:rPr>
              <a:t>ANSWER:</a:t>
            </a:r>
          </a:p>
          <a:p>
            <a:endParaRPr lang="en-GB" sz="1200" dirty="0">
              <a:solidFill>
                <a:srgbClr val="24292E"/>
              </a:solidFill>
              <a:latin typeface="Arial" panose="020B0604020202020204" pitchFamily="34" charset="0"/>
            </a:endParaRPr>
          </a:p>
          <a:p>
            <a:pPr>
              <a:lnSpc>
                <a:spcPct val="150000"/>
              </a:lnSpc>
            </a:pPr>
            <a:r>
              <a:rPr lang="en-GB" sz="1200" dirty="0" err="1">
                <a:solidFill>
                  <a:srgbClr val="24292E"/>
                </a:solidFill>
                <a:latin typeface="Arial" panose="020B0604020202020204" pitchFamily="34" charset="0"/>
              </a:rPr>
              <a:t>Objeects</a:t>
            </a:r>
            <a:r>
              <a:rPr lang="en-GB" sz="1200" dirty="0">
                <a:solidFill>
                  <a:srgbClr val="24292E"/>
                </a:solidFill>
                <a:latin typeface="Arial" panose="020B0604020202020204" pitchFamily="34" charset="0"/>
              </a:rPr>
              <a:t> are instance of classes. It is a basic unit of a system. An object is an entity that has attributes, </a:t>
            </a:r>
            <a:r>
              <a:rPr lang="en-GB" sz="1200" dirty="0" err="1">
                <a:solidFill>
                  <a:srgbClr val="24292E"/>
                </a:solidFill>
                <a:latin typeface="Arial" panose="020B0604020202020204" pitchFamily="34" charset="0"/>
              </a:rPr>
              <a:t>behavior</a:t>
            </a:r>
            <a:r>
              <a:rPr lang="en-GB" sz="1200" dirty="0">
                <a:solidFill>
                  <a:srgbClr val="24292E"/>
                </a:solidFill>
                <a:latin typeface="Arial" panose="020B0604020202020204" pitchFamily="34" charset="0"/>
              </a:rPr>
              <a:t>, and identity. Attributes and </a:t>
            </a:r>
            <a:r>
              <a:rPr lang="en-GB" sz="1200" dirty="0" err="1">
                <a:solidFill>
                  <a:srgbClr val="24292E"/>
                </a:solidFill>
                <a:latin typeface="Arial" panose="020B0604020202020204" pitchFamily="34" charset="0"/>
              </a:rPr>
              <a:t>behavior</a:t>
            </a:r>
            <a:r>
              <a:rPr lang="en-GB" sz="1200" dirty="0">
                <a:solidFill>
                  <a:srgbClr val="24292E"/>
                </a:solidFill>
                <a:latin typeface="Arial" panose="020B0604020202020204" pitchFamily="34" charset="0"/>
              </a:rPr>
              <a:t> of an object are defined by the class definition.</a:t>
            </a:r>
            <a:endParaRPr lang="en-GB" sz="1200" dirty="0">
              <a:solidFill>
                <a:srgbClr val="24292E"/>
              </a:solidFill>
            </a:endParaRPr>
          </a:p>
        </p:txBody>
      </p:sp>
    </p:spTree>
    <p:extLst>
      <p:ext uri="{BB962C8B-B14F-4D97-AF65-F5344CB8AC3E}">
        <p14:creationId xmlns:p14="http://schemas.microsoft.com/office/powerpoint/2010/main" val="2746839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8011001"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do you understand by NoSQL databases? Explain.</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1077218"/>
          </a:xfrm>
          <a:prstGeom prst="rect">
            <a:avLst/>
          </a:prstGeom>
        </p:spPr>
        <p:txBody>
          <a:bodyPr wrap="square">
            <a:spAutoFit/>
          </a:bodyPr>
          <a:lstStyle/>
          <a:p>
            <a:r>
              <a:rPr lang="en-US" sz="1400" b="1" dirty="0">
                <a:solidFill>
                  <a:srgbClr val="000000"/>
                </a:solidFill>
              </a:rPr>
              <a:t>ANSWER:</a:t>
            </a:r>
          </a:p>
          <a:p>
            <a:endParaRPr lang="en-US" sz="1400" b="1" dirty="0">
              <a:solidFill>
                <a:srgbClr val="000000"/>
              </a:solidFill>
            </a:endParaRPr>
          </a:p>
          <a:p>
            <a:r>
              <a:rPr lang="en-GB" sz="1200" dirty="0"/>
              <a:t>At the present time, the internet is loaded with big data, big users, big complexity etc. and also becoming more complex day by day. NoSQL is answer of all these problems; It is not a traditional database management system, not even a relational database management system (RDBMS). NoSQL stands for “Not Only SQL”. NoSQL is a type of database that can handle and sort all type of unstructured, messy and complicated data. It is just a new way to think about the database.</a:t>
            </a:r>
          </a:p>
        </p:txBody>
      </p:sp>
    </p:spTree>
    <p:extLst>
      <p:ext uri="{BB962C8B-B14F-4D97-AF65-F5344CB8AC3E}">
        <p14:creationId xmlns:p14="http://schemas.microsoft.com/office/powerpoint/2010/main" val="38554791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is a progressive web app? </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1012265"/>
          </a:xfrm>
          <a:prstGeom prst="rect">
            <a:avLst/>
          </a:prstGeom>
        </p:spPr>
        <p:txBody>
          <a:bodyPr wrap="square">
            <a:spAutoFit/>
          </a:bodyPr>
          <a:lstStyle/>
          <a:p>
            <a:r>
              <a:rPr lang="en-US" sz="1400" b="1" dirty="0">
                <a:solidFill>
                  <a:srgbClr val="000000"/>
                </a:solidFill>
              </a:rPr>
              <a:t>ANSWER:</a:t>
            </a:r>
          </a:p>
          <a:p>
            <a:endParaRPr lang="en-GB" sz="1200" dirty="0">
              <a:solidFill>
                <a:srgbClr val="24292E"/>
              </a:solidFill>
              <a:latin typeface="Arial" panose="020B0604020202020204" pitchFamily="34" charset="0"/>
            </a:endParaRPr>
          </a:p>
          <a:p>
            <a:pPr>
              <a:lnSpc>
                <a:spcPct val="150000"/>
              </a:lnSpc>
            </a:pPr>
            <a:r>
              <a:rPr lang="en-GB" sz="1200" dirty="0">
                <a:solidFill>
                  <a:srgbClr val="24292E"/>
                </a:solidFill>
                <a:latin typeface="Arial" panose="020B0604020202020204" pitchFamily="34" charset="0"/>
              </a:rPr>
              <a:t>The concept of the </a:t>
            </a:r>
            <a:r>
              <a:rPr lang="en-GB" sz="1200" b="1" dirty="0">
                <a:solidFill>
                  <a:srgbClr val="24292E"/>
                </a:solidFill>
                <a:latin typeface="Arial" panose="020B0604020202020204" pitchFamily="34" charset="0"/>
              </a:rPr>
              <a:t>progressive web app (PWA)</a:t>
            </a:r>
            <a:r>
              <a:rPr lang="en-GB" sz="1200" dirty="0">
                <a:solidFill>
                  <a:srgbClr val="24292E"/>
                </a:solidFill>
                <a:latin typeface="Arial" panose="020B0604020202020204" pitchFamily="34" charset="0"/>
              </a:rPr>
              <a:t> was approached by Google in late 2015. They are basically web applications (Website) but have look and feel like other native mobile apps. The progressive web app enabled websites can offer functionalities such as working offline, push notifications, and device hardware access.</a:t>
            </a:r>
          </a:p>
        </p:txBody>
      </p:sp>
    </p:spTree>
    <p:extLst>
      <p:ext uri="{BB962C8B-B14F-4D97-AF65-F5344CB8AC3E}">
        <p14:creationId xmlns:p14="http://schemas.microsoft.com/office/powerpoint/2010/main" val="2959643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Why do we need a web manifest for PWA? </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1566263"/>
          </a:xfrm>
          <a:prstGeom prst="rect">
            <a:avLst/>
          </a:prstGeom>
        </p:spPr>
        <p:txBody>
          <a:bodyPr wrap="square">
            <a:spAutoFit/>
          </a:bodyPr>
          <a:lstStyle/>
          <a:p>
            <a:r>
              <a:rPr lang="en-US" sz="1400" b="1" dirty="0">
                <a:solidFill>
                  <a:srgbClr val="000000"/>
                </a:solidFill>
              </a:rPr>
              <a:t>ANSWER:</a:t>
            </a:r>
          </a:p>
          <a:p>
            <a:endParaRPr lang="en-GB" sz="1200" dirty="0">
              <a:solidFill>
                <a:srgbClr val="24292E"/>
              </a:solidFill>
              <a:latin typeface="Arial" panose="020B0604020202020204" pitchFamily="34" charset="0"/>
            </a:endParaRPr>
          </a:p>
          <a:p>
            <a:pPr>
              <a:lnSpc>
                <a:spcPct val="150000"/>
              </a:lnSpc>
            </a:pPr>
            <a:r>
              <a:rPr lang="en-GB" sz="1200" dirty="0">
                <a:solidFill>
                  <a:srgbClr val="24292E"/>
                </a:solidFill>
                <a:latin typeface="Arial" panose="020B0604020202020204" pitchFamily="34" charset="0"/>
              </a:rPr>
              <a:t>A </a:t>
            </a:r>
            <a:r>
              <a:rPr lang="en-GB" sz="1200" b="1" dirty="0">
                <a:solidFill>
                  <a:srgbClr val="24292E"/>
                </a:solidFill>
                <a:latin typeface="Arial" panose="020B0604020202020204" pitchFamily="34" charset="0"/>
              </a:rPr>
              <a:t>web manifest </a:t>
            </a:r>
            <a:r>
              <a:rPr lang="en-GB" sz="1200" dirty="0">
                <a:solidFill>
                  <a:srgbClr val="24292E"/>
                </a:solidFill>
                <a:latin typeface="Arial" panose="020B0604020202020204" pitchFamily="34" charset="0"/>
              </a:rPr>
              <a:t>file lists all the information about the website in a JSON format. Having this file is one of the requirements </a:t>
            </a:r>
            <a:r>
              <a:rPr lang="en-GB" sz="1200" b="1" dirty="0">
                <a:solidFill>
                  <a:srgbClr val="24292E"/>
                </a:solidFill>
                <a:latin typeface="Arial" panose="020B0604020202020204" pitchFamily="34" charset="0"/>
              </a:rPr>
              <a:t>to make the website installable</a:t>
            </a:r>
            <a:r>
              <a:rPr lang="en-GB" sz="1200" dirty="0">
                <a:solidFill>
                  <a:srgbClr val="24292E"/>
                </a:solidFill>
                <a:latin typeface="Arial" panose="020B0604020202020204" pitchFamily="34" charset="0"/>
              </a:rPr>
              <a:t>.</a:t>
            </a:r>
          </a:p>
          <a:p>
            <a:pPr>
              <a:lnSpc>
                <a:spcPct val="150000"/>
              </a:lnSpc>
            </a:pPr>
            <a:r>
              <a:rPr lang="en-GB" sz="1200" dirty="0">
                <a:solidFill>
                  <a:srgbClr val="24292E"/>
                </a:solidFill>
                <a:latin typeface="Arial" panose="020B0604020202020204" pitchFamily="34" charset="0"/>
              </a:rPr>
              <a:t>It usually resides in the root folder of a web app. It contains useful information, such as the app’s title, paths to different-sized icons that can be used to represent the app on a mobile OS (for example, as the home screen icon), and a background </a:t>
            </a:r>
            <a:r>
              <a:rPr lang="en-GB" sz="1200" dirty="0" err="1">
                <a:solidFill>
                  <a:srgbClr val="24292E"/>
                </a:solidFill>
                <a:latin typeface="Arial" panose="020B0604020202020204" pitchFamily="34" charset="0"/>
              </a:rPr>
              <a:t>color</a:t>
            </a:r>
            <a:r>
              <a:rPr lang="en-GB" sz="1200" dirty="0">
                <a:solidFill>
                  <a:srgbClr val="24292E"/>
                </a:solidFill>
                <a:latin typeface="Arial" panose="020B0604020202020204" pitchFamily="34" charset="0"/>
              </a:rPr>
              <a:t> to use in loading or splash screens. This information is needed for the browser to present the web app properly when installing, and on the home screen.</a:t>
            </a:r>
          </a:p>
        </p:txBody>
      </p:sp>
    </p:spTree>
    <p:extLst>
      <p:ext uri="{BB962C8B-B14F-4D97-AF65-F5344CB8AC3E}">
        <p14:creationId xmlns:p14="http://schemas.microsoft.com/office/powerpoint/2010/main" val="32390116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makes an app a PWA? </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2766591"/>
          </a:xfrm>
          <a:prstGeom prst="rect">
            <a:avLst/>
          </a:prstGeom>
        </p:spPr>
        <p:txBody>
          <a:bodyPr wrap="square">
            <a:spAutoFit/>
          </a:bodyPr>
          <a:lstStyle/>
          <a:p>
            <a:r>
              <a:rPr lang="en-US" sz="1400" b="1" dirty="0">
                <a:solidFill>
                  <a:srgbClr val="000000"/>
                </a:solidFill>
              </a:rPr>
              <a:t>ANSWER:</a:t>
            </a:r>
          </a:p>
          <a:p>
            <a:endParaRPr lang="en-GB" sz="1200" dirty="0">
              <a:solidFill>
                <a:srgbClr val="24292E"/>
              </a:solidFill>
              <a:latin typeface="Arial" panose="020B0604020202020204" pitchFamily="34" charset="0"/>
            </a:endParaRPr>
          </a:p>
          <a:p>
            <a:r>
              <a:rPr lang="en-GB" sz="1200" dirty="0">
                <a:solidFill>
                  <a:srgbClr val="24292E"/>
                </a:solidFill>
                <a:latin typeface="Arial" panose="020B0604020202020204" pitchFamily="34" charset="0"/>
              </a:rPr>
              <a:t>There are some key principles a web app should try to observe to be identified as a PWA. It should be:</a:t>
            </a:r>
          </a:p>
          <a:p>
            <a:endParaRPr lang="en-GB" sz="1200" dirty="0">
              <a:solidFill>
                <a:srgbClr val="24292E"/>
              </a:solidFill>
              <a:latin typeface="Arial" panose="020B0604020202020204" pitchFamily="34" charset="0"/>
            </a:endParaRPr>
          </a:p>
          <a:p>
            <a:pPr marL="171450" indent="-171450">
              <a:lnSpc>
                <a:spcPct val="150000"/>
              </a:lnSpc>
              <a:buFont typeface="Arial" panose="020B0604020202020204" pitchFamily="34" charset="0"/>
              <a:buChar char="•"/>
            </a:pPr>
            <a:r>
              <a:rPr lang="en-GB" sz="1200" b="1" dirty="0">
                <a:solidFill>
                  <a:srgbClr val="24292E"/>
                </a:solidFill>
                <a:latin typeface="Arial" panose="020B0604020202020204" pitchFamily="34" charset="0"/>
              </a:rPr>
              <a:t>Discoverable</a:t>
            </a:r>
            <a:r>
              <a:rPr lang="en-GB" sz="1200" dirty="0">
                <a:solidFill>
                  <a:srgbClr val="24292E"/>
                </a:solidFill>
                <a:latin typeface="Arial" panose="020B0604020202020204" pitchFamily="34" charset="0"/>
              </a:rPr>
              <a:t>, so the contents can be found through search engines.</a:t>
            </a:r>
          </a:p>
          <a:p>
            <a:pPr marL="171450" indent="-171450">
              <a:lnSpc>
                <a:spcPct val="150000"/>
              </a:lnSpc>
              <a:buFont typeface="Arial" panose="020B0604020202020204" pitchFamily="34" charset="0"/>
              <a:buChar char="•"/>
            </a:pPr>
            <a:r>
              <a:rPr lang="en-GB" sz="1200" b="1" dirty="0">
                <a:solidFill>
                  <a:srgbClr val="24292E"/>
                </a:solidFill>
                <a:latin typeface="Arial" panose="020B0604020202020204" pitchFamily="34" charset="0"/>
              </a:rPr>
              <a:t>Installable</a:t>
            </a:r>
            <a:r>
              <a:rPr lang="en-GB" sz="1200" dirty="0">
                <a:solidFill>
                  <a:srgbClr val="24292E"/>
                </a:solidFill>
                <a:latin typeface="Arial" panose="020B0604020202020204" pitchFamily="34" charset="0"/>
              </a:rPr>
              <a:t>, so it's available on the device's home screen.</a:t>
            </a:r>
          </a:p>
          <a:p>
            <a:pPr marL="171450" indent="-171450">
              <a:lnSpc>
                <a:spcPct val="150000"/>
              </a:lnSpc>
              <a:buFont typeface="Arial" panose="020B0604020202020204" pitchFamily="34" charset="0"/>
              <a:buChar char="•"/>
            </a:pPr>
            <a:r>
              <a:rPr lang="en-GB" sz="1200" b="1" dirty="0">
                <a:solidFill>
                  <a:srgbClr val="24292E"/>
                </a:solidFill>
                <a:latin typeface="Arial" panose="020B0604020202020204" pitchFamily="34" charset="0"/>
              </a:rPr>
              <a:t>Linkable</a:t>
            </a:r>
            <a:r>
              <a:rPr lang="en-GB" sz="1200" dirty="0">
                <a:solidFill>
                  <a:srgbClr val="24292E"/>
                </a:solidFill>
                <a:latin typeface="Arial" panose="020B0604020202020204" pitchFamily="34" charset="0"/>
              </a:rPr>
              <a:t>, so you can share it by simply sending a URL. </a:t>
            </a:r>
            <a:r>
              <a:rPr lang="en-GB" sz="1200" b="1" dirty="0">
                <a:solidFill>
                  <a:srgbClr val="24292E"/>
                </a:solidFill>
                <a:latin typeface="Arial" panose="020B0604020202020204" pitchFamily="34" charset="0"/>
              </a:rPr>
              <a:t>* Network independent</a:t>
            </a:r>
            <a:r>
              <a:rPr lang="en-GB" sz="1200" dirty="0">
                <a:solidFill>
                  <a:srgbClr val="24292E"/>
                </a:solidFill>
                <a:latin typeface="Arial" panose="020B0604020202020204" pitchFamily="34" charset="0"/>
              </a:rPr>
              <a:t>, so it works offline or with a poor network connection.</a:t>
            </a:r>
          </a:p>
          <a:p>
            <a:pPr marL="171450" indent="-171450">
              <a:lnSpc>
                <a:spcPct val="150000"/>
              </a:lnSpc>
              <a:buFont typeface="Arial" panose="020B0604020202020204" pitchFamily="34" charset="0"/>
              <a:buChar char="•"/>
            </a:pPr>
            <a:r>
              <a:rPr lang="en-GB" sz="1200" b="1" dirty="0">
                <a:solidFill>
                  <a:srgbClr val="24292E"/>
                </a:solidFill>
                <a:latin typeface="Arial" panose="020B0604020202020204" pitchFamily="34" charset="0"/>
              </a:rPr>
              <a:t>Progressive</a:t>
            </a:r>
            <a:r>
              <a:rPr lang="en-GB" sz="1200" dirty="0">
                <a:solidFill>
                  <a:srgbClr val="24292E"/>
                </a:solidFill>
                <a:latin typeface="Arial" panose="020B0604020202020204" pitchFamily="34" charset="0"/>
              </a:rPr>
              <a:t>, so it's still usable on a basic level on older browsers, but fully-functional on the latest ones.</a:t>
            </a:r>
          </a:p>
          <a:p>
            <a:pPr marL="171450" indent="-171450">
              <a:lnSpc>
                <a:spcPct val="150000"/>
              </a:lnSpc>
              <a:buFont typeface="Arial" panose="020B0604020202020204" pitchFamily="34" charset="0"/>
              <a:buChar char="•"/>
            </a:pPr>
            <a:r>
              <a:rPr lang="en-GB" sz="1200" b="1" dirty="0">
                <a:solidFill>
                  <a:srgbClr val="24292E"/>
                </a:solidFill>
                <a:latin typeface="Arial" panose="020B0604020202020204" pitchFamily="34" charset="0"/>
              </a:rPr>
              <a:t>Re-engageable</a:t>
            </a:r>
            <a:r>
              <a:rPr lang="en-GB" sz="1200" dirty="0">
                <a:solidFill>
                  <a:srgbClr val="24292E"/>
                </a:solidFill>
                <a:latin typeface="Arial" panose="020B0604020202020204" pitchFamily="34" charset="0"/>
              </a:rPr>
              <a:t>, so it's able to send notifications whenever there's new content available.</a:t>
            </a:r>
          </a:p>
          <a:p>
            <a:pPr marL="171450" indent="-171450">
              <a:lnSpc>
                <a:spcPct val="150000"/>
              </a:lnSpc>
              <a:buFont typeface="Arial" panose="020B0604020202020204" pitchFamily="34" charset="0"/>
              <a:buChar char="•"/>
            </a:pPr>
            <a:r>
              <a:rPr lang="en-GB" sz="1200" b="1" dirty="0">
                <a:solidFill>
                  <a:srgbClr val="24292E"/>
                </a:solidFill>
                <a:latin typeface="Arial" panose="020B0604020202020204" pitchFamily="34" charset="0"/>
              </a:rPr>
              <a:t>Responsive</a:t>
            </a:r>
            <a:r>
              <a:rPr lang="en-GB" sz="1200" dirty="0">
                <a:solidFill>
                  <a:srgbClr val="24292E"/>
                </a:solidFill>
                <a:latin typeface="Arial" panose="020B0604020202020204" pitchFamily="34" charset="0"/>
              </a:rPr>
              <a:t>, so it's usable on any device with a screen and a browser — mobile phones, tablets, laptops, TVs, fridges, etc.</a:t>
            </a:r>
          </a:p>
          <a:p>
            <a:pPr marL="171450" indent="-171450">
              <a:lnSpc>
                <a:spcPct val="150000"/>
              </a:lnSpc>
              <a:buFont typeface="Arial" panose="020B0604020202020204" pitchFamily="34" charset="0"/>
              <a:buChar char="•"/>
            </a:pPr>
            <a:r>
              <a:rPr lang="en-GB" sz="1200" b="1" dirty="0">
                <a:solidFill>
                  <a:srgbClr val="24292E"/>
                </a:solidFill>
                <a:latin typeface="Arial" panose="020B0604020202020204" pitchFamily="34" charset="0"/>
              </a:rPr>
              <a:t>Safe</a:t>
            </a:r>
            <a:r>
              <a:rPr lang="en-GB" sz="1200" dirty="0">
                <a:solidFill>
                  <a:srgbClr val="24292E"/>
                </a:solidFill>
                <a:latin typeface="Arial" panose="020B0604020202020204" pitchFamily="34" charset="0"/>
              </a:rPr>
              <a:t>, so the connection between you and the app is secured against any third parties trying to get access to your sensitive data.</a:t>
            </a:r>
          </a:p>
        </p:txBody>
      </p:sp>
    </p:spTree>
    <p:extLst>
      <p:ext uri="{BB962C8B-B14F-4D97-AF65-F5344CB8AC3E}">
        <p14:creationId xmlns:p14="http://schemas.microsoft.com/office/powerpoint/2010/main" val="28567617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How does React work? </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1012265"/>
          </a:xfrm>
          <a:prstGeom prst="rect">
            <a:avLst/>
          </a:prstGeom>
        </p:spPr>
        <p:txBody>
          <a:bodyPr wrap="square">
            <a:spAutoFit/>
          </a:bodyPr>
          <a:lstStyle/>
          <a:p>
            <a:r>
              <a:rPr lang="en-US" sz="1400" b="1" dirty="0">
                <a:solidFill>
                  <a:srgbClr val="000000"/>
                </a:solidFill>
              </a:rPr>
              <a:t>ANSWER:</a:t>
            </a:r>
          </a:p>
          <a:p>
            <a:endParaRPr lang="en-GB" sz="1200" dirty="0">
              <a:solidFill>
                <a:srgbClr val="24292E"/>
              </a:solidFill>
              <a:latin typeface="Arial" panose="020B0604020202020204" pitchFamily="34" charset="0"/>
            </a:endParaRPr>
          </a:p>
          <a:p>
            <a:pPr>
              <a:lnSpc>
                <a:spcPct val="150000"/>
              </a:lnSpc>
            </a:pPr>
            <a:r>
              <a:rPr lang="en-GB" sz="1200" dirty="0">
                <a:solidFill>
                  <a:srgbClr val="24292E"/>
                </a:solidFill>
                <a:latin typeface="Arial" panose="020B0604020202020204" pitchFamily="34" charset="0"/>
              </a:rPr>
              <a:t>React creates a virtual DOM. When state changes in a component it firstly runs a "diffing" algorithm, which identifies what has changed in the virtual DOM. The second step is reconciliation, where it updates the DOM with the results of diff.</a:t>
            </a:r>
          </a:p>
        </p:txBody>
      </p:sp>
    </p:spTree>
    <p:extLst>
      <p:ext uri="{BB962C8B-B14F-4D97-AF65-F5344CB8AC3E}">
        <p14:creationId xmlns:p14="http://schemas.microsoft.com/office/powerpoint/2010/main" val="15692041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is the difference between state and props? </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1566263"/>
          </a:xfrm>
          <a:prstGeom prst="rect">
            <a:avLst/>
          </a:prstGeom>
        </p:spPr>
        <p:txBody>
          <a:bodyPr wrap="square">
            <a:spAutoFit/>
          </a:bodyPr>
          <a:lstStyle/>
          <a:p>
            <a:r>
              <a:rPr lang="en-US" sz="1400" b="1" dirty="0">
                <a:solidFill>
                  <a:srgbClr val="000000"/>
                </a:solidFill>
              </a:rPr>
              <a:t>ANSWER:</a:t>
            </a:r>
          </a:p>
          <a:p>
            <a:endParaRPr lang="en-GB" sz="1200" dirty="0">
              <a:solidFill>
                <a:srgbClr val="24292E"/>
              </a:solidFill>
              <a:latin typeface="Arial" panose="020B0604020202020204" pitchFamily="34" charset="0"/>
            </a:endParaRPr>
          </a:p>
          <a:p>
            <a:pPr marL="171450" indent="-171450">
              <a:lnSpc>
                <a:spcPct val="150000"/>
              </a:lnSpc>
              <a:buFont typeface="Arial" panose="020B0604020202020204" pitchFamily="34" charset="0"/>
              <a:buChar char="•"/>
            </a:pPr>
            <a:r>
              <a:rPr lang="en-GB" sz="1200" dirty="0">
                <a:solidFill>
                  <a:srgbClr val="24292E"/>
                </a:solidFill>
                <a:latin typeface="Arial" panose="020B0604020202020204" pitchFamily="34" charset="0"/>
              </a:rPr>
              <a:t>The </a:t>
            </a:r>
            <a:r>
              <a:rPr lang="en-GB" sz="1200" b="1" dirty="0">
                <a:solidFill>
                  <a:srgbClr val="24292E"/>
                </a:solidFill>
                <a:latin typeface="Arial" panose="020B0604020202020204" pitchFamily="34" charset="0"/>
              </a:rPr>
              <a:t>state</a:t>
            </a:r>
            <a:r>
              <a:rPr lang="en-GB" sz="1200" dirty="0">
                <a:solidFill>
                  <a:srgbClr val="24292E"/>
                </a:solidFill>
                <a:latin typeface="Arial" panose="020B0604020202020204" pitchFamily="34" charset="0"/>
              </a:rPr>
              <a:t> is a data structure that starts with a default value when a Component mounts. It may be mutated across time, mostly as a result of user events.</a:t>
            </a:r>
          </a:p>
          <a:p>
            <a:pPr marL="171450" indent="-171450">
              <a:lnSpc>
                <a:spcPct val="150000"/>
              </a:lnSpc>
              <a:buFont typeface="Arial" panose="020B0604020202020204" pitchFamily="34" charset="0"/>
              <a:buChar char="•"/>
            </a:pPr>
            <a:r>
              <a:rPr lang="en-GB" sz="1200" b="1" dirty="0">
                <a:solidFill>
                  <a:srgbClr val="24292E"/>
                </a:solidFill>
                <a:latin typeface="Arial" panose="020B0604020202020204" pitchFamily="34" charset="0"/>
              </a:rPr>
              <a:t>Props</a:t>
            </a:r>
            <a:r>
              <a:rPr lang="en-GB" sz="1200" dirty="0">
                <a:solidFill>
                  <a:srgbClr val="24292E"/>
                </a:solidFill>
                <a:latin typeface="Arial" panose="020B0604020202020204" pitchFamily="34" charset="0"/>
              </a:rPr>
              <a:t> (short for properties) are a Component's configuration. They are received from above and immutable as far as the Component receiving them is concerned. A Component cannot change its props, but it is responsible for putting together the props of its child Components. Props do not have to just be data - </a:t>
            </a:r>
            <a:r>
              <a:rPr lang="en-GB" sz="1200" dirty="0" err="1">
                <a:solidFill>
                  <a:srgbClr val="24292E"/>
                </a:solidFill>
                <a:latin typeface="Arial" panose="020B0604020202020204" pitchFamily="34" charset="0"/>
              </a:rPr>
              <a:t>callback</a:t>
            </a:r>
            <a:r>
              <a:rPr lang="en-GB" sz="1200" dirty="0">
                <a:solidFill>
                  <a:srgbClr val="24292E"/>
                </a:solidFill>
                <a:latin typeface="Arial" panose="020B0604020202020204" pitchFamily="34" charset="0"/>
              </a:rPr>
              <a:t> functions may be passed in as props.</a:t>
            </a:r>
          </a:p>
        </p:txBody>
      </p:sp>
    </p:spTree>
    <p:extLst>
      <p:ext uri="{BB962C8B-B14F-4D97-AF65-F5344CB8AC3E}">
        <p14:creationId xmlns:p14="http://schemas.microsoft.com/office/powerpoint/2010/main" val="3693760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are advantages of using React Hooks?</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1566263"/>
          </a:xfrm>
          <a:prstGeom prst="rect">
            <a:avLst/>
          </a:prstGeom>
        </p:spPr>
        <p:txBody>
          <a:bodyPr wrap="square">
            <a:spAutoFit/>
          </a:bodyPr>
          <a:lstStyle/>
          <a:p>
            <a:r>
              <a:rPr lang="en-US" sz="1400" b="1" dirty="0">
                <a:solidFill>
                  <a:srgbClr val="000000"/>
                </a:solidFill>
              </a:rPr>
              <a:t>ANSWER:</a:t>
            </a:r>
          </a:p>
          <a:p>
            <a:endParaRPr lang="en-GB" sz="1200" dirty="0">
              <a:solidFill>
                <a:srgbClr val="24292E"/>
              </a:solidFill>
              <a:latin typeface="Arial" panose="020B0604020202020204" pitchFamily="34" charset="0"/>
            </a:endParaRPr>
          </a:p>
          <a:p>
            <a:pPr marL="171450" indent="-171450">
              <a:lnSpc>
                <a:spcPct val="150000"/>
              </a:lnSpc>
              <a:buFont typeface="Arial" panose="020B0604020202020204" pitchFamily="34" charset="0"/>
              <a:buChar char="•"/>
            </a:pPr>
            <a:r>
              <a:rPr lang="en-GB" sz="1200" dirty="0">
                <a:solidFill>
                  <a:srgbClr val="24292E"/>
                </a:solidFill>
                <a:latin typeface="Arial" panose="020B0604020202020204" pitchFamily="34" charset="0"/>
              </a:rPr>
              <a:t>Primarily, hooks in general enable the extraction and reuse of stateful logic that is common across multiple components without the burden of higher order components or render props. Hooks allow to easily manipulate the state of our functional component without needing to convert them into class components.</a:t>
            </a:r>
          </a:p>
          <a:p>
            <a:pPr marL="171450" indent="-171450">
              <a:lnSpc>
                <a:spcPct val="150000"/>
              </a:lnSpc>
              <a:buFont typeface="Arial" panose="020B0604020202020204" pitchFamily="34" charset="0"/>
              <a:buChar char="•"/>
            </a:pPr>
            <a:r>
              <a:rPr lang="en-GB" sz="1200" dirty="0">
                <a:solidFill>
                  <a:srgbClr val="24292E"/>
                </a:solidFill>
                <a:latin typeface="Arial" panose="020B0604020202020204" pitchFamily="34" charset="0"/>
              </a:rPr>
              <a:t>Hooks don’t work inside classes (because they let you use React without classes). By using them, we can totally avoid using lifecycle methods, such as </a:t>
            </a:r>
            <a:r>
              <a:rPr lang="en-GB" sz="1200" dirty="0" err="1">
                <a:solidFill>
                  <a:srgbClr val="24292E"/>
                </a:solidFill>
                <a:highlight>
                  <a:srgbClr val="FFFF00"/>
                </a:highlight>
                <a:latin typeface="Arial" panose="020B0604020202020204" pitchFamily="34" charset="0"/>
              </a:rPr>
              <a:t>componentDidMount</a:t>
            </a:r>
            <a:r>
              <a:rPr lang="en-GB" sz="1200" dirty="0">
                <a:solidFill>
                  <a:srgbClr val="24292E"/>
                </a:solidFill>
                <a:latin typeface="Arial" panose="020B0604020202020204" pitchFamily="34" charset="0"/>
              </a:rPr>
              <a:t>, </a:t>
            </a:r>
            <a:r>
              <a:rPr lang="en-GB" sz="1200" dirty="0" err="1">
                <a:solidFill>
                  <a:srgbClr val="24292E"/>
                </a:solidFill>
                <a:highlight>
                  <a:srgbClr val="FFFF00"/>
                </a:highlight>
                <a:latin typeface="Arial" panose="020B0604020202020204" pitchFamily="34" charset="0"/>
              </a:rPr>
              <a:t>componentDidUpdate</a:t>
            </a:r>
            <a:r>
              <a:rPr lang="en-GB" sz="1200" dirty="0">
                <a:solidFill>
                  <a:srgbClr val="24292E"/>
                </a:solidFill>
                <a:latin typeface="Arial" panose="020B0604020202020204" pitchFamily="34" charset="0"/>
              </a:rPr>
              <a:t>, </a:t>
            </a:r>
            <a:r>
              <a:rPr lang="en-GB" sz="1200" dirty="0" err="1">
                <a:solidFill>
                  <a:srgbClr val="24292E"/>
                </a:solidFill>
                <a:highlight>
                  <a:srgbClr val="FFFF00"/>
                </a:highlight>
                <a:latin typeface="Arial" panose="020B0604020202020204" pitchFamily="34" charset="0"/>
              </a:rPr>
              <a:t>componentWillUnmount</a:t>
            </a:r>
            <a:r>
              <a:rPr lang="en-GB" sz="1200" dirty="0">
                <a:solidFill>
                  <a:srgbClr val="24292E"/>
                </a:solidFill>
                <a:latin typeface="Arial" panose="020B0604020202020204" pitchFamily="34" charset="0"/>
              </a:rPr>
              <a:t>. Instead, we will use built-in hooks like </a:t>
            </a:r>
            <a:r>
              <a:rPr lang="en-GB" sz="1200" dirty="0" err="1">
                <a:solidFill>
                  <a:srgbClr val="24292E"/>
                </a:solidFill>
                <a:highlight>
                  <a:srgbClr val="FFFF00"/>
                </a:highlight>
                <a:latin typeface="Arial" panose="020B0604020202020204" pitchFamily="34" charset="0"/>
              </a:rPr>
              <a:t>useEffect</a:t>
            </a:r>
            <a:r>
              <a:rPr lang="en-GB" sz="1200" dirty="0">
                <a:solidFill>
                  <a:srgbClr val="24292E"/>
                </a:solidFill>
                <a:latin typeface="Arial" panose="020B0604020202020204" pitchFamily="34" charset="0"/>
              </a:rPr>
              <a:t> .</a:t>
            </a:r>
          </a:p>
        </p:txBody>
      </p:sp>
    </p:spTree>
    <p:extLst>
      <p:ext uri="{BB962C8B-B14F-4D97-AF65-F5344CB8AC3E}">
        <p14:creationId xmlns:p14="http://schemas.microsoft.com/office/powerpoint/2010/main" val="40145044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is JSX? </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1012265"/>
          </a:xfrm>
          <a:prstGeom prst="rect">
            <a:avLst/>
          </a:prstGeom>
        </p:spPr>
        <p:txBody>
          <a:bodyPr wrap="square">
            <a:spAutoFit/>
          </a:bodyPr>
          <a:lstStyle/>
          <a:p>
            <a:r>
              <a:rPr lang="en-US" sz="1400" b="1" dirty="0">
                <a:solidFill>
                  <a:srgbClr val="000000"/>
                </a:solidFill>
              </a:rPr>
              <a:t>ANSWER:</a:t>
            </a:r>
          </a:p>
          <a:p>
            <a:endParaRPr lang="en-GB" sz="1200" dirty="0">
              <a:solidFill>
                <a:srgbClr val="24292E"/>
              </a:solidFill>
              <a:latin typeface="Arial" panose="020B0604020202020204" pitchFamily="34" charset="0"/>
            </a:endParaRPr>
          </a:p>
          <a:p>
            <a:pPr marL="171450" indent="-171450">
              <a:lnSpc>
                <a:spcPct val="150000"/>
              </a:lnSpc>
              <a:buFont typeface="Arial" panose="020B0604020202020204" pitchFamily="34" charset="0"/>
              <a:buChar char="•"/>
            </a:pPr>
            <a:r>
              <a:rPr lang="en-GB" sz="1200" dirty="0">
                <a:solidFill>
                  <a:srgbClr val="24292E"/>
                </a:solidFill>
                <a:latin typeface="Arial" panose="020B0604020202020204" pitchFamily="34" charset="0"/>
              </a:rPr>
              <a:t>JSX is a syntax notation for JavaScript XML (XML-like syntax extension to ECMAScript). It stands for JavaScript XML. It provides expressiveness of JavaScript along with HTML like template syntax. For example, the below text inside h1 tag return as </a:t>
            </a:r>
            <a:r>
              <a:rPr lang="en-GB" sz="1200" dirty="0" err="1">
                <a:solidFill>
                  <a:srgbClr val="24292E"/>
                </a:solidFill>
                <a:latin typeface="Arial" panose="020B0604020202020204" pitchFamily="34" charset="0"/>
              </a:rPr>
              <a:t>javascript</a:t>
            </a:r>
            <a:r>
              <a:rPr lang="en-GB" sz="1200" dirty="0">
                <a:solidFill>
                  <a:srgbClr val="24292E"/>
                </a:solidFill>
                <a:latin typeface="Arial" panose="020B0604020202020204" pitchFamily="34" charset="0"/>
              </a:rPr>
              <a:t> function to the render function,</a:t>
            </a:r>
          </a:p>
        </p:txBody>
      </p:sp>
      <p:pic>
        <p:nvPicPr>
          <p:cNvPr id="2" name="Picture 1">
            <a:extLst>
              <a:ext uri="{FF2B5EF4-FFF2-40B4-BE49-F238E27FC236}">
                <a16:creationId xmlns:a16="http://schemas.microsoft.com/office/drawing/2014/main" id="{D8E18196-7421-4756-9825-4C555191BC39}"/>
              </a:ext>
            </a:extLst>
          </p:cNvPr>
          <p:cNvPicPr>
            <a:picLocks noChangeAspect="1"/>
          </p:cNvPicPr>
          <p:nvPr/>
        </p:nvPicPr>
        <p:blipFill>
          <a:blip r:embed="rId2"/>
          <a:stretch>
            <a:fillRect/>
          </a:stretch>
        </p:blipFill>
        <p:spPr>
          <a:xfrm>
            <a:off x="186612" y="2522097"/>
            <a:ext cx="3790950" cy="1257300"/>
          </a:xfrm>
          <a:prstGeom prst="rect">
            <a:avLst/>
          </a:prstGeom>
        </p:spPr>
      </p:pic>
    </p:spTree>
    <p:extLst>
      <p:ext uri="{BB962C8B-B14F-4D97-AF65-F5344CB8AC3E}">
        <p14:creationId xmlns:p14="http://schemas.microsoft.com/office/powerpoint/2010/main" val="15321040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are Fragments in React?</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677108"/>
          </a:xfrm>
          <a:prstGeom prst="rect">
            <a:avLst/>
          </a:prstGeom>
        </p:spPr>
        <p:txBody>
          <a:bodyPr wrap="square">
            <a:spAutoFit/>
          </a:bodyPr>
          <a:lstStyle/>
          <a:p>
            <a:r>
              <a:rPr lang="en-US" sz="1400" b="1" dirty="0">
                <a:solidFill>
                  <a:srgbClr val="000000"/>
                </a:solidFill>
              </a:rPr>
              <a:t>ANSWER:</a:t>
            </a:r>
          </a:p>
          <a:p>
            <a:endParaRPr lang="en-GB" sz="1200" dirty="0">
              <a:solidFill>
                <a:srgbClr val="24292E"/>
              </a:solidFill>
              <a:latin typeface="Arial" panose="020B0604020202020204" pitchFamily="34" charset="0"/>
            </a:endParaRPr>
          </a:p>
          <a:p>
            <a:r>
              <a:rPr lang="en-GB" sz="1200" dirty="0">
                <a:solidFill>
                  <a:srgbClr val="24292E"/>
                </a:solidFill>
                <a:latin typeface="Arial" panose="020B0604020202020204" pitchFamily="34" charset="0"/>
              </a:rPr>
              <a:t>It's common pattern in React which is used for a component to return multiple elements. </a:t>
            </a:r>
            <a:r>
              <a:rPr lang="en-GB" sz="1200" b="1" dirty="0">
                <a:solidFill>
                  <a:srgbClr val="24292E"/>
                </a:solidFill>
                <a:latin typeface="Arial" panose="020B0604020202020204" pitchFamily="34" charset="0"/>
              </a:rPr>
              <a:t>Fragments</a:t>
            </a:r>
            <a:r>
              <a:rPr lang="en-GB" sz="1200" dirty="0">
                <a:solidFill>
                  <a:srgbClr val="24292E"/>
                </a:solidFill>
                <a:latin typeface="Arial" panose="020B0604020202020204" pitchFamily="34" charset="0"/>
              </a:rPr>
              <a:t> let you group a list of children without adding extra nodes to the DOM.</a:t>
            </a:r>
          </a:p>
        </p:txBody>
      </p:sp>
      <p:pic>
        <p:nvPicPr>
          <p:cNvPr id="5" name="Picture 4">
            <a:extLst>
              <a:ext uri="{FF2B5EF4-FFF2-40B4-BE49-F238E27FC236}">
                <a16:creationId xmlns:a16="http://schemas.microsoft.com/office/drawing/2014/main" id="{054B3B1E-A060-49A1-AD38-C298FC1CC64A}"/>
              </a:ext>
            </a:extLst>
          </p:cNvPr>
          <p:cNvPicPr>
            <a:picLocks noChangeAspect="1"/>
          </p:cNvPicPr>
          <p:nvPr/>
        </p:nvPicPr>
        <p:blipFill>
          <a:blip r:embed="rId2"/>
          <a:stretch>
            <a:fillRect/>
          </a:stretch>
        </p:blipFill>
        <p:spPr>
          <a:xfrm>
            <a:off x="186612" y="2203356"/>
            <a:ext cx="2762250" cy="4029075"/>
          </a:xfrm>
          <a:prstGeom prst="rect">
            <a:avLst/>
          </a:prstGeom>
        </p:spPr>
      </p:pic>
    </p:spTree>
    <p:extLst>
      <p:ext uri="{BB962C8B-B14F-4D97-AF65-F5344CB8AC3E}">
        <p14:creationId xmlns:p14="http://schemas.microsoft.com/office/powerpoint/2010/main" val="9301435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are React Hooks? </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1289264"/>
          </a:xfrm>
          <a:prstGeom prst="rect">
            <a:avLst/>
          </a:prstGeom>
        </p:spPr>
        <p:txBody>
          <a:bodyPr wrap="square">
            <a:spAutoFit/>
          </a:bodyPr>
          <a:lstStyle/>
          <a:p>
            <a:r>
              <a:rPr lang="en-US" sz="1400" b="1" dirty="0">
                <a:solidFill>
                  <a:srgbClr val="000000"/>
                </a:solidFill>
              </a:rPr>
              <a:t>ANSWER:</a:t>
            </a:r>
          </a:p>
          <a:p>
            <a:endParaRPr lang="en-GB" sz="1200" dirty="0">
              <a:solidFill>
                <a:srgbClr val="24292E"/>
              </a:solidFill>
              <a:latin typeface="Arial" panose="020B0604020202020204" pitchFamily="34" charset="0"/>
            </a:endParaRPr>
          </a:p>
          <a:p>
            <a:pPr>
              <a:lnSpc>
                <a:spcPct val="150000"/>
              </a:lnSpc>
            </a:pPr>
            <a:r>
              <a:rPr lang="en-GB" sz="1200" b="1" dirty="0">
                <a:solidFill>
                  <a:srgbClr val="24292E"/>
                </a:solidFill>
                <a:latin typeface="Arial" panose="020B0604020202020204" pitchFamily="34" charset="0"/>
              </a:rPr>
              <a:t>Hooks</a:t>
            </a:r>
            <a:r>
              <a:rPr lang="en-GB" sz="1200" dirty="0">
                <a:solidFill>
                  <a:srgbClr val="24292E"/>
                </a:solidFill>
                <a:latin typeface="Arial" panose="020B0604020202020204" pitchFamily="34" charset="0"/>
              </a:rPr>
              <a:t> are a new addition in React 16.8. They let you use state and other React features without writing a class. With Hooks, you can extract stateful logic from a component so it can be tested independently and reused. Hooks allow you to reuse stateful logic without changing your component hierarchy. This makes it easy to share Hooks among many components or with the community.</a:t>
            </a:r>
          </a:p>
        </p:txBody>
      </p:sp>
    </p:spTree>
    <p:extLst>
      <p:ext uri="{BB962C8B-B14F-4D97-AF65-F5344CB8AC3E}">
        <p14:creationId xmlns:p14="http://schemas.microsoft.com/office/powerpoint/2010/main" val="12468993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is the use of jQuery .each() function?</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735266"/>
          </a:xfrm>
          <a:prstGeom prst="rect">
            <a:avLst/>
          </a:prstGeom>
        </p:spPr>
        <p:txBody>
          <a:bodyPr wrap="square">
            <a:spAutoFit/>
          </a:bodyPr>
          <a:lstStyle/>
          <a:p>
            <a:r>
              <a:rPr lang="en-US" sz="1400" b="1" dirty="0">
                <a:solidFill>
                  <a:srgbClr val="000000"/>
                </a:solidFill>
              </a:rPr>
              <a:t>ANSWER:</a:t>
            </a:r>
          </a:p>
          <a:p>
            <a:endParaRPr lang="en-GB" sz="1200" dirty="0">
              <a:solidFill>
                <a:srgbClr val="24292E"/>
              </a:solidFill>
              <a:latin typeface="Arial" panose="020B0604020202020204" pitchFamily="34" charset="0"/>
            </a:endParaRPr>
          </a:p>
          <a:p>
            <a:pPr>
              <a:lnSpc>
                <a:spcPct val="150000"/>
              </a:lnSpc>
            </a:pPr>
            <a:r>
              <a:rPr lang="en-GB" sz="1200" dirty="0">
                <a:solidFill>
                  <a:srgbClr val="24292E"/>
                </a:solidFill>
                <a:latin typeface="Arial" panose="020B0604020202020204" pitchFamily="34" charset="0"/>
              </a:rPr>
              <a:t>The </a:t>
            </a:r>
            <a:r>
              <a:rPr lang="en-GB" sz="1200" dirty="0">
                <a:solidFill>
                  <a:srgbClr val="24292E"/>
                </a:solidFill>
                <a:highlight>
                  <a:srgbClr val="FFFF00"/>
                </a:highlight>
                <a:latin typeface="Arial" panose="020B0604020202020204" pitchFamily="34" charset="0"/>
              </a:rPr>
              <a:t>$.each()</a:t>
            </a:r>
            <a:r>
              <a:rPr lang="en-GB" sz="1200" dirty="0">
                <a:solidFill>
                  <a:srgbClr val="24292E"/>
                </a:solidFill>
                <a:latin typeface="Arial" panose="020B0604020202020204" pitchFamily="34" charset="0"/>
              </a:rPr>
              <a:t> function is used to iterate over a jQuery object. The </a:t>
            </a:r>
            <a:r>
              <a:rPr lang="en-GB" sz="1200" dirty="0">
                <a:solidFill>
                  <a:srgbClr val="24292E"/>
                </a:solidFill>
                <a:highlight>
                  <a:srgbClr val="FFFF00"/>
                </a:highlight>
                <a:latin typeface="Arial" panose="020B0604020202020204" pitchFamily="34" charset="0"/>
              </a:rPr>
              <a:t>$.each()</a:t>
            </a:r>
            <a:r>
              <a:rPr lang="en-GB" sz="1200" dirty="0">
                <a:solidFill>
                  <a:srgbClr val="24292E"/>
                </a:solidFill>
                <a:latin typeface="Arial" panose="020B0604020202020204" pitchFamily="34" charset="0"/>
              </a:rPr>
              <a:t> function can be used to iterate over any collection, whether it is an object or an array.</a:t>
            </a:r>
          </a:p>
        </p:txBody>
      </p:sp>
    </p:spTree>
    <p:extLst>
      <p:ext uri="{BB962C8B-B14F-4D97-AF65-F5344CB8AC3E}">
        <p14:creationId xmlns:p14="http://schemas.microsoft.com/office/powerpoint/2010/main" val="3620514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8011001"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is SQL injection?</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2923877"/>
          </a:xfrm>
          <a:prstGeom prst="rect">
            <a:avLst/>
          </a:prstGeom>
        </p:spPr>
        <p:txBody>
          <a:bodyPr wrap="square">
            <a:spAutoFit/>
          </a:bodyPr>
          <a:lstStyle/>
          <a:p>
            <a:r>
              <a:rPr lang="en-US" sz="1400" b="1" dirty="0">
                <a:solidFill>
                  <a:srgbClr val="000000"/>
                </a:solidFill>
              </a:rPr>
              <a:t>ANSWER:</a:t>
            </a:r>
          </a:p>
          <a:p>
            <a:endParaRPr lang="en-US" sz="1400" b="1" dirty="0">
              <a:solidFill>
                <a:srgbClr val="000000"/>
              </a:solidFill>
            </a:endParaRPr>
          </a:p>
          <a:p>
            <a:r>
              <a:rPr lang="en-GB" sz="1200" dirty="0"/>
              <a:t>Injection attacks stem from a lack of strict separation between program instructions (i.e., code) and user-provided (or external) input. This allows an attacker to inject malicious code into a data snippet.</a:t>
            </a:r>
          </a:p>
          <a:p>
            <a:endParaRPr lang="en-GB" sz="1200" dirty="0"/>
          </a:p>
          <a:p>
            <a:r>
              <a:rPr lang="en-GB" sz="1200" dirty="0"/>
              <a:t>SQL injection is one of the most common types of injection attack. To carry it out, an attacker provides malicious SQL statements through the application.</a:t>
            </a:r>
          </a:p>
          <a:p>
            <a:endParaRPr lang="en-GB" sz="1200" dirty="0"/>
          </a:p>
          <a:p>
            <a:endParaRPr lang="en-GB" sz="1200" dirty="0"/>
          </a:p>
          <a:p>
            <a:r>
              <a:rPr lang="en-GB" sz="1200" dirty="0"/>
              <a:t>How to prevent:</a:t>
            </a:r>
          </a:p>
          <a:p>
            <a:endParaRPr lang="en-GB" sz="1200" dirty="0"/>
          </a:p>
          <a:p>
            <a:pPr marL="628650" lvl="1" indent="-171450">
              <a:buFont typeface="Arial" panose="020B0604020202020204" pitchFamily="34" charset="0"/>
              <a:buChar char="•"/>
            </a:pPr>
            <a:r>
              <a:rPr lang="en-GB" sz="1200" b="1" dirty="0"/>
              <a:t>Prepared statements with parameterized queries</a:t>
            </a:r>
          </a:p>
          <a:p>
            <a:pPr marL="628650" lvl="1" indent="-171450">
              <a:buFont typeface="Arial" panose="020B0604020202020204" pitchFamily="34" charset="0"/>
              <a:buChar char="•"/>
            </a:pPr>
            <a:r>
              <a:rPr lang="en-GB" sz="1200" b="1" dirty="0"/>
              <a:t>Stored procedures</a:t>
            </a:r>
          </a:p>
          <a:p>
            <a:pPr marL="628650" lvl="1" indent="-171450">
              <a:buFont typeface="Arial" panose="020B0604020202020204" pitchFamily="34" charset="0"/>
              <a:buChar char="•"/>
            </a:pPr>
            <a:r>
              <a:rPr lang="en-GB" sz="1200" b="1" dirty="0"/>
              <a:t>Input validation </a:t>
            </a:r>
            <a:r>
              <a:rPr lang="en-GB" sz="1200" dirty="0"/>
              <a:t>- blacklist validation and whitelist validation</a:t>
            </a:r>
          </a:p>
          <a:p>
            <a:pPr marL="628650" lvl="1" indent="-171450">
              <a:buFont typeface="Arial" panose="020B0604020202020204" pitchFamily="34" charset="0"/>
              <a:buChar char="•"/>
            </a:pPr>
            <a:r>
              <a:rPr lang="en-GB" sz="1200" b="1" dirty="0"/>
              <a:t>Principle of least privilege </a:t>
            </a:r>
            <a:r>
              <a:rPr lang="en-GB" sz="1200" dirty="0"/>
              <a:t>- Application accounts shouldn’t assign DBA or admin type access onto the database server. This ensures that if an application is compromised, an attacker won’t have the rights to the database through the compromised application.</a:t>
            </a:r>
          </a:p>
        </p:txBody>
      </p:sp>
    </p:spTree>
    <p:extLst>
      <p:ext uri="{BB962C8B-B14F-4D97-AF65-F5344CB8AC3E}">
        <p14:creationId xmlns:p14="http://schemas.microsoft.com/office/powerpoint/2010/main" val="5365666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is </a:t>
            </a:r>
            <a:r>
              <a:rPr lang="en-GB" b="1" dirty="0" err="1">
                <a:solidFill>
                  <a:srgbClr val="0070C0"/>
                </a:solidFill>
                <a:latin typeface="Roboto" panose="02000000000000000000" pitchFamily="2" charset="0"/>
                <a:ea typeface="Roboto" panose="02000000000000000000" pitchFamily="2" charset="0"/>
                <a:cs typeface="Times New Roman" panose="02020603050405020304" pitchFamily="18" charset="0"/>
              </a:rPr>
              <a:t>event.PreventDefault</a:t>
            </a: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735266"/>
          </a:xfrm>
          <a:prstGeom prst="rect">
            <a:avLst/>
          </a:prstGeom>
        </p:spPr>
        <p:txBody>
          <a:bodyPr wrap="square">
            <a:spAutoFit/>
          </a:bodyPr>
          <a:lstStyle/>
          <a:p>
            <a:r>
              <a:rPr lang="en-US" sz="1400" b="1" dirty="0">
                <a:solidFill>
                  <a:srgbClr val="000000"/>
                </a:solidFill>
              </a:rPr>
              <a:t>ANSWER:</a:t>
            </a:r>
          </a:p>
          <a:p>
            <a:endParaRPr lang="en-GB" sz="1200" dirty="0">
              <a:solidFill>
                <a:srgbClr val="24292E"/>
              </a:solidFill>
              <a:latin typeface="Arial" panose="020B0604020202020204" pitchFamily="34" charset="0"/>
            </a:endParaRPr>
          </a:p>
          <a:p>
            <a:pPr>
              <a:lnSpc>
                <a:spcPct val="150000"/>
              </a:lnSpc>
            </a:pPr>
            <a:r>
              <a:rPr lang="en-GB" sz="1200" dirty="0">
                <a:solidFill>
                  <a:srgbClr val="24292E"/>
                </a:solidFill>
                <a:latin typeface="Arial" panose="020B0604020202020204" pitchFamily="34" charset="0"/>
              </a:rPr>
              <a:t>The </a:t>
            </a:r>
            <a:r>
              <a:rPr lang="en-GB" sz="1200" dirty="0" err="1">
                <a:solidFill>
                  <a:srgbClr val="24292E"/>
                </a:solidFill>
                <a:highlight>
                  <a:srgbClr val="FFFF00"/>
                </a:highlight>
                <a:latin typeface="Arial" panose="020B0604020202020204" pitchFamily="34" charset="0"/>
              </a:rPr>
              <a:t>event.preventDefault</a:t>
            </a:r>
            <a:r>
              <a:rPr lang="en-GB" sz="1200" dirty="0">
                <a:solidFill>
                  <a:srgbClr val="24292E"/>
                </a:solidFill>
                <a:highlight>
                  <a:srgbClr val="FFFF00"/>
                </a:highlight>
                <a:latin typeface="Arial" panose="020B0604020202020204" pitchFamily="34" charset="0"/>
              </a:rPr>
              <a:t>()</a:t>
            </a:r>
            <a:r>
              <a:rPr lang="en-GB" sz="1200" dirty="0">
                <a:solidFill>
                  <a:srgbClr val="24292E"/>
                </a:solidFill>
                <a:latin typeface="Arial" panose="020B0604020202020204" pitchFamily="34" charset="0"/>
              </a:rPr>
              <a:t> method stops the default action of an element from happening. For example, Prevents a link from following the URL.</a:t>
            </a:r>
          </a:p>
        </p:txBody>
      </p:sp>
    </p:spTree>
    <p:extLst>
      <p:ext uri="{BB962C8B-B14F-4D97-AF65-F5344CB8AC3E}">
        <p14:creationId xmlns:p14="http://schemas.microsoft.com/office/powerpoint/2010/main" val="772647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9947376"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a:t>
            </a:r>
            <a:r>
              <a:rPr lang="en-GB" b="1" dirty="0" err="1">
                <a:solidFill>
                  <a:srgbClr val="0070C0"/>
                </a:solidFill>
                <a:latin typeface="Roboto" panose="02000000000000000000" pitchFamily="2" charset="0"/>
                <a:ea typeface="Roboto" panose="02000000000000000000" pitchFamily="2" charset="0"/>
                <a:cs typeface="Times New Roman" panose="02020603050405020304" pitchFamily="18" charset="0"/>
              </a:rPr>
              <a:t>npm</a:t>
            </a: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 is used for? </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1843262"/>
          </a:xfrm>
          <a:prstGeom prst="rect">
            <a:avLst/>
          </a:prstGeom>
        </p:spPr>
        <p:txBody>
          <a:bodyPr wrap="square">
            <a:spAutoFit/>
          </a:bodyPr>
          <a:lstStyle/>
          <a:p>
            <a:r>
              <a:rPr lang="en-US" sz="1400" b="1" dirty="0">
                <a:solidFill>
                  <a:srgbClr val="000000"/>
                </a:solidFill>
              </a:rPr>
              <a:t>ANSWER:</a:t>
            </a:r>
          </a:p>
          <a:p>
            <a:endParaRPr lang="en-GB" sz="1200" dirty="0">
              <a:solidFill>
                <a:srgbClr val="24292E"/>
              </a:solidFill>
              <a:latin typeface="Arial" panose="020B0604020202020204" pitchFamily="34" charset="0"/>
            </a:endParaRPr>
          </a:p>
          <a:p>
            <a:pPr>
              <a:lnSpc>
                <a:spcPct val="150000"/>
              </a:lnSpc>
            </a:pPr>
            <a:r>
              <a:rPr lang="en-GB" sz="1200" dirty="0" err="1">
                <a:solidFill>
                  <a:srgbClr val="24292E"/>
                </a:solidFill>
                <a:highlight>
                  <a:srgbClr val="FFFF00"/>
                </a:highlight>
                <a:latin typeface="Arial" panose="020B0604020202020204" pitchFamily="34" charset="0"/>
              </a:rPr>
              <a:t>npm</a:t>
            </a:r>
            <a:r>
              <a:rPr lang="en-GB" sz="1200" dirty="0">
                <a:solidFill>
                  <a:srgbClr val="24292E"/>
                </a:solidFill>
                <a:latin typeface="Arial" panose="020B0604020202020204" pitchFamily="34" charset="0"/>
              </a:rPr>
              <a:t> stands for Node Package Manager. </a:t>
            </a:r>
            <a:r>
              <a:rPr lang="en-GB" sz="1200" dirty="0" err="1">
                <a:solidFill>
                  <a:srgbClr val="24292E"/>
                </a:solidFill>
                <a:latin typeface="Arial" panose="020B0604020202020204" pitchFamily="34" charset="0"/>
              </a:rPr>
              <a:t>npm</a:t>
            </a:r>
            <a:r>
              <a:rPr lang="en-GB" sz="1200" dirty="0">
                <a:solidFill>
                  <a:srgbClr val="24292E"/>
                </a:solidFill>
                <a:latin typeface="Arial" panose="020B0604020202020204" pitchFamily="34" charset="0"/>
              </a:rPr>
              <a:t> provides the following two main functionalities:</a:t>
            </a:r>
          </a:p>
          <a:p>
            <a:pPr marL="171450" indent="-171450">
              <a:lnSpc>
                <a:spcPct val="150000"/>
              </a:lnSpc>
              <a:buFont typeface="Arial" panose="020B0604020202020204" pitchFamily="34" charset="0"/>
              <a:buChar char="•"/>
            </a:pPr>
            <a:r>
              <a:rPr lang="en-GB" sz="1200" dirty="0">
                <a:solidFill>
                  <a:srgbClr val="24292E"/>
                </a:solidFill>
                <a:latin typeface="Arial" panose="020B0604020202020204" pitchFamily="34" charset="0"/>
              </a:rPr>
              <a:t>Online repositories for Node.js packages/modules which are searchable on search.nodejs.org</a:t>
            </a:r>
          </a:p>
          <a:p>
            <a:pPr marL="171450" indent="-171450">
              <a:lnSpc>
                <a:spcPct val="150000"/>
              </a:lnSpc>
              <a:buFont typeface="Arial" panose="020B0604020202020204" pitchFamily="34" charset="0"/>
              <a:buChar char="•"/>
            </a:pPr>
            <a:r>
              <a:rPr lang="en-GB" sz="1200" dirty="0">
                <a:solidFill>
                  <a:srgbClr val="24292E"/>
                </a:solidFill>
                <a:latin typeface="Arial" panose="020B0604020202020204" pitchFamily="34" charset="0"/>
              </a:rPr>
              <a:t>Command-line utility to install packages, do version management and dependency management of Node.js packages.</a:t>
            </a:r>
          </a:p>
          <a:p>
            <a:pPr marL="171450" indent="-171450">
              <a:lnSpc>
                <a:spcPct val="150000"/>
              </a:lnSpc>
              <a:buFont typeface="Arial" panose="020B0604020202020204" pitchFamily="34" charset="0"/>
              <a:buChar char="•"/>
            </a:pPr>
            <a:r>
              <a:rPr lang="en-GB" sz="1200" dirty="0">
                <a:solidFill>
                  <a:srgbClr val="24292E"/>
                </a:solidFill>
                <a:latin typeface="Arial" panose="020B0604020202020204" pitchFamily="34" charset="0"/>
              </a:rPr>
              <a:t>Another important use for </a:t>
            </a:r>
            <a:r>
              <a:rPr lang="en-GB" sz="1200" dirty="0" err="1">
                <a:solidFill>
                  <a:srgbClr val="24292E"/>
                </a:solidFill>
                <a:latin typeface="Arial" panose="020B0604020202020204" pitchFamily="34" charset="0"/>
              </a:rPr>
              <a:t>npm</a:t>
            </a:r>
            <a:r>
              <a:rPr lang="en-GB" sz="1200" dirty="0">
                <a:solidFill>
                  <a:srgbClr val="24292E"/>
                </a:solidFill>
                <a:latin typeface="Arial" panose="020B0604020202020204" pitchFamily="34" charset="0"/>
              </a:rPr>
              <a:t> is dependency management. When you have a node project with a </a:t>
            </a:r>
            <a:r>
              <a:rPr lang="en-GB" sz="1200" dirty="0" err="1">
                <a:solidFill>
                  <a:srgbClr val="24292E"/>
                </a:solidFill>
                <a:latin typeface="Arial" panose="020B0604020202020204" pitchFamily="34" charset="0"/>
              </a:rPr>
              <a:t>package.json</a:t>
            </a:r>
            <a:r>
              <a:rPr lang="en-GB" sz="1200" dirty="0">
                <a:solidFill>
                  <a:srgbClr val="24292E"/>
                </a:solidFill>
                <a:latin typeface="Arial" panose="020B0604020202020204" pitchFamily="34" charset="0"/>
              </a:rPr>
              <a:t> file, you can run </a:t>
            </a:r>
            <a:r>
              <a:rPr lang="en-GB" sz="1200" dirty="0" err="1">
                <a:solidFill>
                  <a:srgbClr val="24292E"/>
                </a:solidFill>
                <a:latin typeface="Arial" panose="020B0604020202020204" pitchFamily="34" charset="0"/>
              </a:rPr>
              <a:t>npm</a:t>
            </a:r>
            <a:r>
              <a:rPr lang="en-GB" sz="1200" dirty="0">
                <a:solidFill>
                  <a:srgbClr val="24292E"/>
                </a:solidFill>
                <a:latin typeface="Arial" panose="020B0604020202020204" pitchFamily="34" charset="0"/>
              </a:rPr>
              <a:t> install from the project root and </a:t>
            </a:r>
            <a:r>
              <a:rPr lang="en-GB" sz="1200" dirty="0" err="1">
                <a:solidFill>
                  <a:srgbClr val="24292E"/>
                </a:solidFill>
                <a:latin typeface="Arial" panose="020B0604020202020204" pitchFamily="34" charset="0"/>
              </a:rPr>
              <a:t>npm</a:t>
            </a:r>
            <a:r>
              <a:rPr lang="en-GB" sz="1200" dirty="0">
                <a:solidFill>
                  <a:srgbClr val="24292E"/>
                </a:solidFill>
                <a:latin typeface="Arial" panose="020B0604020202020204" pitchFamily="34" charset="0"/>
              </a:rPr>
              <a:t> will install all the dependencies listed in the </a:t>
            </a:r>
            <a:r>
              <a:rPr lang="en-GB" sz="1200" dirty="0" err="1">
                <a:solidFill>
                  <a:srgbClr val="24292E"/>
                </a:solidFill>
                <a:latin typeface="Arial" panose="020B0604020202020204" pitchFamily="34" charset="0"/>
              </a:rPr>
              <a:t>package.json</a:t>
            </a:r>
            <a:r>
              <a:rPr lang="en-GB" sz="1200" dirty="0">
                <a:solidFill>
                  <a:srgbClr val="24292E"/>
                </a:solidFill>
                <a:latin typeface="Arial" panose="020B0604020202020204" pitchFamily="34" charset="0"/>
              </a:rPr>
              <a:t>.</a:t>
            </a:r>
          </a:p>
        </p:txBody>
      </p:sp>
    </p:spTree>
    <p:extLst>
      <p:ext uri="{BB962C8B-B14F-4D97-AF65-F5344CB8AC3E}">
        <p14:creationId xmlns:p14="http://schemas.microsoft.com/office/powerpoint/2010/main" val="2498991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8011001"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What is meant by Continuous Integration?</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892552"/>
          </a:xfrm>
          <a:prstGeom prst="rect">
            <a:avLst/>
          </a:prstGeom>
        </p:spPr>
        <p:txBody>
          <a:bodyPr wrap="square">
            <a:spAutoFit/>
          </a:bodyPr>
          <a:lstStyle/>
          <a:p>
            <a:r>
              <a:rPr lang="en-US" sz="1400" b="1" dirty="0">
                <a:solidFill>
                  <a:srgbClr val="000000"/>
                </a:solidFill>
              </a:rPr>
              <a:t>ANSWER:</a:t>
            </a:r>
          </a:p>
          <a:p>
            <a:endParaRPr lang="en-US" sz="1400" b="1" dirty="0">
              <a:solidFill>
                <a:srgbClr val="000000"/>
              </a:solidFill>
            </a:endParaRPr>
          </a:p>
          <a:p>
            <a:r>
              <a:rPr lang="en-GB" sz="1200" dirty="0"/>
              <a:t>Continuous Integration (CI) is a development practice that requires developers to integrate code into a shared repository several times a day. Each check-in is then verified by an automated build, allowing teams to detect problems early.</a:t>
            </a:r>
          </a:p>
        </p:txBody>
      </p:sp>
    </p:spTree>
    <p:extLst>
      <p:ext uri="{BB962C8B-B14F-4D97-AF65-F5344CB8AC3E}">
        <p14:creationId xmlns:p14="http://schemas.microsoft.com/office/powerpoint/2010/main" val="1766354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8011001"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How to mitigate the SQL Injection risks?</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3356945"/>
          </a:xfrm>
          <a:prstGeom prst="rect">
            <a:avLst/>
          </a:prstGeom>
        </p:spPr>
        <p:txBody>
          <a:bodyPr wrap="square">
            <a:spAutoFit/>
          </a:bodyPr>
          <a:lstStyle/>
          <a:p>
            <a:r>
              <a:rPr lang="en-US" sz="1400" b="1" dirty="0">
                <a:solidFill>
                  <a:srgbClr val="000000"/>
                </a:solidFill>
              </a:rPr>
              <a:t>ANSWER:</a:t>
            </a:r>
          </a:p>
          <a:p>
            <a:endParaRPr lang="en-US" sz="1400" b="1" dirty="0">
              <a:solidFill>
                <a:srgbClr val="000000"/>
              </a:solidFill>
            </a:endParaRPr>
          </a:p>
          <a:p>
            <a:r>
              <a:rPr lang="en-GB" sz="1200" dirty="0"/>
              <a:t>To mitigate SQL injection:</a:t>
            </a:r>
          </a:p>
          <a:p>
            <a:endParaRPr lang="en-GB" sz="1200" dirty="0"/>
          </a:p>
          <a:p>
            <a:pPr marL="171450" indent="-171450">
              <a:lnSpc>
                <a:spcPct val="150000"/>
              </a:lnSpc>
              <a:buFont typeface="Arial" panose="020B0604020202020204" pitchFamily="34" charset="0"/>
              <a:buChar char="•"/>
            </a:pPr>
            <a:r>
              <a:rPr lang="en-GB" sz="1200" b="1" dirty="0"/>
              <a:t>Prepared Statements with Parameterized Queries: </a:t>
            </a:r>
            <a:r>
              <a:rPr lang="en-GB" sz="1200" dirty="0"/>
              <a:t>Always ensure that your SQL interpreter always able to differentiate between code and data. Never use dynamic queries which fail to find the difference between code and data. Instead, use static SQL query and then pass in the external input as a parameter to query.  Use of Prepared Statements (with Parameterized Queries) force developer to first define all the SQL code, and then pass in each parameter to the query later.</a:t>
            </a:r>
          </a:p>
          <a:p>
            <a:pPr marL="171450" indent="-171450">
              <a:lnSpc>
                <a:spcPct val="150000"/>
              </a:lnSpc>
              <a:buFont typeface="Arial" panose="020B0604020202020204" pitchFamily="34" charset="0"/>
              <a:buChar char="•"/>
            </a:pPr>
            <a:r>
              <a:rPr lang="en-GB" sz="1200" b="1" dirty="0"/>
              <a:t>Use of Stored Procedures: </a:t>
            </a:r>
            <a:r>
              <a:rPr lang="en-GB" sz="1200" dirty="0"/>
              <a:t>Stored Procedure is like a function in C where database administrator call it whenever he/she need it. It is not completely mitigated SQL injection but definitely helps in reducing risks of SQL injection by avoiding dynamic SQL generation inside.</a:t>
            </a:r>
          </a:p>
          <a:p>
            <a:pPr marL="171450" indent="-171450">
              <a:lnSpc>
                <a:spcPct val="150000"/>
              </a:lnSpc>
              <a:buFont typeface="Arial" panose="020B0604020202020204" pitchFamily="34" charset="0"/>
              <a:buChar char="•"/>
            </a:pPr>
            <a:r>
              <a:rPr lang="en-GB" sz="1200" b="1" dirty="0"/>
              <a:t>White List Input Validation: </a:t>
            </a:r>
            <a:r>
              <a:rPr lang="en-GB" sz="1200" dirty="0"/>
              <a:t>Always use white list input validation and allow only preapproved input by the developer. Never use blacklist approach as it is less secure than whitelist approach.</a:t>
            </a:r>
          </a:p>
          <a:p>
            <a:pPr marL="171450" indent="-171450">
              <a:lnSpc>
                <a:spcPct val="150000"/>
              </a:lnSpc>
              <a:buFont typeface="Arial" panose="020B0604020202020204" pitchFamily="34" charset="0"/>
              <a:buChar char="•"/>
            </a:pPr>
            <a:r>
              <a:rPr lang="en-GB" sz="1200" b="1" dirty="0"/>
              <a:t>Escaping All User Supplied Input</a:t>
            </a:r>
          </a:p>
          <a:p>
            <a:pPr marL="171450" indent="-171450">
              <a:lnSpc>
                <a:spcPct val="150000"/>
              </a:lnSpc>
              <a:buFont typeface="Arial" panose="020B0604020202020204" pitchFamily="34" charset="0"/>
              <a:buChar char="•"/>
            </a:pPr>
            <a:r>
              <a:rPr lang="en-GB" sz="1200" b="1" dirty="0"/>
              <a:t>Enforcing Least Privilege</a:t>
            </a:r>
          </a:p>
        </p:txBody>
      </p:sp>
    </p:spTree>
    <p:extLst>
      <p:ext uri="{BB962C8B-B14F-4D97-AF65-F5344CB8AC3E}">
        <p14:creationId xmlns:p14="http://schemas.microsoft.com/office/powerpoint/2010/main" val="891316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8011001"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Name some performance testing steps</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2185214"/>
          </a:xfrm>
          <a:prstGeom prst="rect">
            <a:avLst/>
          </a:prstGeom>
        </p:spPr>
        <p:txBody>
          <a:bodyPr wrap="square">
            <a:spAutoFit/>
          </a:bodyPr>
          <a:lstStyle/>
          <a:p>
            <a:r>
              <a:rPr lang="en-US" sz="1400" b="1" dirty="0">
                <a:solidFill>
                  <a:srgbClr val="000000"/>
                </a:solidFill>
              </a:rPr>
              <a:t>ANSWER:</a:t>
            </a:r>
          </a:p>
          <a:p>
            <a:endParaRPr lang="en-US" sz="1400" b="1" dirty="0">
              <a:solidFill>
                <a:srgbClr val="000000"/>
              </a:solidFill>
            </a:endParaRPr>
          </a:p>
          <a:p>
            <a:r>
              <a:rPr lang="en-GB" sz="1200" dirty="0"/>
              <a:t>Some of the performance testing steps are:</a:t>
            </a:r>
          </a:p>
          <a:p>
            <a:endParaRPr lang="en-GB" sz="1200" dirty="0"/>
          </a:p>
          <a:p>
            <a:pPr marL="171450" indent="-171450">
              <a:buFont typeface="Arial" panose="020B0604020202020204" pitchFamily="34" charset="0"/>
              <a:buChar char="•"/>
            </a:pPr>
            <a:r>
              <a:rPr lang="en-GB" sz="1200" dirty="0"/>
              <a:t>Identify the testing environment</a:t>
            </a:r>
          </a:p>
          <a:p>
            <a:pPr marL="171450" indent="-171450">
              <a:buFont typeface="Arial" panose="020B0604020202020204" pitchFamily="34" charset="0"/>
              <a:buChar char="•"/>
            </a:pPr>
            <a:r>
              <a:rPr lang="en-GB" sz="1200" dirty="0"/>
              <a:t>Identify performance metrics</a:t>
            </a:r>
          </a:p>
          <a:p>
            <a:pPr marL="171450" indent="-171450">
              <a:buFont typeface="Arial" panose="020B0604020202020204" pitchFamily="34" charset="0"/>
              <a:buChar char="•"/>
            </a:pPr>
            <a:r>
              <a:rPr lang="en-GB" sz="1200" dirty="0"/>
              <a:t>Plan and design performance tests</a:t>
            </a:r>
          </a:p>
          <a:p>
            <a:pPr marL="171450" indent="-171450">
              <a:buFont typeface="Arial" panose="020B0604020202020204" pitchFamily="34" charset="0"/>
              <a:buChar char="•"/>
            </a:pPr>
            <a:r>
              <a:rPr lang="en-GB" sz="1200" dirty="0"/>
              <a:t>Configure the test environment</a:t>
            </a:r>
          </a:p>
          <a:p>
            <a:pPr marL="171450" indent="-171450">
              <a:buFont typeface="Arial" panose="020B0604020202020204" pitchFamily="34" charset="0"/>
              <a:buChar char="•"/>
            </a:pPr>
            <a:r>
              <a:rPr lang="en-GB" sz="1200" dirty="0"/>
              <a:t>Implement your test design</a:t>
            </a:r>
          </a:p>
          <a:p>
            <a:pPr marL="171450" indent="-171450">
              <a:buFont typeface="Arial" panose="020B0604020202020204" pitchFamily="34" charset="0"/>
              <a:buChar char="•"/>
            </a:pPr>
            <a:r>
              <a:rPr lang="en-GB" sz="1200" dirty="0"/>
              <a:t>Execute tests</a:t>
            </a:r>
          </a:p>
          <a:p>
            <a:pPr marL="171450" indent="-171450">
              <a:buFont typeface="Arial" panose="020B0604020202020204" pitchFamily="34" charset="0"/>
              <a:buChar char="•"/>
            </a:pPr>
            <a:r>
              <a:rPr lang="en-GB" sz="1200" dirty="0" err="1"/>
              <a:t>Analyze</a:t>
            </a:r>
            <a:r>
              <a:rPr lang="en-GB" sz="1200" dirty="0"/>
              <a:t>, report, retest</a:t>
            </a:r>
            <a:endParaRPr lang="en-GB" sz="1200" b="1" dirty="0"/>
          </a:p>
        </p:txBody>
      </p:sp>
    </p:spTree>
    <p:extLst>
      <p:ext uri="{BB962C8B-B14F-4D97-AF65-F5344CB8AC3E}">
        <p14:creationId xmlns:p14="http://schemas.microsoft.com/office/powerpoint/2010/main" val="3303016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1377" y="199863"/>
            <a:ext cx="8011001" cy="367216"/>
          </a:xfrm>
          <a:prstGeom prst="rect">
            <a:avLst/>
          </a:prstGeom>
          <a:noFill/>
        </p:spPr>
        <p:txBody>
          <a:bodyPr wrap="square" rtlCol="0">
            <a:spAutoFit/>
          </a:bodyPr>
          <a:lstStyle/>
          <a:p>
            <a:pPr marL="228600" marR="0">
              <a:lnSpc>
                <a:spcPct val="107000"/>
              </a:lnSpc>
              <a:spcBef>
                <a:spcPts val="0"/>
              </a:spcBef>
              <a:spcAft>
                <a:spcPts val="800"/>
              </a:spcAft>
            </a:pPr>
            <a:r>
              <a:rPr lang="en-GB" b="1" dirty="0">
                <a:solidFill>
                  <a:srgbClr val="0070C0"/>
                </a:solidFill>
                <a:latin typeface="Roboto" panose="02000000000000000000" pitchFamily="2" charset="0"/>
                <a:ea typeface="Roboto" panose="02000000000000000000" pitchFamily="2" charset="0"/>
                <a:cs typeface="Times New Roman" panose="02020603050405020304" pitchFamily="18" charset="0"/>
              </a:rPr>
              <a:t>Name the difference between Acceptance Test and Functional Test</a:t>
            </a:r>
            <a:endParaRPr lang="fr-FR" b="1" dirty="0">
              <a:solidFill>
                <a:srgbClr val="0070C0"/>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120405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F6B15149-B657-43D5-9210-2E524D9FF67B}"/>
              </a:ext>
            </a:extLst>
          </p:cNvPr>
          <p:cNvSpPr/>
          <p:nvPr/>
        </p:nvSpPr>
        <p:spPr>
          <a:xfrm>
            <a:off x="109450" y="1307957"/>
            <a:ext cx="11837057" cy="1446550"/>
          </a:xfrm>
          <a:prstGeom prst="rect">
            <a:avLst/>
          </a:prstGeom>
        </p:spPr>
        <p:txBody>
          <a:bodyPr wrap="square">
            <a:spAutoFit/>
          </a:bodyPr>
          <a:lstStyle/>
          <a:p>
            <a:r>
              <a:rPr lang="en-US" sz="1400" b="1" dirty="0">
                <a:solidFill>
                  <a:srgbClr val="000000"/>
                </a:solidFill>
              </a:rPr>
              <a:t>ANSWER:</a:t>
            </a:r>
          </a:p>
          <a:p>
            <a:endParaRPr lang="en-US" sz="1400" b="1" dirty="0">
              <a:solidFill>
                <a:srgbClr val="000000"/>
              </a:solidFill>
            </a:endParaRPr>
          </a:p>
          <a:p>
            <a:pPr marL="171450" indent="-171450">
              <a:buFont typeface="Arial" panose="020B0604020202020204" pitchFamily="34" charset="0"/>
              <a:buChar char="•"/>
            </a:pPr>
            <a:r>
              <a:rPr lang="en-GB" sz="1200" b="1" dirty="0"/>
              <a:t>Functional testing: </a:t>
            </a:r>
            <a:r>
              <a:rPr lang="en-GB" sz="1200" dirty="0"/>
              <a:t>This is a verification activity; did we build a correctly working product? Does the software meet the business requirements? A functional test verifies that the product actually works as you (the developer) think it does.</a:t>
            </a:r>
          </a:p>
          <a:p>
            <a:pPr marL="171450" indent="-171450">
              <a:buFont typeface="Arial" panose="020B0604020202020204" pitchFamily="34" charset="0"/>
              <a:buChar char="•"/>
            </a:pPr>
            <a:endParaRPr lang="en-GB" sz="1200" dirty="0"/>
          </a:p>
          <a:p>
            <a:pPr marL="171450" indent="-171450">
              <a:buFont typeface="Arial" panose="020B0604020202020204" pitchFamily="34" charset="0"/>
              <a:buChar char="•"/>
            </a:pPr>
            <a:r>
              <a:rPr lang="en-GB" sz="1200" b="1" dirty="0"/>
              <a:t>Acceptance testing: </a:t>
            </a:r>
            <a:r>
              <a:rPr lang="en-GB" sz="1200" dirty="0"/>
              <a:t>This is a validation activity; did we build the right thing? Is this what the customer really needs? Acceptance tests verify the product actually solves the problem it was made to solve. This can best be done by the user (customer), for instance performing his/her tasks that the software assists with.</a:t>
            </a:r>
            <a:endParaRPr lang="en-GB" sz="1200" b="1" dirty="0"/>
          </a:p>
        </p:txBody>
      </p:sp>
    </p:spTree>
    <p:extLst>
      <p:ext uri="{BB962C8B-B14F-4D97-AF65-F5344CB8AC3E}">
        <p14:creationId xmlns:p14="http://schemas.microsoft.com/office/powerpoint/2010/main" val="143985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3109</TotalTime>
  <Words>3472</Words>
  <Application>Microsoft Office PowerPoint</Application>
  <PresentationFormat>Widescreen</PresentationFormat>
  <Paragraphs>350</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Engr. Rabbil Hasan</dc:creator>
  <cp:lastModifiedBy>USER</cp:lastModifiedBy>
  <cp:revision>305</cp:revision>
  <dcterms:created xsi:type="dcterms:W3CDTF">2021-11-04T17:13:57Z</dcterms:created>
  <dcterms:modified xsi:type="dcterms:W3CDTF">2022-11-05T11:07:30Z</dcterms:modified>
</cp:coreProperties>
</file>