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3" r:id="rId11"/>
    <p:sldId id="35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940-0692-429A-A27E-15793489D6B1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F944B-59A7-405A-89EE-8833AF41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6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F944B-59A7-405A-89EE-8833AF4160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6DE3-45ED-4D72-BBEB-50E590885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2AD32-2675-43D2-AAA7-F399DDE1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5D289-92F8-400B-A126-0123C20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2844-CA37-424B-8A04-83B59D6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6E3C-A804-4A57-94DB-9C8A1021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BD6-6DBB-41B1-BC44-E31682E1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4BCE9-64F4-41CF-B190-0B80DC8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6A0F-C510-4C53-8245-21ADD3CF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DDB4-CC41-4D95-903A-894B347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647-0D41-4047-A513-93E7818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F85EB-D718-468E-97C8-F9F7D5A9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8975E-0F6E-4D4F-B9C2-79A4805B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48B5-3762-4EC7-8159-5A432823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BCD4-1916-44B5-9DA6-B5F37AEA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D65D-CCCF-4DCF-8BDC-7BA7E548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B39F-0860-429B-A86A-B51A9E1E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AEFC3-1E20-4E6C-BFA1-7CF65C3B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52C9-151A-4992-A07C-A6A491A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527E-14BD-4546-9AA8-98E01C0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08D7-55C7-47EF-A19B-FEBE302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4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34CA-6463-4490-8515-AA96ADF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9D2-A6EF-4860-9131-8C4A2C77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D36F-958D-43EF-9FD9-8A41FFF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13B7-86C4-46E6-96CF-0B8088C1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88BE-9A4B-48E4-AF53-73BE0C7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E4E7-440F-450A-B136-56C91763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3643-D09F-4F39-812C-347E3D426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0140-0DF2-48B6-9B22-DCD4F37D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F383B-B200-47FC-A12F-89764959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5B27-F0AD-4253-9390-02CA086B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8005-FCB6-4931-81C1-7DC96158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8B7F-48CC-4E01-A993-A9B66C7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2F4FA-8379-4CDD-8DBB-0510631F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BBF04-8109-4833-A477-792FA1B2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95BF-C81B-422A-9F62-8029A993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F0F8E-C0E9-4D51-9295-FD53B4ACA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1F143-C64F-4F2D-A910-2B58964C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2FAC3-35F1-44FA-B329-4A225D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FD750-F36C-46B2-B9D2-2BC7432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6D1-F0DB-48EF-955C-CD7A8164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B449C-8235-4F41-BFD0-CC2EB04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772BF-4BDF-4A4A-AB23-DC5A9192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F464F-7799-4A5E-996B-044E9824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F1364-49E9-4FC3-9BB0-A6EF759F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D01E-39C0-464A-83B3-905D9FE0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AE75-2223-4270-9B6C-F0B65D2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A43-D3F3-42AD-BCDD-308EBD76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AF09-FFC7-4A8C-8F90-288EA5FAC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FC05-412F-4729-A9DD-FE55FB939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E2246-5B2A-4F45-AE12-51A76295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EA0A2-36B2-442E-B5D8-3CD5384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4ADE-5F85-41D5-9583-9203623E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0EE-4582-4625-BAFA-8B58CF65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B261-87AE-4916-9925-009D2F293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15DD9-A740-40EA-BC31-1DE7E1B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92B-CE11-4218-B530-6460666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E704-9ACF-46E9-9775-62471D0A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D6F4-6683-4635-8EE7-ABD51CA5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2FBC-3EC8-4255-88FE-F2E910E6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EBE7-1AE3-491E-8D45-E7784B5F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5D3A-1630-4C5A-9588-1B84A148C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3405-90A4-43B6-AF62-AB8B1C2AFE9B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2F570-17E7-4638-9B5F-07782B7F6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53FC-90B8-47DC-9402-52F01904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50BE-EFFA-4D2B-B8A8-9E3F8BEF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984F88-B234-4870-8AB1-ADB4A60A1C5B}"/>
              </a:ext>
            </a:extLst>
          </p:cNvPr>
          <p:cNvSpPr txBox="1"/>
          <p:nvPr/>
        </p:nvSpPr>
        <p:spPr>
          <a:xfrm>
            <a:off x="860611" y="1851101"/>
            <a:ext cx="107266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(JavaScript Object Notation) 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87041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Bad Special Characters And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5622C-8AA3-4C88-93AA-005EFC7AD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1428695"/>
            <a:ext cx="10976642" cy="3421207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7379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Validating JSON Output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E5A98-64EB-49F5-A35D-22F44AC20371}"/>
              </a:ext>
            </a:extLst>
          </p:cNvPr>
          <p:cNvSpPr/>
          <p:nvPr/>
        </p:nvSpPr>
        <p:spPr>
          <a:xfrm>
            <a:off x="416555" y="930880"/>
            <a:ext cx="1128238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latin typeface="Roboto" panose="02000000000000000000"/>
              </a:rPr>
              <a:t>Using command line tools like </a:t>
            </a:r>
            <a:r>
              <a:rPr lang="en-GB" sz="1200" dirty="0" err="1">
                <a:latin typeface="Roboto" panose="02000000000000000000"/>
              </a:rPr>
              <a:t>ajv</a:t>
            </a:r>
            <a:r>
              <a:rPr lang="en-GB" sz="1200" dirty="0">
                <a:latin typeface="Roboto" panose="02000000000000000000"/>
              </a:rPr>
              <a:t>-cli / </a:t>
            </a:r>
            <a:r>
              <a:rPr lang="en-GB" sz="1200" dirty="0" err="1">
                <a:latin typeface="Roboto" panose="02000000000000000000"/>
              </a:rPr>
              <a:t>jsonlint</a:t>
            </a:r>
            <a:r>
              <a:rPr lang="en-GB" sz="1200" dirty="0">
                <a:latin typeface="Roboto" panose="02000000000000000000"/>
              </a:rPr>
              <a:t> (can be installed via any package manager) will eliminate trouble for consumers.</a:t>
            </a:r>
          </a:p>
        </p:txBody>
      </p:sp>
    </p:spTree>
    <p:extLst>
      <p:ext uri="{BB962C8B-B14F-4D97-AF65-F5344CB8AC3E}">
        <p14:creationId xmlns:p14="http://schemas.microsoft.com/office/powerpoint/2010/main" val="140650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JavaScript Object Notation (JSON)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245493" y="882029"/>
            <a:ext cx="11417772" cy="4890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stands for JavaScript Object Notation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is easy to read and write.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is a lightweight data-interchange format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is plain text written in JavaScript object notation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is used to send data between computers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is language independent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It was designed for human-readable data interchange.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The official Internet media type for JSON is application/json. 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The filename extension is .json.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200" dirty="0">
                <a:latin typeface="Roboto" panose="02000000000000000000"/>
              </a:rPr>
              <a:t>JSON supports a wide range of data types that can be combined to express the structure of most data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GB" sz="1200" dirty="0">
              <a:latin typeface="Roboto" panose="0200000000000000000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b="1" dirty="0">
                <a:latin typeface="Roboto" panose="02000000000000000000"/>
              </a:rPr>
              <a:t>Benefits: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200" b="1" dirty="0">
                <a:latin typeface="Roboto" panose="02000000000000000000"/>
              </a:rPr>
              <a:t>Compact, efficient format, Easily readable, Broadly supported, Self-describing, Flexible format</a:t>
            </a:r>
          </a:p>
        </p:txBody>
      </p:sp>
    </p:spTree>
    <p:extLst>
      <p:ext uri="{BB962C8B-B14F-4D97-AF65-F5344CB8AC3E}">
        <p14:creationId xmlns:p14="http://schemas.microsoft.com/office/powerpoint/2010/main" val="355704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Why Use JSON?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506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GB" sz="1200" dirty="0">
                <a:latin typeface="Roboto" panose="02000000000000000000"/>
              </a:rPr>
              <a:t>The JSON format is syntactically similar to the code for creating JavaScript objects. Because of this, a JavaScript program can easily convert JSON data into JavaScript objects.</a:t>
            </a:r>
          </a:p>
          <a:p>
            <a:pPr>
              <a:spcAft>
                <a:spcPts val="800"/>
              </a:spcAft>
            </a:pPr>
            <a:r>
              <a:rPr lang="en-GB" sz="1200" dirty="0">
                <a:latin typeface="Roboto" panose="02000000000000000000"/>
              </a:rPr>
              <a:t>Since the format is text only, JSON data can easily be sent between computers, and used by any programming language.</a:t>
            </a:r>
          </a:p>
          <a:p>
            <a:pPr>
              <a:spcAft>
                <a:spcPts val="800"/>
              </a:spcAft>
            </a:pPr>
            <a:r>
              <a:rPr lang="en-GB" sz="1200" dirty="0">
                <a:latin typeface="Roboto" panose="02000000000000000000"/>
              </a:rPr>
              <a:t>JavaScript has a built in function for converting JSON strings into JavaScript objects:</a:t>
            </a:r>
          </a:p>
          <a:p>
            <a:pPr>
              <a:spcAft>
                <a:spcPts val="800"/>
              </a:spcAft>
            </a:pPr>
            <a:r>
              <a:rPr lang="en-GB" sz="1200" dirty="0" err="1">
                <a:latin typeface="Roboto" panose="02000000000000000000"/>
              </a:rPr>
              <a:t>JSON.parse</a:t>
            </a:r>
            <a:r>
              <a:rPr lang="en-GB" sz="1200" dirty="0">
                <a:latin typeface="Roboto" panose="02000000000000000000"/>
              </a:rPr>
              <a:t>()</a:t>
            </a:r>
          </a:p>
          <a:p>
            <a:pPr>
              <a:spcAft>
                <a:spcPts val="800"/>
              </a:spcAft>
            </a:pPr>
            <a:r>
              <a:rPr lang="en-GB" sz="1200" dirty="0">
                <a:latin typeface="Roboto" panose="02000000000000000000"/>
              </a:rPr>
              <a:t>JavaScript also has a built in function for converting an object into a JSON string:</a:t>
            </a:r>
          </a:p>
          <a:p>
            <a:pPr>
              <a:spcAft>
                <a:spcPts val="800"/>
              </a:spcAft>
            </a:pPr>
            <a:r>
              <a:rPr lang="en-GB" sz="1200" dirty="0" err="1">
                <a:latin typeface="Roboto" panose="02000000000000000000"/>
              </a:rPr>
              <a:t>JSON.stringify</a:t>
            </a:r>
            <a:r>
              <a:rPr lang="en-GB" sz="1200" dirty="0">
                <a:latin typeface="Roboto" panose="02000000000000000000"/>
              </a:rPr>
              <a:t>()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100" b="1" dirty="0">
                <a:latin typeface="Roboto" panose="02000000000000000000"/>
              </a:rPr>
              <a:t>You can receive pure text from a server and use it as a JavaScript object.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100" b="1" dirty="0">
                <a:latin typeface="Roboto" panose="02000000000000000000"/>
              </a:rPr>
              <a:t>You can send a JavaScript object to a server in pure text format.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100" b="1" dirty="0">
                <a:latin typeface="Roboto" panose="02000000000000000000"/>
              </a:rPr>
              <a:t>You can work with data as JavaScript objects, with no complicated parsing and translations.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100" b="1" dirty="0">
                <a:latin typeface="Roboto" panose="02000000000000000000"/>
              </a:rPr>
              <a:t>It is used while writing JavaScript based applications that includes browser extensions and websites.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1100" b="1" dirty="0">
                <a:latin typeface="Roboto" panose="02000000000000000000"/>
              </a:rPr>
              <a:t>Web services and APIs use JSON format to provide public data.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  <a:p>
            <a:pPr>
              <a:spcAft>
                <a:spcPts val="800"/>
              </a:spcAft>
            </a:pPr>
            <a:r>
              <a:rPr lang="en-GB" sz="1200" dirty="0">
                <a:latin typeface="Roboto" panose="02000000000000000000"/>
              </a:rPr>
              <a:t>When storing data, the data has to be a certain format, and regardless of where you choose to store it, text is always one of the legal formats. JSON makes it possible to store JavaScript objects as text.</a:t>
            </a:r>
          </a:p>
        </p:txBody>
      </p:sp>
    </p:spTree>
    <p:extLst>
      <p:ext uri="{BB962C8B-B14F-4D97-AF65-F5344CB8AC3E}">
        <p14:creationId xmlns:p14="http://schemas.microsoft.com/office/powerpoint/2010/main" val="331927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Understanding JSON 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F6B299-31AF-47F5-80F5-B5E049E2D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6" y="948521"/>
            <a:ext cx="8059271" cy="54342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97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JSON - Data Types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038F61-38DF-4C06-9992-ABC51C45D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82414"/>
              </p:ext>
            </p:extLst>
          </p:nvPr>
        </p:nvGraphicFramePr>
        <p:xfrm>
          <a:off x="972670" y="1106837"/>
          <a:ext cx="10044953" cy="506157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897177">
                  <a:extLst>
                    <a:ext uri="{9D8B030D-6E8A-4147-A177-3AD203B41FA5}">
                      <a16:colId xmlns:a16="http://schemas.microsoft.com/office/drawing/2014/main" val="895361795"/>
                    </a:ext>
                  </a:extLst>
                </a:gridCol>
                <a:gridCol w="8147776">
                  <a:extLst>
                    <a:ext uri="{9D8B030D-6E8A-4147-A177-3AD203B41FA5}">
                      <a16:colId xmlns:a16="http://schemas.microsoft.com/office/drawing/2014/main" val="3404264249"/>
                    </a:ext>
                  </a:extLst>
                </a:gridCol>
              </a:tblGrid>
              <a:tr h="5357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Type 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Description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51373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Double- precision floating-point format in JavaScript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{"age":30}</a:t>
                      </a: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91207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Double-quoted Unicode with backslash escaping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{"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name":"John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"}</a:t>
                      </a: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4150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 or False     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{"</a:t>
                      </a:r>
                      <a:r>
                        <a:rPr lang="en-US" sz="1200" dirty="0" err="1">
                          <a:effectLst/>
                        </a:rPr>
                        <a:t>sale":true</a:t>
                      </a: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665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Array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ordered sequence of values     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{"employees":["John", "Anna", "Peter"]}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259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 can be a string, a number, true or false, null </a:t>
                      </a:r>
                      <a:r>
                        <a:rPr lang="en-US" sz="1600" dirty="0" err="1">
                          <a:effectLst/>
                        </a:rPr>
                        <a:t>etc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16124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Object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An unordered collection of </a:t>
                      </a:r>
                      <a:r>
                        <a:rPr lang="en-US" sz="1600" dirty="0" err="1">
                          <a:effectLst/>
                        </a:rPr>
                        <a:t>key:value</a:t>
                      </a:r>
                      <a:r>
                        <a:rPr lang="en-US" sz="1600" dirty="0">
                          <a:effectLst/>
                        </a:rPr>
                        <a:t> pairs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{"employee":{"</a:t>
                      </a:r>
                      <a:r>
                        <a:rPr lang="en-GB" sz="1200" dirty="0" err="1">
                          <a:effectLst/>
                        </a:rPr>
                        <a:t>name":"John</a:t>
                      </a:r>
                      <a:r>
                        <a:rPr lang="en-GB" sz="1200" dirty="0">
                          <a:effectLst/>
                        </a:rPr>
                        <a:t>", "age":30, "</a:t>
                      </a:r>
                      <a:r>
                        <a:rPr lang="en-GB" sz="1200" dirty="0" err="1">
                          <a:effectLst/>
                        </a:rPr>
                        <a:t>city":"New</a:t>
                      </a:r>
                      <a:r>
                        <a:rPr lang="en-GB" sz="1200" dirty="0">
                          <a:effectLst/>
                        </a:rPr>
                        <a:t> York"}}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884592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Whitespace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Can be used between any pair of tokens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26170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Empty  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{"</a:t>
                      </a:r>
                      <a:r>
                        <a:rPr lang="en-US" sz="1200" dirty="0" err="1">
                          <a:effectLst/>
                        </a:rPr>
                        <a:t>name":null</a:t>
                      </a:r>
                      <a:r>
                        <a:rPr lang="en-US" sz="1200" dirty="0">
                          <a:effectLst/>
                        </a:rPr>
                        <a:t>}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16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24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Bad Special Characters &amp;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038F61-38DF-4C06-9992-ABC51C45D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80203"/>
              </p:ext>
            </p:extLst>
          </p:nvPr>
        </p:nvGraphicFramePr>
        <p:xfrm>
          <a:off x="2613212" y="1641374"/>
          <a:ext cx="5948083" cy="301152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935941">
                  <a:extLst>
                    <a:ext uri="{9D8B030D-6E8A-4147-A177-3AD203B41FA5}">
                      <a16:colId xmlns:a16="http://schemas.microsoft.com/office/drawing/2014/main" val="895361795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3404264249"/>
                    </a:ext>
                  </a:extLst>
                </a:gridCol>
              </a:tblGrid>
              <a:tr h="465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Characters 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441" marR="1154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Replace with</a:t>
                      </a:r>
                    </a:p>
                  </a:txBody>
                  <a:tcPr marL="115441" marR="11544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051373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Backspace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4150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Form feed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665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Newline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2596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Carriage return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516124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Tab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884592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Double quote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\"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726170"/>
                  </a:ext>
                </a:extLst>
              </a:tr>
              <a:tr h="363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Backslash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\\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040" marR="1010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16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6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Enclose within DOUBLE Quotes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E5A98-64EB-49F5-A35D-22F44AC20371}"/>
              </a:ext>
            </a:extLst>
          </p:cNvPr>
          <p:cNvSpPr/>
          <p:nvPr/>
        </p:nvSpPr>
        <p:spPr>
          <a:xfrm>
            <a:off x="416555" y="930880"/>
            <a:ext cx="11282386" cy="270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latin typeface="Roboto" panose="02000000000000000000"/>
              </a:rPr>
              <a:t>Always enclose the Key : Value pair within double quotes. It may be convenient (not sure how) to generate with Single quotes, but JSON parser don’t like to parse JSON objects with single quotes.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Roboto" panose="0200000000000000000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latin typeface="Roboto" panose="02000000000000000000"/>
              </a:rPr>
              <a:t>For numerical Values, quotes are optional but is a good practice to enclose them in double quote.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Roboto" panose="02000000000000000000"/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FF0000"/>
                </a:solidFill>
                <a:latin typeface="Roboto" panose="02000000000000000000"/>
              </a:rPr>
              <a:t>{'id': '1','name':File}   is not right ✘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92D050"/>
                </a:solidFill>
                <a:latin typeface="Roboto" panose="02000000000000000000"/>
              </a:rPr>
              <a:t>{"id": 1,"name":"File"}    is okay  ✓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00B050"/>
                </a:solidFill>
                <a:latin typeface="Roboto" panose="02000000000000000000"/>
              </a:rPr>
              <a:t>{"id": "1","name":"File"}    is the best  ✓</a:t>
            </a:r>
          </a:p>
        </p:txBody>
      </p:sp>
    </p:spTree>
    <p:extLst>
      <p:ext uri="{BB962C8B-B14F-4D97-AF65-F5344CB8AC3E}">
        <p14:creationId xmlns:p14="http://schemas.microsoft.com/office/powerpoint/2010/main" val="109597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No Hyphens Please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E5A98-64EB-49F5-A35D-22F44AC20371}"/>
              </a:ext>
            </a:extLst>
          </p:cNvPr>
          <p:cNvSpPr/>
          <p:nvPr/>
        </p:nvSpPr>
        <p:spPr>
          <a:xfrm>
            <a:off x="416555" y="930880"/>
            <a:ext cx="11282386" cy="3133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latin typeface="Roboto" panose="02000000000000000000"/>
              </a:rPr>
              <a:t>Never </a:t>
            </a:r>
            <a:r>
              <a:rPr lang="en-GB" sz="1200" dirty="0" err="1">
                <a:latin typeface="Roboto" panose="02000000000000000000"/>
              </a:rPr>
              <a:t>Never</a:t>
            </a:r>
            <a:r>
              <a:rPr lang="en-GB" sz="1200" dirty="0">
                <a:latin typeface="Roboto" panose="02000000000000000000"/>
              </a:rPr>
              <a:t> </a:t>
            </a:r>
            <a:r>
              <a:rPr lang="en-GB" sz="1200" dirty="0" err="1">
                <a:latin typeface="Roboto" panose="02000000000000000000"/>
              </a:rPr>
              <a:t>Never</a:t>
            </a:r>
            <a:r>
              <a:rPr lang="en-GB" sz="1200" dirty="0">
                <a:latin typeface="Roboto" panose="02000000000000000000"/>
              </a:rPr>
              <a:t> use Hyphens in your Key fields. It breaks python, </a:t>
            </a:r>
            <a:r>
              <a:rPr lang="en-GB" sz="1200" dirty="0" err="1">
                <a:latin typeface="Roboto" panose="02000000000000000000"/>
              </a:rPr>
              <a:t>scala</a:t>
            </a:r>
            <a:r>
              <a:rPr lang="en-GB" sz="1200" dirty="0">
                <a:latin typeface="Roboto" panose="02000000000000000000"/>
              </a:rPr>
              <a:t> parser and developers have to escape it to use those fields.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Roboto" panose="0200000000000000000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latin typeface="Roboto" panose="02000000000000000000"/>
              </a:rPr>
              <a:t>Instead of Hyphens use underscores (_). But using </a:t>
            </a:r>
            <a:r>
              <a:rPr lang="en-GB" sz="1200" dirty="0" err="1">
                <a:latin typeface="Roboto" panose="02000000000000000000"/>
              </a:rPr>
              <a:t>alllower</a:t>
            </a:r>
            <a:r>
              <a:rPr lang="en-GB" sz="1200" dirty="0">
                <a:latin typeface="Roboto" panose="02000000000000000000"/>
              </a:rPr>
              <a:t> case or camel Case is the best. See samples below.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Roboto" panose="02000000000000000000"/>
            </a:endParaRPr>
          </a:p>
          <a:p>
            <a:pPr>
              <a:lnSpc>
                <a:spcPct val="150000"/>
              </a:lnSpc>
            </a:pPr>
            <a:endParaRPr lang="en-GB" sz="1200" dirty="0">
              <a:latin typeface="Roboto" panose="02000000000000000000"/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FF0000"/>
                </a:solidFill>
                <a:latin typeface="Roboto" panose="02000000000000000000"/>
              </a:rPr>
              <a:t>{"</a:t>
            </a:r>
            <a:r>
              <a:rPr lang="en-GB" sz="1400" dirty="0" err="1">
                <a:solidFill>
                  <a:srgbClr val="FF0000"/>
                </a:solidFill>
                <a:latin typeface="Roboto" panose="02000000000000000000"/>
              </a:rPr>
              <a:t>first-name":"Rachel","last-name":"Green</a:t>
            </a:r>
            <a:r>
              <a:rPr lang="en-GB" sz="1400" dirty="0">
                <a:solidFill>
                  <a:srgbClr val="FF0000"/>
                </a:solidFill>
                <a:latin typeface="Roboto" panose="02000000000000000000"/>
              </a:rPr>
              <a:t>"}      is not right. ✘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92D050"/>
                </a:solidFill>
                <a:latin typeface="Roboto" panose="02000000000000000000"/>
              </a:rPr>
              <a:t>{"</a:t>
            </a:r>
            <a:r>
              <a:rPr lang="en-GB" sz="1400" dirty="0" err="1">
                <a:solidFill>
                  <a:srgbClr val="92D050"/>
                </a:solidFill>
                <a:latin typeface="Roboto" panose="02000000000000000000"/>
              </a:rPr>
              <a:t>first_name":"Rachel","last_name":"Green</a:t>
            </a:r>
            <a:r>
              <a:rPr lang="en-GB" sz="1400" dirty="0">
                <a:solidFill>
                  <a:srgbClr val="92D050"/>
                </a:solidFill>
                <a:latin typeface="Roboto" panose="02000000000000000000"/>
              </a:rPr>
              <a:t>"}     is okay ✓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92D050"/>
                </a:solidFill>
                <a:latin typeface="Roboto" panose="02000000000000000000"/>
              </a:rPr>
              <a:t>{"</a:t>
            </a:r>
            <a:r>
              <a:rPr lang="en-GB" sz="1400" dirty="0" err="1">
                <a:solidFill>
                  <a:srgbClr val="92D050"/>
                </a:solidFill>
                <a:latin typeface="Roboto" panose="02000000000000000000"/>
              </a:rPr>
              <a:t>firstname</a:t>
            </a:r>
            <a:r>
              <a:rPr lang="en-GB" sz="1400" dirty="0">
                <a:solidFill>
                  <a:srgbClr val="92D050"/>
                </a:solidFill>
                <a:latin typeface="Roboto" panose="02000000000000000000"/>
              </a:rPr>
              <a:t>":"Rachel","</a:t>
            </a:r>
            <a:r>
              <a:rPr lang="en-GB" sz="1400" dirty="0" err="1">
                <a:solidFill>
                  <a:srgbClr val="92D050"/>
                </a:solidFill>
                <a:latin typeface="Roboto" panose="02000000000000000000"/>
              </a:rPr>
              <a:t>lastname</a:t>
            </a:r>
            <a:r>
              <a:rPr lang="en-GB" sz="1400" dirty="0">
                <a:solidFill>
                  <a:srgbClr val="92D050"/>
                </a:solidFill>
                <a:latin typeface="Roboto" panose="02000000000000000000"/>
              </a:rPr>
              <a:t>":"Green"}         is okay ✓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00B050"/>
                </a:solidFill>
                <a:latin typeface="Roboto" panose="02000000000000000000"/>
              </a:rPr>
              <a:t>{"</a:t>
            </a:r>
            <a:r>
              <a:rPr lang="en-GB" sz="1400" dirty="0" err="1">
                <a:solidFill>
                  <a:srgbClr val="00B050"/>
                </a:solidFill>
                <a:latin typeface="Roboto" panose="02000000000000000000"/>
              </a:rPr>
              <a:t>firstName</a:t>
            </a:r>
            <a:r>
              <a:rPr lang="en-GB" sz="1400" dirty="0">
                <a:solidFill>
                  <a:srgbClr val="00B050"/>
                </a:solidFill>
                <a:latin typeface="Roboto" panose="02000000000000000000"/>
              </a:rPr>
              <a:t>":"Rachel","</a:t>
            </a:r>
            <a:r>
              <a:rPr lang="en-GB" sz="1400" dirty="0" err="1">
                <a:solidFill>
                  <a:srgbClr val="00B050"/>
                </a:solidFill>
                <a:latin typeface="Roboto" panose="02000000000000000000"/>
              </a:rPr>
              <a:t>lastName</a:t>
            </a:r>
            <a:r>
              <a:rPr lang="en-GB" sz="1400" dirty="0">
                <a:solidFill>
                  <a:srgbClr val="00B050"/>
                </a:solidFill>
                <a:latin typeface="Roboto" panose="02000000000000000000"/>
              </a:rPr>
              <a:t>":"Green"}        is the best. ✓</a:t>
            </a:r>
          </a:p>
        </p:txBody>
      </p:sp>
    </p:spTree>
    <p:extLst>
      <p:ext uri="{BB962C8B-B14F-4D97-AF65-F5344CB8AC3E}">
        <p14:creationId xmlns:p14="http://schemas.microsoft.com/office/powerpoint/2010/main" val="14329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6F5584-0EE9-470E-9DF7-9B59A973FF26}"/>
              </a:ext>
            </a:extLst>
          </p:cNvPr>
          <p:cNvSpPr txBox="1"/>
          <p:nvPr/>
        </p:nvSpPr>
        <p:spPr>
          <a:xfrm>
            <a:off x="245493" y="116872"/>
            <a:ext cx="591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b="1" dirty="0">
                <a:solidFill>
                  <a:schemeClr val="accent1"/>
                </a:solidFill>
                <a:latin typeface="Roboto" panose="02000000000000000000"/>
              </a:rPr>
              <a:t>Always Create a Root Element.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94D51F-F0E8-443A-9EF9-3B670ABA16DD}"/>
              </a:ext>
            </a:extLst>
          </p:cNvPr>
          <p:cNvCxnSpPr>
            <a:cxnSpLocks/>
          </p:cNvCxnSpPr>
          <p:nvPr/>
        </p:nvCxnSpPr>
        <p:spPr>
          <a:xfrm flipH="1">
            <a:off x="186612" y="684116"/>
            <a:ext cx="1175989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9C5B3E-5256-48B4-9EF6-6DCCEE3A43FA}"/>
              </a:ext>
            </a:extLst>
          </p:cNvPr>
          <p:cNvSpPr txBox="1"/>
          <p:nvPr/>
        </p:nvSpPr>
        <p:spPr>
          <a:xfrm>
            <a:off x="357673" y="792381"/>
            <a:ext cx="1141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endParaRPr lang="en-GB" sz="1200" dirty="0">
              <a:latin typeface="Roboto" panose="0200000000000000000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E5A98-64EB-49F5-A35D-22F44AC20371}"/>
              </a:ext>
            </a:extLst>
          </p:cNvPr>
          <p:cNvSpPr/>
          <p:nvPr/>
        </p:nvSpPr>
        <p:spPr>
          <a:xfrm>
            <a:off x="416555" y="930880"/>
            <a:ext cx="1128238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latin typeface="Roboto" panose="02000000000000000000"/>
              </a:rPr>
              <a:t>Creation of Root element is optional, but it helps when you are generating complicated JSON.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FA3D12-6C32-4581-9C73-5013A381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3" y="1539970"/>
            <a:ext cx="5181401" cy="4842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AD37C-026D-44F9-89C3-C8692A889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10" y="1539970"/>
            <a:ext cx="5278165" cy="48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2810</TotalTime>
  <Words>747</Words>
  <Application>Microsoft Office PowerPoint</Application>
  <PresentationFormat>Widescreen</PresentationFormat>
  <Paragraphs>107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USER</cp:lastModifiedBy>
  <cp:revision>245</cp:revision>
  <dcterms:created xsi:type="dcterms:W3CDTF">2021-11-04T17:13:57Z</dcterms:created>
  <dcterms:modified xsi:type="dcterms:W3CDTF">2022-11-05T05:43:21Z</dcterms:modified>
</cp:coreProperties>
</file>