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84" r:id="rId4"/>
    <p:sldId id="283" r:id="rId5"/>
    <p:sldId id="282" r:id="rId6"/>
    <p:sldId id="280" r:id="rId7"/>
    <p:sldId id="285" r:id="rId8"/>
    <p:sldId id="279" r:id="rId9"/>
    <p:sldId id="278" r:id="rId10"/>
    <p:sldId id="287" r:id="rId11"/>
    <p:sldId id="288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8940-0692-429A-A27E-15793489D6B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944B-59A7-405A-89EE-8833AF41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2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6DE3-45ED-4D72-BBEB-50E590885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2AD32-2675-43D2-AAA7-F399DDE1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D289-92F8-400B-A126-0123C20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2844-CA37-424B-8A04-83B59D6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6E3C-A804-4A57-94DB-9C8A1021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ABD6-6DBB-41B1-BC44-E31682E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4BCE9-64F4-41CF-B190-0B80DC8B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6A0F-C510-4C53-8245-21ADD3CF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DDB4-CC41-4D95-903A-894B347F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647-0D41-4047-A513-93E7818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85EB-D718-468E-97C8-F9F7D5A9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975E-0F6E-4D4F-B9C2-79A4805B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48B5-3762-4EC7-8159-5A432823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BCD4-1916-44B5-9DA6-B5F37AE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D65D-CCCF-4DCF-8BDC-7BA7E548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B39F-0860-429B-A86A-B51A9E1E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EFC3-1E20-4E6C-BFA1-7CF65C3B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52C9-151A-4992-A07C-A6A491AA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527E-14BD-4546-9AA8-98E01C0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08D7-55C7-47EF-A19B-FEBE302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34CA-6463-4490-8515-AA96ADF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A9D2-A6EF-4860-9131-8C4A2C77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D36F-958D-43EF-9FD9-8A41FFF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13B7-86C4-46E6-96CF-0B8088C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88BE-9A4B-48E4-AF53-73BE0C7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4E7-440F-450A-B136-56C9176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3643-D09F-4F39-812C-347E3D42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0140-0DF2-48B6-9B22-DCD4F37D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383B-B200-47FC-A12F-89764959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5B27-F0AD-4253-9390-02CA086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48005-FCB6-4931-81C1-7DC9615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8B7F-48CC-4E01-A993-A9B66C7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F4FA-8379-4CDD-8DBB-0510631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BBF04-8109-4833-A477-792FA1B2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95BF-C81B-422A-9F62-8029A993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0F8E-C0E9-4D51-9295-FD53B4ACA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1F143-C64F-4F2D-A910-2B58964C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2FAC3-35F1-44FA-B329-4A225D1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FD750-F36C-46B2-B9D2-2BC7432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46D1-F0DB-48EF-955C-CD7A816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B449C-8235-4F41-BFD0-CC2EB04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772BF-4BDF-4A4A-AB23-DC5A919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F464F-7799-4A5E-996B-044E982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F1364-49E9-4FC3-9BB0-A6EF759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ED01E-39C0-464A-83B3-905D9FE0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AE75-2223-4270-9B6C-F0B65D2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2A43-D3F3-42AD-BCDD-308EBD7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AF09-FFC7-4A8C-8F90-288EA5FA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FC05-412F-4729-A9DD-FE55FB93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E2246-5B2A-4F45-AE12-51A76295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A0A2-36B2-442E-B5D8-3CD5384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4ADE-5F85-41D5-9583-9203623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0EE-4582-4625-BAFA-8B58CF65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0B261-87AE-4916-9925-009D2F293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5DD9-A740-40EA-BC31-1DE7E1B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F92B-CE11-4218-B530-6460666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E704-9ACF-46E9-9775-62471D0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D6F4-6683-4635-8EE7-ABD51CA5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62FBC-3EC8-4255-88FE-F2E910E6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EBE7-1AE3-491E-8D45-E7784B5F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5D3A-1630-4C5A-9588-1B84A148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F570-17E7-4638-9B5F-07782B7F6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53FC-90B8-47DC-9402-52F01904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984F88-B234-4870-8AB1-ADB4A60A1C5B}"/>
              </a:ext>
            </a:extLst>
          </p:cNvPr>
          <p:cNvSpPr txBox="1"/>
          <p:nvPr/>
        </p:nvSpPr>
        <p:spPr>
          <a:xfrm>
            <a:off x="860611" y="1851101"/>
            <a:ext cx="10726601" cy="272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- Response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87041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 Response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03433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81BFF2-79E1-46D8-B74B-569A29A2A2E6}"/>
              </a:ext>
            </a:extLst>
          </p:cNvPr>
          <p:cNvSpPr txBox="1"/>
          <p:nvPr/>
        </p:nvSpPr>
        <p:spPr>
          <a:xfrm>
            <a:off x="658303" y="1161992"/>
            <a:ext cx="10816512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Http response is the final step of request-response communication. Every response is a combination of response header, body an d cookies.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FA806-7264-4A04-9E08-7C830608D716}"/>
              </a:ext>
            </a:extLst>
          </p:cNvPr>
          <p:cNvSpPr txBox="1"/>
          <p:nvPr/>
        </p:nvSpPr>
        <p:spPr>
          <a:xfrm>
            <a:off x="658303" y="2358290"/>
            <a:ext cx="10816512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 Response Segments: </a:t>
            </a:r>
            <a:endParaRPr lang="en-US" dirty="0"/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DAF983-8DF1-4701-B716-02A540CD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92999"/>
              </p:ext>
            </p:extLst>
          </p:nvPr>
        </p:nvGraphicFramePr>
        <p:xfrm>
          <a:off x="2017063" y="2976282"/>
          <a:ext cx="8157874" cy="18938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3897">
                  <a:extLst>
                    <a:ext uri="{9D8B030D-6E8A-4147-A177-3AD203B41FA5}">
                      <a16:colId xmlns:a16="http://schemas.microsoft.com/office/drawing/2014/main" val="4244785417"/>
                    </a:ext>
                  </a:extLst>
                </a:gridCol>
                <a:gridCol w="5593977">
                  <a:extLst>
                    <a:ext uri="{9D8B030D-6E8A-4147-A177-3AD203B41FA5}">
                      <a16:colId xmlns:a16="http://schemas.microsoft.com/office/drawing/2014/main" val="242776146"/>
                    </a:ext>
                  </a:extLst>
                </a:gridCol>
              </a:tblGrid>
              <a:tr h="430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Response Area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Standard Data Type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477364"/>
                  </a:ext>
                </a:extLst>
              </a:tr>
              <a:tr h="5256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Body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Simple String, JSON, Download, Redirect, 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9314921"/>
                  </a:ext>
                </a:extLst>
              </a:tr>
              <a:tr h="4403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Header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Key Pair Value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8924649"/>
                  </a:ext>
                </a:extLst>
              </a:tr>
              <a:tr h="497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Cookies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Key Pair Value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62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7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 Response Status Messages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39293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F8AFE2B-7535-4568-9E45-F2A934793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7302"/>
              </p:ext>
            </p:extLst>
          </p:nvPr>
        </p:nvGraphicFramePr>
        <p:xfrm>
          <a:off x="567809" y="956040"/>
          <a:ext cx="11056381" cy="5313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1835">
                  <a:extLst>
                    <a:ext uri="{9D8B030D-6E8A-4147-A177-3AD203B41FA5}">
                      <a16:colId xmlns:a16="http://schemas.microsoft.com/office/drawing/2014/main" val="934711604"/>
                    </a:ext>
                  </a:extLst>
                </a:gridCol>
                <a:gridCol w="1546519">
                  <a:extLst>
                    <a:ext uri="{9D8B030D-6E8A-4147-A177-3AD203B41FA5}">
                      <a16:colId xmlns:a16="http://schemas.microsoft.com/office/drawing/2014/main" val="3375369229"/>
                    </a:ext>
                  </a:extLst>
                </a:gridCol>
                <a:gridCol w="8798027">
                  <a:extLst>
                    <a:ext uri="{9D8B030D-6E8A-4147-A177-3AD203B41FA5}">
                      <a16:colId xmlns:a16="http://schemas.microsoft.com/office/drawing/2014/main" val="178137068"/>
                    </a:ext>
                  </a:extLst>
                </a:gridCol>
              </a:tblGrid>
              <a:tr h="443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Meaning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53713"/>
                  </a:ext>
                </a:extLst>
              </a:tr>
              <a:tr h="42403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200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OK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The request is OK (this is the standard response for successful HTTP requests)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153558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201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Roboto" panose="02000000000000000000"/>
                        </a:rPr>
                        <a:t>Created</a:t>
                      </a:r>
                      <a:endParaRPr lang="en-US" sz="1200" b="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Roboto" panose="02000000000000000000"/>
                        </a:rPr>
                        <a:t>The request has been fulfilled, and a new resource is created </a:t>
                      </a:r>
                      <a:endParaRPr lang="en-US" sz="1200" b="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647568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202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Accepted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The request has been accepted for processing, but the processing has not been completed 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114910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203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Non-Authoritative Information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The request has been successfully processed, but is returning information that may be from another source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26931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204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No Content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The request has been successfully processed, but is not returning any content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964802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205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effectLst/>
                          <a:latin typeface="Roboto" panose="02000000000000000000"/>
                        </a:rPr>
                        <a:t>Reset Content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Roboto" panose="02000000000000000000"/>
                        </a:rPr>
                        <a:t>The request has been successfully processed, but is not returning any content, and requires that the requester reset the document view</a:t>
                      </a:r>
                      <a:endParaRPr lang="en-US" sz="1200" b="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5232898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206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Partial Content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The server is delivering only part of the resource due to a range header sent by the client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555760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400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Bad Request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Roboto" panose="0200000000000000000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 cannot be fulfilled due to bad syntax</a:t>
                      </a:r>
                      <a:endParaRPr lang="en-US" sz="1200" b="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01264578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401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Roboto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Unauthorized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Roboto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 was a legal request, but the server is refusing to respond to it.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5321449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403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Forbidden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Roboto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 was a legal request, but the server is refusing to respond to it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9324804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404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Not Found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Roboto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requested page could not be found but may be available again in the future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526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 Response Status Messages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39293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F8AFE2B-7535-4568-9E45-F2A934793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28394"/>
              </p:ext>
            </p:extLst>
          </p:nvPr>
        </p:nvGraphicFramePr>
        <p:xfrm>
          <a:off x="567809" y="956040"/>
          <a:ext cx="11056381" cy="26399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1835">
                  <a:extLst>
                    <a:ext uri="{9D8B030D-6E8A-4147-A177-3AD203B41FA5}">
                      <a16:colId xmlns:a16="http://schemas.microsoft.com/office/drawing/2014/main" val="934711604"/>
                    </a:ext>
                  </a:extLst>
                </a:gridCol>
                <a:gridCol w="1732497">
                  <a:extLst>
                    <a:ext uri="{9D8B030D-6E8A-4147-A177-3AD203B41FA5}">
                      <a16:colId xmlns:a16="http://schemas.microsoft.com/office/drawing/2014/main" val="3375369229"/>
                    </a:ext>
                  </a:extLst>
                </a:gridCol>
                <a:gridCol w="8612049">
                  <a:extLst>
                    <a:ext uri="{9D8B030D-6E8A-4147-A177-3AD203B41FA5}">
                      <a16:colId xmlns:a16="http://schemas.microsoft.com/office/drawing/2014/main" val="178137068"/>
                    </a:ext>
                  </a:extLst>
                </a:gridCol>
              </a:tblGrid>
              <a:tr h="443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Meaning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53713"/>
                  </a:ext>
                </a:extLst>
              </a:tr>
              <a:tr h="42403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405</a:t>
                      </a:r>
                      <a:endParaRPr lang="en-US" sz="120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Method Not Allowed</a:t>
                      </a:r>
                      <a:endParaRPr lang="en-US" sz="120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A request was made of a page using a request method not supported by that page</a:t>
                      </a:r>
                      <a:endParaRPr lang="en-US" sz="120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153558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408</a:t>
                      </a:r>
                      <a:endParaRPr lang="en-US" sz="120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Request Timeout</a:t>
                      </a:r>
                      <a:endParaRPr lang="en-US" sz="120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Request Timeout</a:t>
                      </a:r>
                      <a:endParaRPr lang="en-US" sz="120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47568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500 </a:t>
                      </a:r>
                      <a:endParaRPr lang="en-US" sz="120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Internal Server Error</a:t>
                      </a:r>
                      <a:endParaRPr lang="en-US" sz="120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A generic error message, given when no more specific message is suitable</a:t>
                      </a:r>
                      <a:endParaRPr lang="en-US" sz="1200" b="1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2114910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502</a:t>
                      </a:r>
                      <a:endParaRPr lang="en-US" sz="120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Bad Gateway</a:t>
                      </a:r>
                      <a:endParaRPr lang="en-US" sz="120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The server was acting as a gateway or proxy and received an invalid response from the upstream server</a:t>
                      </a:r>
                      <a:endParaRPr lang="en-US" sz="1200" b="1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91226931"/>
                  </a:ext>
                </a:extLst>
              </a:tr>
              <a:tr h="4431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503</a:t>
                      </a:r>
                      <a:endParaRPr lang="en-US" sz="120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Service Unavailable</a:t>
                      </a:r>
                      <a:endParaRPr lang="en-US" sz="120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/>
                          <a:ea typeface="+mn-ea"/>
                          <a:cs typeface="+mn-cs"/>
                        </a:rPr>
                        <a:t>The server is currently unavailable (overloaded or down)</a:t>
                      </a:r>
                      <a:endParaRPr lang="en-US" sz="1200" b="1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73964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8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1377" y="128144"/>
            <a:ext cx="8011001" cy="367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HTTP/HTTPS </a:t>
            </a:r>
            <a:r>
              <a:rPr lang="fr-FR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Request</a:t>
            </a:r>
            <a:r>
              <a:rPr lang="fr-FR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Response</a:t>
            </a:r>
            <a:r>
              <a:rPr lang="fr-FR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Communication</a:t>
            </a:r>
            <a:endParaRPr lang="en-US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57214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A596AA-58CB-4AB7-9FAB-B5A8369DCE4E}"/>
              </a:ext>
            </a:extLst>
          </p:cNvPr>
          <p:cNvSpPr txBox="1"/>
          <p:nvPr/>
        </p:nvSpPr>
        <p:spPr>
          <a:xfrm>
            <a:off x="245493" y="849271"/>
            <a:ext cx="11495314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/>
              </a:rPr>
              <a:t>In request/response communication mode.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/>
              </a:rPr>
              <a:t>One software module sends a request to a second software module and waits for a response.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/>
              </a:rPr>
              <a:t>The First software module performs the role of the client.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/>
              </a:rPr>
              <a:t>The second, the role of the server,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/>
              </a:rPr>
              <a:t>This is called client/server interaction.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8A189F-E8AE-4B31-A205-2A03D53E5A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734" y="2994255"/>
            <a:ext cx="6392473" cy="2695537"/>
          </a:xfrm>
          <a:prstGeom prst="rect">
            <a:avLst/>
          </a:prstGeom>
          <a:noFill/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75106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186612" y="189456"/>
            <a:ext cx="7594753" cy="367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 Client </a:t>
            </a:r>
            <a:r>
              <a:rPr lang="en-US" b="1" dirty="0">
                <a:solidFill>
                  <a:srgbClr val="0070C0"/>
                </a:solidFill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- Browser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216052" y="746868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E0BDFF-CE4B-4C10-9A8F-1894935E13D3}"/>
              </a:ext>
            </a:extLst>
          </p:cNvPr>
          <p:cNvGrpSpPr/>
          <p:nvPr/>
        </p:nvGrpSpPr>
        <p:grpSpPr>
          <a:xfrm>
            <a:off x="553405" y="1131417"/>
            <a:ext cx="8213271" cy="2803188"/>
            <a:chOff x="553405" y="1131417"/>
            <a:chExt cx="8213271" cy="28031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6F38B4-EE70-493F-B565-72D408D2DB27}"/>
                </a:ext>
              </a:extLst>
            </p:cNvPr>
            <p:cNvSpPr txBox="1"/>
            <p:nvPr/>
          </p:nvSpPr>
          <p:spPr>
            <a:xfrm>
              <a:off x="553405" y="1131417"/>
              <a:ext cx="8213271" cy="30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indent="-28575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effectLst/>
                  <a:latin typeface="Roboto" panose="02000000000000000000"/>
                  <a:ea typeface="Calibri" panose="020F0502020204030204" pitchFamily="34" charset="0"/>
                  <a:cs typeface="Times New Roman" panose="02020603050405020304" pitchFamily="18" charset="0"/>
                </a:rPr>
                <a:t>Browser is the primary HTTP Client responsible for load the web application.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82E205-1E42-4614-A81A-AF8B22789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" y="1797894"/>
              <a:ext cx="3262816" cy="2136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8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92284"/>
            <a:ext cx="815443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 Client - </a:t>
            </a:r>
            <a:r>
              <a:rPr lang="en-US" b="1" dirty="0">
                <a:solidFill>
                  <a:srgbClr val="0070C0"/>
                </a:solidFill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Application Level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/>
              <a:ea typeface="Roboto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84119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6F38B4-EE70-493F-B565-72D408D2DB27}"/>
              </a:ext>
            </a:extLst>
          </p:cNvPr>
          <p:cNvSpPr txBox="1"/>
          <p:nvPr/>
        </p:nvSpPr>
        <p:spPr>
          <a:xfrm>
            <a:off x="572277" y="1041606"/>
            <a:ext cx="10988563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HTTP Client is an application library used in client side application to generate request and receive response.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HTTP Client’s libraries varies from platform to platform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032BEB-A31D-4703-A1ED-E9C40BCC2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65069"/>
              </p:ext>
            </p:extLst>
          </p:nvPr>
        </p:nvGraphicFramePr>
        <p:xfrm>
          <a:off x="1599513" y="2030165"/>
          <a:ext cx="8100299" cy="279766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699583">
                  <a:extLst>
                    <a:ext uri="{9D8B030D-6E8A-4147-A177-3AD203B41FA5}">
                      <a16:colId xmlns:a16="http://schemas.microsoft.com/office/drawing/2014/main" val="3145069719"/>
                    </a:ext>
                  </a:extLst>
                </a:gridCol>
                <a:gridCol w="2700358">
                  <a:extLst>
                    <a:ext uri="{9D8B030D-6E8A-4147-A177-3AD203B41FA5}">
                      <a16:colId xmlns:a16="http://schemas.microsoft.com/office/drawing/2014/main" val="1357422904"/>
                    </a:ext>
                  </a:extLst>
                </a:gridCol>
                <a:gridCol w="2700358">
                  <a:extLst>
                    <a:ext uri="{9D8B030D-6E8A-4147-A177-3AD203B41FA5}">
                      <a16:colId xmlns:a16="http://schemas.microsoft.com/office/drawing/2014/main" val="4034714428"/>
                    </a:ext>
                  </a:extLst>
                </a:gridCol>
              </a:tblGrid>
              <a:tr h="399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HTTP Client Library</a:t>
                      </a:r>
                      <a:endParaRPr lang="en-US" sz="1200" b="1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Platform</a:t>
                      </a:r>
                      <a:endParaRPr lang="en-US" sz="1200" b="1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Language</a:t>
                      </a:r>
                      <a:endParaRPr lang="en-US" sz="1200" b="1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533235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Volly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Native Android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 </a:t>
                      </a:r>
                      <a:endParaRPr lang="en-US" sz="120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2246818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Retrofit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Native Android 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 </a:t>
                      </a:r>
                      <a:endParaRPr lang="en-US" sz="120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1043657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Rest Sharp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ASP.NET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C# </a:t>
                      </a:r>
                      <a:endParaRPr lang="en-US" sz="120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1666676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Axios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Mobile/Web/Desktop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JavaScript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9090407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cURL </a:t>
                      </a:r>
                      <a:endParaRPr lang="en-US" sz="120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Web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PHP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9357970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Alamofire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Native IOS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Swift  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89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5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186612" y="187137"/>
            <a:ext cx="591553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POSTMAN Http Client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711009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6F38B4-EE70-493F-B565-72D408D2DB27}"/>
              </a:ext>
            </a:extLst>
          </p:cNvPr>
          <p:cNvSpPr txBox="1"/>
          <p:nvPr/>
        </p:nvSpPr>
        <p:spPr>
          <a:xfrm>
            <a:off x="625151" y="1291129"/>
            <a:ext cx="8213271" cy="473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Postman is an HTTP Client application, used to test request-response communication. Postman is widely used for API testing and generating documentation.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CE7AA-CD32-4250-A5F1-D54E6710EF35}"/>
              </a:ext>
            </a:extLst>
          </p:cNvPr>
          <p:cNvSpPr txBox="1"/>
          <p:nvPr/>
        </p:nvSpPr>
        <p:spPr>
          <a:xfrm>
            <a:off x="625151" y="1884660"/>
            <a:ext cx="10086392" cy="11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/>
              </a:rPr>
              <a:t>Quickly and easily send REST, SOAP, and </a:t>
            </a:r>
            <a:r>
              <a:rPr lang="en-US" sz="1200" dirty="0" err="1">
                <a:latin typeface="Roboto" panose="02000000000000000000"/>
              </a:rPr>
              <a:t>GraphQL</a:t>
            </a:r>
            <a:r>
              <a:rPr lang="en-US" sz="1200" dirty="0">
                <a:latin typeface="Roboto" panose="02000000000000000000"/>
              </a:rPr>
              <a:t> requests directly within Postman.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/>
              </a:rPr>
              <a:t>Generate and publish beautiful, machine-readable API documentation.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/>
              </a:rPr>
              <a:t>Checking performance and response times at scheduled intervals.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/>
              </a:rPr>
              <a:t>Communicate the expected behavior of an API by simulating endpoints and their responses </a:t>
            </a:r>
          </a:p>
        </p:txBody>
      </p:sp>
    </p:spTree>
    <p:extLst>
      <p:ext uri="{BB962C8B-B14F-4D97-AF65-F5344CB8AC3E}">
        <p14:creationId xmlns:p14="http://schemas.microsoft.com/office/powerpoint/2010/main" val="210481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8" y="180059"/>
            <a:ext cx="591553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HTTP Request</a:t>
            </a:r>
            <a:endParaRPr lang="en-US" dirty="0">
              <a:solidFill>
                <a:srgbClr val="0070C0"/>
              </a:solidFill>
              <a:latin typeface="Roboto" panose="0200000000000000000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719970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F1AA61-6995-429D-A9CF-E18949D266E5}"/>
              </a:ext>
            </a:extLst>
          </p:cNvPr>
          <p:cNvSpPr txBox="1"/>
          <p:nvPr/>
        </p:nvSpPr>
        <p:spPr>
          <a:xfrm>
            <a:off x="320138" y="1037390"/>
            <a:ext cx="11529740" cy="275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HTTP Request is the first step to initiate web request/response communication. Every request is a combination of request header, body and request URL.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D5226-B527-4289-99A3-6143081C7111}"/>
              </a:ext>
            </a:extLst>
          </p:cNvPr>
          <p:cNvSpPr txBox="1"/>
          <p:nvPr/>
        </p:nvSpPr>
        <p:spPr>
          <a:xfrm>
            <a:off x="323314" y="1703677"/>
            <a:ext cx="609437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70C0"/>
                </a:solidFill>
                <a:effectLst/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Http Request Segments: </a:t>
            </a:r>
            <a:endParaRPr lang="en-US" sz="1400" dirty="0">
              <a:solidFill>
                <a:srgbClr val="0070C0"/>
              </a:solidFill>
              <a:effectLst/>
              <a:latin typeface="Roboto" panose="0200000000000000000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ABFA2A-708E-42C1-A939-387DB65EB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65421"/>
              </p:ext>
            </p:extLst>
          </p:nvPr>
        </p:nvGraphicFramePr>
        <p:xfrm>
          <a:off x="2618499" y="2216891"/>
          <a:ext cx="6094379" cy="17186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537">
                  <a:extLst>
                    <a:ext uri="{9D8B030D-6E8A-4147-A177-3AD203B41FA5}">
                      <a16:colId xmlns:a16="http://schemas.microsoft.com/office/drawing/2014/main" val="1696817554"/>
                    </a:ext>
                  </a:extLst>
                </a:gridCol>
                <a:gridCol w="4149842">
                  <a:extLst>
                    <a:ext uri="{9D8B030D-6E8A-4147-A177-3AD203B41FA5}">
                      <a16:colId xmlns:a16="http://schemas.microsoft.com/office/drawing/2014/main" val="123558867"/>
                    </a:ext>
                  </a:extLst>
                </a:gridCol>
              </a:tblGrid>
              <a:tr h="3625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/>
                        </a:rPr>
                        <a:t>Request Area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/>
                        </a:rPr>
                        <a:t>Standard Data Type</a:t>
                      </a:r>
                      <a:endParaRPr lang="en-US" sz="14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6546624"/>
                  </a:ext>
                </a:extLst>
              </a:tr>
              <a:tr h="486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Roboto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Roboto" panose="02000000000000000000"/>
                        </a:rPr>
                        <a:t>Simple String, JSON, Download, Redirect, XML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7616806"/>
                  </a:ext>
                </a:extLst>
              </a:tr>
              <a:tr h="448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Roboto" panose="0200000000000000000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/>
                        </a:rPr>
                        <a:t>Key Pair Value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2464812"/>
                  </a:ext>
                </a:extLst>
              </a:tr>
              <a:tr h="4213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Roboto" panose="02000000000000000000"/>
                        </a:rPr>
                        <a:t>URL Parameter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/>
                        </a:rPr>
                        <a:t>String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996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80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10214"/>
            <a:ext cx="591553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HTTP Request Methods</a:t>
            </a:r>
            <a:endParaRPr lang="en-US" dirty="0">
              <a:solidFill>
                <a:srgbClr val="0070C0"/>
              </a:solidFill>
              <a:latin typeface="Roboto" panose="0200000000000000000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12395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74022E-AD29-4225-8815-F60C17FB2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14576"/>
              </p:ext>
            </p:extLst>
          </p:nvPr>
        </p:nvGraphicFramePr>
        <p:xfrm>
          <a:off x="432172" y="1171030"/>
          <a:ext cx="11416753" cy="28541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6267">
                  <a:extLst>
                    <a:ext uri="{9D8B030D-6E8A-4147-A177-3AD203B41FA5}">
                      <a16:colId xmlns:a16="http://schemas.microsoft.com/office/drawing/2014/main" val="1696817554"/>
                    </a:ext>
                  </a:extLst>
                </a:gridCol>
                <a:gridCol w="9260486">
                  <a:extLst>
                    <a:ext uri="{9D8B030D-6E8A-4147-A177-3AD203B41FA5}">
                      <a16:colId xmlns:a16="http://schemas.microsoft.com/office/drawing/2014/main" val="123558867"/>
                    </a:ext>
                  </a:extLst>
                </a:gridCol>
              </a:tblGrid>
              <a:tr h="3625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/>
                        </a:rPr>
                        <a:t>Method Name</a:t>
                      </a:r>
                      <a:endParaRPr lang="en-US" sz="14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/>
                        </a:rPr>
                        <a:t>Responsibilities</a:t>
                      </a:r>
                      <a:endParaRPr lang="en-US" sz="14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6546624"/>
                  </a:ext>
                </a:extLst>
              </a:tr>
              <a:tr h="662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Roboto" panose="02000000000000000000"/>
                        </a:rPr>
                        <a:t>GET()</a:t>
                      </a:r>
                      <a:endParaRPr lang="en-US" sz="1200" b="1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/>
                        </a:rPr>
                        <a:t>The GET method is used to retrieve information from the given server using a given URI. Requests using GET should only retrieve data and should have no other effect on the data.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76168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Roboto" panose="02000000000000000000"/>
                        </a:rPr>
                        <a:t>Head()</a:t>
                      </a:r>
                      <a:endParaRPr lang="en-US" sz="1200" b="1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/>
                        </a:rPr>
                        <a:t>Same as GET, but transfers the status line and header section only.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2464812"/>
                  </a:ext>
                </a:extLst>
              </a:tr>
              <a:tr h="516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Roboto" panose="02000000000000000000"/>
                        </a:rPr>
                        <a:t>POST()</a:t>
                      </a:r>
                      <a:endParaRPr lang="en-US" sz="1200" b="1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/>
                        </a:rPr>
                        <a:t>A POST request is used to send data to the server, for example, customer information, file upload, etc. using HTML forms.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9965024"/>
                  </a:ext>
                </a:extLst>
              </a:tr>
              <a:tr h="415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Roboto" panose="02000000000000000000"/>
                        </a:rPr>
                        <a:t>PUT()</a:t>
                      </a:r>
                      <a:endParaRPr lang="en-US" sz="1200" b="1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/>
                        </a:rPr>
                        <a:t>Replaces all current representations of the target resource with the uploaded content.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3534622"/>
                  </a:ext>
                </a:extLst>
              </a:tr>
              <a:tr h="439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Roboto" panose="02000000000000000000"/>
                        </a:rPr>
                        <a:t>DELETE()</a:t>
                      </a:r>
                      <a:endParaRPr lang="en-US" sz="1200" b="1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Roboto" panose="02000000000000000000"/>
                        </a:rPr>
                        <a:t>Removes all current representations of the target resource given by a URI.</a:t>
                      </a:r>
                      <a:endParaRPr lang="en-US" sz="120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838425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6672E3F-5D0B-46CA-B430-41DE5F80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72" y="18978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01249"/>
            <a:ext cx="591553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Request Compare GET vs. POST: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21360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8594FBE-7CDA-4582-B7B8-570EF048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54682"/>
              </p:ext>
            </p:extLst>
          </p:nvPr>
        </p:nvGraphicFramePr>
        <p:xfrm>
          <a:off x="449656" y="919723"/>
          <a:ext cx="11422743" cy="54272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0751">
                  <a:extLst>
                    <a:ext uri="{9D8B030D-6E8A-4147-A177-3AD203B41FA5}">
                      <a16:colId xmlns:a16="http://schemas.microsoft.com/office/drawing/2014/main" val="335698908"/>
                    </a:ext>
                  </a:extLst>
                </a:gridCol>
                <a:gridCol w="4148628">
                  <a:extLst>
                    <a:ext uri="{9D8B030D-6E8A-4147-A177-3AD203B41FA5}">
                      <a16:colId xmlns:a16="http://schemas.microsoft.com/office/drawing/2014/main" val="3315766042"/>
                    </a:ext>
                  </a:extLst>
                </a:gridCol>
                <a:gridCol w="5023364">
                  <a:extLst>
                    <a:ext uri="{9D8B030D-6E8A-4147-A177-3AD203B41FA5}">
                      <a16:colId xmlns:a16="http://schemas.microsoft.com/office/drawing/2014/main" val="2232624536"/>
                    </a:ext>
                  </a:extLst>
                </a:gridCol>
              </a:tblGrid>
              <a:tr h="45589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Key Points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GET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POST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829819"/>
                  </a:ext>
                </a:extLst>
              </a:tr>
              <a:tr h="485535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BACK button/Reload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Harmless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Data will be re-submitted (the browser should alert the user that the data are about to be re-submitted)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588460"/>
                  </a:ext>
                </a:extLst>
              </a:tr>
              <a:tr h="45589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Bookmarked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  Can be bookmarked</a:t>
                      </a:r>
                      <a:endParaRPr lang="en-US" sz="1200" b="0" dirty="0">
                        <a:effectLst/>
                        <a:latin typeface="Roboto" panose="020000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Cannot be bookmarked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207504"/>
                  </a:ext>
                </a:extLst>
              </a:tr>
              <a:tr h="45589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Cached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Can be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Never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948712"/>
                  </a:ext>
                </a:extLst>
              </a:tr>
              <a:tr h="485535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Encoding type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application/x-www-form-</a:t>
                      </a:r>
                      <a:r>
                        <a:rPr lang="en-US" sz="1200" kern="1200" dirty="0" err="1">
                          <a:effectLst/>
                        </a:rPr>
                        <a:t>urlencoded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application/x-www-form-</a:t>
                      </a:r>
                      <a:r>
                        <a:rPr lang="en-US" sz="1200" kern="1200" dirty="0" err="1">
                          <a:effectLst/>
                        </a:rPr>
                        <a:t>urlencoded</a:t>
                      </a:r>
                      <a:r>
                        <a:rPr lang="en-US" sz="1200" kern="1200" dirty="0">
                          <a:effectLst/>
                        </a:rPr>
                        <a:t> or multipart/form-data. Use multipart encoding for binary data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858386"/>
                  </a:ext>
                </a:extLst>
              </a:tr>
              <a:tr h="485535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History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Parameters remain in browser history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Parameters are not saved in browser history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197589"/>
                  </a:ext>
                </a:extLst>
              </a:tr>
              <a:tr h="82292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Restrictions on data length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Yes, when sending data, the GET method adds the data to the URL; and the length of a URL is limited (maximum URL length is 2048 characters)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No restrictions</a:t>
                      </a:r>
                      <a:endParaRPr lang="en-US" sz="1200" b="0" dirty="0">
                        <a:latin typeface="Roboto" panose="020000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903009"/>
                  </a:ext>
                </a:extLst>
              </a:tr>
              <a:tr h="43676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Restrictions on data type</a:t>
                      </a:r>
                      <a:endParaRPr lang="en-US" sz="12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Only ASCII characters allowed</a:t>
                      </a:r>
                      <a:endParaRPr lang="en-US" sz="12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No restrictions. Binary data is also allowed</a:t>
                      </a:r>
                      <a:endParaRPr lang="en-US" sz="12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882022"/>
                  </a:ext>
                </a:extLst>
              </a:tr>
              <a:tr h="88975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Security</a:t>
                      </a:r>
                      <a:endParaRPr lang="en-US" sz="12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GET is less secure compared to POST because data sent is part of the URL. Never use GET when sending passwords or other sensitive information!</a:t>
                      </a:r>
                      <a:endParaRPr lang="en-US" sz="12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POST is a little safer than GET because the parameters are not stored in browser history or in web server logs</a:t>
                      </a:r>
                      <a:endParaRPr lang="en-US" sz="12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295392"/>
                  </a:ext>
                </a:extLst>
              </a:tr>
              <a:tr h="45355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Visibility</a:t>
                      </a:r>
                      <a:endParaRPr lang="en-US" sz="12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Data is visible to everyone in the URL</a:t>
                      </a:r>
                      <a:endParaRPr lang="en-US" sz="12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Data is not displayed in the URL</a:t>
                      </a:r>
                      <a:endParaRPr lang="en-US" sz="12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86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49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 Request Throttling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558609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81BFF2-79E1-46D8-B74B-569A29A2A2E6}"/>
              </a:ext>
            </a:extLst>
          </p:cNvPr>
          <p:cNvSpPr txBox="1"/>
          <p:nvPr/>
        </p:nvSpPr>
        <p:spPr>
          <a:xfrm>
            <a:off x="410593" y="956634"/>
            <a:ext cx="10816512" cy="144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Throttle Request refers to a process in which a user is allowed to hit the application maximum time in per second or per minute.  Throttling is also known as request rate limiting.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Essential component of Internet security, as DoS attacks can tank a server with unlimited requests.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Roboto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Rate limiting also helps make your API scalable by avoid unexpected spikes in traffic, causing severe lag time.</a:t>
            </a:r>
          </a:p>
        </p:txBody>
      </p:sp>
    </p:spTree>
    <p:extLst>
      <p:ext uri="{BB962C8B-B14F-4D97-AF65-F5344CB8AC3E}">
        <p14:creationId xmlns:p14="http://schemas.microsoft.com/office/powerpoint/2010/main" val="289103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2857</TotalTime>
  <Words>1009</Words>
  <Application>Microsoft Office PowerPoint</Application>
  <PresentationFormat>Widescreen</PresentationFormat>
  <Paragraphs>167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USER</cp:lastModifiedBy>
  <cp:revision>255</cp:revision>
  <dcterms:created xsi:type="dcterms:W3CDTF">2021-11-04T17:13:57Z</dcterms:created>
  <dcterms:modified xsi:type="dcterms:W3CDTF">2022-11-05T06:30:59Z</dcterms:modified>
</cp:coreProperties>
</file>