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329" r:id="rId4"/>
    <p:sldId id="337" r:id="rId5"/>
    <p:sldId id="342" r:id="rId6"/>
    <p:sldId id="330" r:id="rId7"/>
    <p:sldId id="341" r:id="rId8"/>
    <p:sldId id="339" r:id="rId9"/>
    <p:sldId id="331" r:id="rId10"/>
    <p:sldId id="333" r:id="rId11"/>
    <p:sldId id="334" r:id="rId12"/>
    <p:sldId id="335" r:id="rId13"/>
    <p:sldId id="336" r:id="rId14"/>
    <p:sldId id="343" r:id="rId15"/>
    <p:sldId id="307" r:id="rId16"/>
    <p:sldId id="309" r:id="rId17"/>
    <p:sldId id="310" r:id="rId18"/>
    <p:sldId id="311" r:id="rId19"/>
    <p:sldId id="312" r:id="rId20"/>
    <p:sldId id="313" r:id="rId21"/>
    <p:sldId id="314" r:id="rId22"/>
    <p:sldId id="315" r:id="rId23"/>
    <p:sldId id="317" r:id="rId24"/>
    <p:sldId id="319" r:id="rId25"/>
    <p:sldId id="318" r:id="rId26"/>
    <p:sldId id="320" r:id="rId27"/>
    <p:sldId id="321" r:id="rId28"/>
    <p:sldId id="323"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28940-0692-429A-A27E-15793489D6B1}"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F944B-59A7-405A-89EE-8833AF416077}" type="slidenum">
              <a:rPr lang="en-US" smtClean="0"/>
              <a:t>‹#›</a:t>
            </a:fld>
            <a:endParaRPr lang="en-US"/>
          </a:p>
        </p:txBody>
      </p:sp>
    </p:spTree>
    <p:extLst>
      <p:ext uri="{BB962C8B-B14F-4D97-AF65-F5344CB8AC3E}">
        <p14:creationId xmlns:p14="http://schemas.microsoft.com/office/powerpoint/2010/main" val="333915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6DE3-45ED-4D72-BBEB-50E590885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2AD32-2675-43D2-AAA7-F399DDE1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5D289-92F8-400B-A126-0123C2067840}"/>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265B2844-CA37-424B-8A04-83B59D697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06E3C-A804-4A57-94DB-9C8A1021DAE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152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ABD6-6DBB-41B1-BC44-E31682E17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4BCE9-64F4-41CF-B190-0B80DC8B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6A0F-C510-4C53-8245-21ADD3CFAD22}"/>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075CDDB4-CC41-4D95-903A-894B347F1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2D647-0D41-4047-A513-93E78180D32B}"/>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35690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F85EB-D718-468E-97C8-F9F7D5A93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E8975E-0F6E-4D4F-B9C2-79A4805B2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548B5-3762-4EC7-8159-5A432823786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47C0BCD4-1916-44B5-9DA6-B5F37AEAD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1D65D-CCCF-4DCF-8BDC-7BA7E548566C}"/>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5874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B39F-0860-429B-A86A-B51A9E1EC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AEFC3-1E20-4E6C-BFA1-7CF65C3B7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B52C9-151A-4992-A07C-A6A491AA4F1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680A527E-14BD-4546-9AA8-98E01C03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708D7-55C7-47EF-A19B-FEBE302BF04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194794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34CA-6463-4490-8515-AA96ADFB7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BA9D2-A6EF-4860-9131-8C4A2C772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4D36F-958D-43EF-9FD9-8A41FFF22E7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772013B7-86C4-46E6-96CF-0B8088C14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D88BE-9A4B-48E4-AF53-73BE0C747FB6}"/>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34963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E4E7-440F-450A-B136-56C917636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43643-D09F-4F39-812C-347E3D426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90140-0DF2-48B6-9B22-DCD4F37DA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F383B-B200-47FC-A12F-89764959D929}"/>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83CC5B27-F0AD-4253-9390-02CA086BF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8005-FCB6-4931-81C1-7DC961584EE4}"/>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73405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8B7F-48CC-4E01-A993-A9B66C74A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2F4FA-8379-4CDD-8DBB-0510631FF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BBF04-8109-4833-A477-792FA1B2C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1095BF-C81B-422A-9F62-8029A993F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F0F8E-C0E9-4D51-9295-FD53B4ACA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1F143-C64F-4F2D-A910-2B58964C298A}"/>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8" name="Footer Placeholder 7">
            <a:extLst>
              <a:ext uri="{FF2B5EF4-FFF2-40B4-BE49-F238E27FC236}">
                <a16:creationId xmlns:a16="http://schemas.microsoft.com/office/drawing/2014/main" id="{F372FAC3-35F1-44FA-B329-4A225D1E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FD750-F36C-46B2-B9D2-2BC7432915DF}"/>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429074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46D1-F0DB-48EF-955C-CD7A8164C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B449C-8235-4F41-BFD0-CC2EB04FDAB1}"/>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4" name="Footer Placeholder 3">
            <a:extLst>
              <a:ext uri="{FF2B5EF4-FFF2-40B4-BE49-F238E27FC236}">
                <a16:creationId xmlns:a16="http://schemas.microsoft.com/office/drawing/2014/main" id="{472772BF-4BDF-4A4A-AB23-DC5A9192C5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F464F-7799-4A5E-996B-044E98241A38}"/>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9710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F1364-49E9-4FC3-9BB0-A6EF759F3103}"/>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3" name="Footer Placeholder 2">
            <a:extLst>
              <a:ext uri="{FF2B5EF4-FFF2-40B4-BE49-F238E27FC236}">
                <a16:creationId xmlns:a16="http://schemas.microsoft.com/office/drawing/2014/main" id="{5A2ED01E-39C0-464A-83B3-905D9FE0E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4AE75-2223-4270-9B6C-F0B65D278BD7}"/>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94024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2A43-D3F3-42AD-BCDD-308EBD765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2AF09-FFC7-4A8C-8F90-288EA5FAC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9EFC05-412F-4729-A9DD-FE55FB939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2246-5B2A-4F45-AE12-51A76295608C}"/>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5D5EA0A2-36B2-442E-B5D8-3CD53845F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44ADE-5F85-41D5-9583-9203623E9153}"/>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80141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A0EE-4582-4625-BAFA-8B58CF65D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0B261-87AE-4916-9925-009D2F293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115DD9-A740-40EA-BC31-1DE7E1B98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FF92B-CE11-4218-B530-6460666E03CF}"/>
              </a:ext>
            </a:extLst>
          </p:cNvPr>
          <p:cNvSpPr>
            <a:spLocks noGrp="1"/>
          </p:cNvSpPr>
          <p:nvPr>
            <p:ph type="dt" sz="half" idx="10"/>
          </p:nvPr>
        </p:nvSpPr>
        <p:spPr/>
        <p:txBody>
          <a:bodyPr/>
          <a:lstStyle/>
          <a:p>
            <a:fld id="{AFFF3405-90A4-43B6-AF62-AB8B1C2AFE9B}" type="datetimeFigureOut">
              <a:rPr lang="en-US" smtClean="0"/>
              <a:t>11/5/2022</a:t>
            </a:fld>
            <a:endParaRPr lang="en-US"/>
          </a:p>
        </p:txBody>
      </p:sp>
      <p:sp>
        <p:nvSpPr>
          <p:cNvPr id="6" name="Footer Placeholder 5">
            <a:extLst>
              <a:ext uri="{FF2B5EF4-FFF2-40B4-BE49-F238E27FC236}">
                <a16:creationId xmlns:a16="http://schemas.microsoft.com/office/drawing/2014/main" id="{EACAE704-9ACF-46E9-9775-62471D0A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0D6F4-6683-4635-8EE7-ABD51CA5CCBA}"/>
              </a:ext>
            </a:extLst>
          </p:cNvPr>
          <p:cNvSpPr>
            <a:spLocks noGrp="1"/>
          </p:cNvSpPr>
          <p:nvPr>
            <p:ph type="sldNum" sz="quarter" idx="12"/>
          </p:nvPr>
        </p:nvSpPr>
        <p:spPr/>
        <p:txBody>
          <a:bodyPr/>
          <a:lstStyle/>
          <a:p>
            <a:fld id="{683850BE-EFFA-4D2B-B8A8-9E3F8BEF71E3}" type="slidenum">
              <a:rPr lang="en-US" smtClean="0"/>
              <a:t>‹#›</a:t>
            </a:fld>
            <a:endParaRPr lang="en-US"/>
          </a:p>
        </p:txBody>
      </p:sp>
    </p:spTree>
    <p:extLst>
      <p:ext uri="{BB962C8B-B14F-4D97-AF65-F5344CB8AC3E}">
        <p14:creationId xmlns:p14="http://schemas.microsoft.com/office/powerpoint/2010/main" val="21282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62FBC-3EC8-4255-88FE-F2E910E69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CEBE7-1AE3-491E-8D45-E7784B5F7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D5D3A-1630-4C5A-9588-1B84A148C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F3405-90A4-43B6-AF62-AB8B1C2AFE9B}" type="datetimeFigureOut">
              <a:rPr lang="en-US" smtClean="0"/>
              <a:t>11/5/2022</a:t>
            </a:fld>
            <a:endParaRPr lang="en-US"/>
          </a:p>
        </p:txBody>
      </p:sp>
      <p:sp>
        <p:nvSpPr>
          <p:cNvPr id="5" name="Footer Placeholder 4">
            <a:extLst>
              <a:ext uri="{FF2B5EF4-FFF2-40B4-BE49-F238E27FC236}">
                <a16:creationId xmlns:a16="http://schemas.microsoft.com/office/drawing/2014/main" id="{A6B2F570-17E7-4638-9B5F-07782B7F6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5353FC-90B8-47DC-9402-52F01904D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850BE-EFFA-4D2B-B8A8-9E3F8BEF71E3}" type="slidenum">
              <a:rPr lang="en-US" smtClean="0"/>
              <a:t>‹#›</a:t>
            </a:fld>
            <a:endParaRPr lang="en-US"/>
          </a:p>
        </p:txBody>
      </p:sp>
    </p:spTree>
    <p:extLst>
      <p:ext uri="{BB962C8B-B14F-4D97-AF65-F5344CB8AC3E}">
        <p14:creationId xmlns:p14="http://schemas.microsoft.com/office/powerpoint/2010/main" val="339019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i.example.com/getUsers" TargetMode="External"/><Relationship Id="rId7" Type="http://schemas.openxmlformats.org/officeDocument/2006/relationships/hyperlink" Target="https://api.example.com/123/first_name" TargetMode="External"/><Relationship Id="rId2" Type="http://schemas.openxmlformats.org/officeDocument/2006/relationships/hyperlink" Target="https://api.example.com/users" TargetMode="External"/><Relationship Id="rId1" Type="http://schemas.openxmlformats.org/officeDocument/2006/relationships/slideLayout" Target="../slideLayouts/slideLayout1.xml"/><Relationship Id="rId6" Type="http://schemas.openxmlformats.org/officeDocument/2006/relationships/hyperlink" Target="https://api.example.com/123/firstName" TargetMode="External"/><Relationship Id="rId5" Type="http://schemas.openxmlformats.org/officeDocument/2006/relationships/hyperlink" Target="https://api.example.com/123/first-name" TargetMode="External"/><Relationship Id="rId4" Type="http://schemas.openxmlformats.org/officeDocument/2006/relationships/hyperlink" Target="https://api.example.com/users/identification-numb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984F88-B234-4870-8AB1-ADB4A60A1C5B}"/>
              </a:ext>
            </a:extLst>
          </p:cNvPr>
          <p:cNvSpPr txBox="1"/>
          <p:nvPr/>
        </p:nvSpPr>
        <p:spPr>
          <a:xfrm>
            <a:off x="851646" y="2397948"/>
            <a:ext cx="10726601" cy="2062103"/>
          </a:xfrm>
          <a:prstGeom prst="rect">
            <a:avLst/>
          </a:prstGeom>
          <a:noFill/>
        </p:spPr>
        <p:txBody>
          <a:bodyPr wrap="square" rtlCol="0">
            <a:spAutoFit/>
          </a:bodyPr>
          <a:lstStyle/>
          <a:p>
            <a:pPr algn="ctr"/>
            <a:r>
              <a:rPr lang="en-US" sz="8000" b="1" dirty="0">
                <a:solidFill>
                  <a:schemeClr val="accent1"/>
                </a:solidFill>
                <a:latin typeface="Roboto" panose="02000000000000000000" pitchFamily="2" charset="0"/>
                <a:ea typeface="Roboto" panose="02000000000000000000" pitchFamily="2" charset="0"/>
              </a:rPr>
              <a:t>REST API</a:t>
            </a:r>
          </a:p>
          <a:p>
            <a:pPr algn="ctr"/>
            <a:r>
              <a:rPr lang="en-US" sz="4800" b="1" dirty="0">
                <a:solidFill>
                  <a:schemeClr val="accent1"/>
                </a:solidFill>
                <a:latin typeface="Roboto" panose="02000000000000000000" pitchFamily="2" charset="0"/>
                <a:ea typeface="Roboto" panose="02000000000000000000" pitchFamily="2" charset="0"/>
              </a:rPr>
              <a:t>BEST PRACTICES</a:t>
            </a:r>
          </a:p>
        </p:txBody>
      </p:sp>
    </p:spTree>
    <p:extLst>
      <p:ext uri="{BB962C8B-B14F-4D97-AF65-F5344CB8AC3E}">
        <p14:creationId xmlns:p14="http://schemas.microsoft.com/office/powerpoint/2010/main" val="38704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8970225" cy="369332"/>
          </a:xfrm>
          <a:prstGeom prst="rect">
            <a:avLst/>
          </a:prstGeom>
          <a:noFill/>
        </p:spPr>
        <p:txBody>
          <a:bodyPr wrap="square" rtlCol="0">
            <a:spAutoFit/>
          </a:bodyPr>
          <a:lstStyle/>
          <a:p>
            <a:pPr fontAlgn="base"/>
            <a:r>
              <a:rPr lang="en-GB" b="1" dirty="0">
                <a:solidFill>
                  <a:schemeClr val="accent1"/>
                </a:solidFill>
                <a:latin typeface="Roboto" panose="02000000000000000000"/>
              </a:rPr>
              <a:t>Use Filtering, Sorting, and Pagination to Retrieve the Data Requested</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1177573"/>
            <a:ext cx="11417772" cy="2274149"/>
          </a:xfrm>
          <a:prstGeom prst="rect">
            <a:avLst/>
          </a:prstGeom>
          <a:noFill/>
        </p:spPr>
        <p:txBody>
          <a:bodyPr wrap="square">
            <a:spAutoFit/>
          </a:bodyPr>
          <a:lstStyle/>
          <a:p>
            <a:pPr>
              <a:lnSpc>
                <a:spcPct val="150000"/>
              </a:lnSpc>
            </a:pPr>
            <a:r>
              <a:rPr lang="en-GB" sz="1200" dirty="0">
                <a:latin typeface="Roboto" panose="02000000000000000000"/>
              </a:rPr>
              <a:t>Sometimes, an API's database can get incredibly large. If this happens, retrieving data from such a database could be very slow.</a:t>
            </a:r>
          </a:p>
          <a:p>
            <a:pPr>
              <a:lnSpc>
                <a:spcPct val="150000"/>
              </a:lnSpc>
            </a:pPr>
            <a:endParaRPr lang="en-GB" sz="1200" dirty="0">
              <a:latin typeface="Roboto" panose="02000000000000000000"/>
            </a:endParaRPr>
          </a:p>
          <a:p>
            <a:pPr>
              <a:lnSpc>
                <a:spcPct val="150000"/>
              </a:lnSpc>
            </a:pPr>
            <a:r>
              <a:rPr lang="en-GB" sz="1200" dirty="0">
                <a:latin typeface="Roboto" panose="02000000000000000000"/>
              </a:rPr>
              <a:t>Filtering, sorting, and pagination are all actions that can be performed on the collection of a REST API. This lets it only retrieve, sort, and arrange the necessary data into pages so the server doesn’t get too occupied with requests.</a:t>
            </a:r>
          </a:p>
          <a:p>
            <a:pPr>
              <a:lnSpc>
                <a:spcPct val="150000"/>
              </a:lnSpc>
            </a:pPr>
            <a:endParaRPr lang="en-GB" sz="1200" dirty="0">
              <a:latin typeface="Roboto" panose="02000000000000000000"/>
            </a:endParaRPr>
          </a:p>
          <a:p>
            <a:pPr>
              <a:lnSpc>
                <a:spcPct val="150000"/>
              </a:lnSpc>
            </a:pPr>
            <a:r>
              <a:rPr lang="en-GB" sz="1200" dirty="0">
                <a:latin typeface="Roboto" panose="02000000000000000000"/>
              </a:rPr>
              <a:t>An example of a filtered endpoint is the one below:</a:t>
            </a:r>
          </a:p>
          <a:p>
            <a:pPr>
              <a:lnSpc>
                <a:spcPct val="150000"/>
              </a:lnSpc>
            </a:pPr>
            <a:r>
              <a:rPr lang="en-GB" sz="1200" dirty="0">
                <a:solidFill>
                  <a:srgbClr val="00B050"/>
                </a:solidFill>
                <a:latin typeface="Roboto" panose="02000000000000000000"/>
              </a:rPr>
              <a:t>https://mysite.com/posts?tags=javascript&amp;limit=25</a:t>
            </a:r>
          </a:p>
          <a:p>
            <a:pPr>
              <a:lnSpc>
                <a:spcPct val="150000"/>
              </a:lnSpc>
            </a:pPr>
            <a:r>
              <a:rPr lang="en-GB" sz="1200" dirty="0">
                <a:latin typeface="Roboto" panose="02000000000000000000"/>
              </a:rPr>
              <a:t>This endpoint will fetch any post that has a tag of JavaScript.</a:t>
            </a:r>
          </a:p>
        </p:txBody>
      </p:sp>
    </p:spTree>
    <p:extLst>
      <p:ext uri="{BB962C8B-B14F-4D97-AF65-F5344CB8AC3E}">
        <p14:creationId xmlns:p14="http://schemas.microsoft.com/office/powerpoint/2010/main" val="214010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8970225" cy="369332"/>
          </a:xfrm>
          <a:prstGeom prst="rect">
            <a:avLst/>
          </a:prstGeom>
          <a:noFill/>
        </p:spPr>
        <p:txBody>
          <a:bodyPr wrap="square" rtlCol="0">
            <a:spAutoFit/>
          </a:bodyPr>
          <a:lstStyle/>
          <a:p>
            <a:pPr fontAlgn="base"/>
            <a:r>
              <a:rPr lang="en-GB" b="1" dirty="0">
                <a:solidFill>
                  <a:schemeClr val="accent1"/>
                </a:solidFill>
                <a:latin typeface="Roboto" panose="02000000000000000000"/>
              </a:rPr>
              <a:t>Use SSL for Security</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1177573"/>
            <a:ext cx="11417772" cy="1997150"/>
          </a:xfrm>
          <a:prstGeom prst="rect">
            <a:avLst/>
          </a:prstGeom>
          <a:noFill/>
        </p:spPr>
        <p:txBody>
          <a:bodyPr wrap="square">
            <a:spAutoFit/>
          </a:bodyPr>
          <a:lstStyle/>
          <a:p>
            <a:pPr>
              <a:lnSpc>
                <a:spcPct val="150000"/>
              </a:lnSpc>
            </a:pPr>
            <a:r>
              <a:rPr lang="en-GB" sz="1200" dirty="0">
                <a:latin typeface="Roboto" panose="02000000000000000000"/>
              </a:rPr>
              <a:t>When you have to encrypt the communication with your API, always use SSL/TLS. Use this feature without asking any questions. SSL stands for secure socket layer. It is crucial for security in REST API design. This will secure your API and make it less vulnerable to malicious attacks. SSL certificates are not hard to load to a server and are available for free mostly during the first year. They are not expensive to buy in cases where they are not available for free.</a:t>
            </a:r>
          </a:p>
          <a:p>
            <a:pPr>
              <a:lnSpc>
                <a:spcPct val="150000"/>
              </a:lnSpc>
            </a:pPr>
            <a:endParaRPr lang="en-GB" sz="1200" dirty="0">
              <a:latin typeface="Roboto" panose="02000000000000000000"/>
            </a:endParaRPr>
          </a:p>
          <a:p>
            <a:pPr>
              <a:lnSpc>
                <a:spcPct val="150000"/>
              </a:lnSpc>
            </a:pPr>
            <a:r>
              <a:rPr lang="en-GB" sz="1200" dirty="0">
                <a:latin typeface="Roboto" panose="02000000000000000000"/>
              </a:rPr>
              <a:t>The clear difference between the URL of a REST API that runs over SSL and the one which does not is the “s” in HTTP:</a:t>
            </a:r>
          </a:p>
          <a:p>
            <a:pPr>
              <a:lnSpc>
                <a:spcPct val="150000"/>
              </a:lnSpc>
            </a:pPr>
            <a:r>
              <a:rPr lang="en-GB" sz="1200" dirty="0">
                <a:solidFill>
                  <a:srgbClr val="00B050"/>
                </a:solidFill>
                <a:latin typeface="Roboto" panose="02000000000000000000"/>
              </a:rPr>
              <a:t>https://mysite.com/posts</a:t>
            </a:r>
            <a:r>
              <a:rPr lang="en-GB" sz="1200" b="1" dirty="0">
                <a:latin typeface="Roboto" panose="02000000000000000000"/>
              </a:rPr>
              <a:t> </a:t>
            </a:r>
            <a:r>
              <a:rPr lang="en-GB" sz="1200" dirty="0">
                <a:latin typeface="Roboto" panose="02000000000000000000"/>
              </a:rPr>
              <a:t>runs on SSL.</a:t>
            </a:r>
          </a:p>
          <a:p>
            <a:pPr>
              <a:lnSpc>
                <a:spcPct val="150000"/>
              </a:lnSpc>
            </a:pPr>
            <a:r>
              <a:rPr lang="en-GB" sz="1200" dirty="0">
                <a:solidFill>
                  <a:srgbClr val="FF0000"/>
                </a:solidFill>
                <a:latin typeface="Roboto" panose="02000000000000000000"/>
              </a:rPr>
              <a:t>http://mysite.com/posts</a:t>
            </a:r>
            <a:r>
              <a:rPr lang="en-GB" sz="1200" b="1" dirty="0">
                <a:latin typeface="Roboto" panose="02000000000000000000"/>
              </a:rPr>
              <a:t> </a:t>
            </a:r>
            <a:r>
              <a:rPr lang="en-GB" sz="1200" dirty="0">
                <a:latin typeface="Roboto" panose="02000000000000000000"/>
              </a:rPr>
              <a:t>does not run on SSL.</a:t>
            </a:r>
          </a:p>
        </p:txBody>
      </p:sp>
    </p:spTree>
    <p:extLst>
      <p:ext uri="{BB962C8B-B14F-4D97-AF65-F5344CB8AC3E}">
        <p14:creationId xmlns:p14="http://schemas.microsoft.com/office/powerpoint/2010/main" val="169637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8970225" cy="369332"/>
          </a:xfrm>
          <a:prstGeom prst="rect">
            <a:avLst/>
          </a:prstGeom>
          <a:noFill/>
        </p:spPr>
        <p:txBody>
          <a:bodyPr wrap="square" rtlCol="0">
            <a:spAutoFit/>
          </a:bodyPr>
          <a:lstStyle/>
          <a:p>
            <a:pPr fontAlgn="base"/>
            <a:r>
              <a:rPr lang="en-GB" b="1" dirty="0">
                <a:solidFill>
                  <a:schemeClr val="accent1"/>
                </a:solidFill>
                <a:latin typeface="Roboto" panose="02000000000000000000"/>
              </a:rPr>
              <a:t>Use Resource Nesting</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1177573"/>
            <a:ext cx="11417772" cy="2274149"/>
          </a:xfrm>
          <a:prstGeom prst="rect">
            <a:avLst/>
          </a:prstGeom>
          <a:noFill/>
        </p:spPr>
        <p:txBody>
          <a:bodyPr wrap="square">
            <a:spAutoFit/>
          </a:bodyPr>
          <a:lstStyle/>
          <a:p>
            <a:pPr>
              <a:lnSpc>
                <a:spcPct val="150000"/>
              </a:lnSpc>
            </a:pPr>
            <a:r>
              <a:rPr lang="en-GB" sz="1200" dirty="0">
                <a:latin typeface="Roboto" panose="02000000000000000000"/>
              </a:rPr>
              <a:t>Resource objectives always contain some sort of functional hierarchy or are interlinked to one another. However, it is still ideal to limit the nesting to one level in the REST API. Too many nested levels can lose their elegant appeal. If you take a case of the online store into consideration, we can see “</a:t>
            </a:r>
            <a:r>
              <a:rPr lang="en-GB" sz="1200" b="1" dirty="0">
                <a:latin typeface="Roboto" panose="02000000000000000000"/>
              </a:rPr>
              <a:t>users</a:t>
            </a:r>
            <a:r>
              <a:rPr lang="en-GB" sz="1200" dirty="0">
                <a:latin typeface="Roboto" panose="02000000000000000000"/>
              </a:rPr>
              <a:t>” and “</a:t>
            </a:r>
            <a:r>
              <a:rPr lang="en-GB" sz="1200" b="1" dirty="0">
                <a:latin typeface="Roboto" panose="02000000000000000000"/>
              </a:rPr>
              <a:t>orders</a:t>
            </a:r>
            <a:r>
              <a:rPr lang="en-GB" sz="1200" dirty="0">
                <a:latin typeface="Roboto" panose="02000000000000000000"/>
              </a:rPr>
              <a:t>” are part of stores. Orders belong to some user; therefore the endpoint structure looks like:</a:t>
            </a:r>
          </a:p>
          <a:p>
            <a:pPr>
              <a:lnSpc>
                <a:spcPct val="150000"/>
              </a:lnSpc>
            </a:pPr>
            <a:endParaRPr lang="en-GB" sz="1200" dirty="0">
              <a:latin typeface="Roboto" panose="02000000000000000000"/>
            </a:endParaRPr>
          </a:p>
          <a:p>
            <a:pPr>
              <a:lnSpc>
                <a:spcPct val="150000"/>
              </a:lnSpc>
            </a:pPr>
            <a:r>
              <a:rPr lang="en-GB" sz="1200" dirty="0">
                <a:solidFill>
                  <a:srgbClr val="00B050"/>
                </a:solidFill>
                <a:latin typeface="Roboto" panose="02000000000000000000"/>
              </a:rPr>
              <a:t>/users</a:t>
            </a:r>
            <a:r>
              <a:rPr lang="en-GB" sz="1200" dirty="0">
                <a:latin typeface="Roboto" panose="02000000000000000000"/>
              </a:rPr>
              <a:t> // list all users</a:t>
            </a:r>
          </a:p>
          <a:p>
            <a:pPr>
              <a:lnSpc>
                <a:spcPct val="150000"/>
              </a:lnSpc>
            </a:pPr>
            <a:r>
              <a:rPr lang="en-GB" sz="1200" dirty="0">
                <a:solidFill>
                  <a:srgbClr val="00B050"/>
                </a:solidFill>
                <a:latin typeface="Roboto" panose="02000000000000000000"/>
              </a:rPr>
              <a:t>/users/123</a:t>
            </a:r>
            <a:r>
              <a:rPr lang="en-GB" sz="1200" dirty="0">
                <a:latin typeface="Roboto" panose="02000000000000000000"/>
              </a:rPr>
              <a:t> // specific user</a:t>
            </a:r>
          </a:p>
          <a:p>
            <a:pPr>
              <a:lnSpc>
                <a:spcPct val="150000"/>
              </a:lnSpc>
            </a:pPr>
            <a:r>
              <a:rPr lang="en-GB" sz="1200" dirty="0">
                <a:solidFill>
                  <a:srgbClr val="00B050"/>
                </a:solidFill>
                <a:latin typeface="Roboto" panose="02000000000000000000"/>
              </a:rPr>
              <a:t>/users/123/orders</a:t>
            </a:r>
            <a:r>
              <a:rPr lang="en-GB" sz="1200" dirty="0">
                <a:latin typeface="Roboto" panose="02000000000000000000"/>
              </a:rPr>
              <a:t> // list of orders that belong to a specific user</a:t>
            </a:r>
          </a:p>
          <a:p>
            <a:pPr>
              <a:lnSpc>
                <a:spcPct val="150000"/>
              </a:lnSpc>
            </a:pPr>
            <a:r>
              <a:rPr lang="en-GB" sz="1200" dirty="0">
                <a:solidFill>
                  <a:srgbClr val="00B050"/>
                </a:solidFill>
                <a:latin typeface="Roboto" panose="02000000000000000000"/>
              </a:rPr>
              <a:t>/users/123/orders/0001</a:t>
            </a:r>
            <a:r>
              <a:rPr lang="en-GB" sz="1200" dirty="0">
                <a:latin typeface="Roboto" panose="02000000000000000000"/>
              </a:rPr>
              <a:t> // specific order of a specific users order list</a:t>
            </a:r>
          </a:p>
        </p:txBody>
      </p:sp>
    </p:spTree>
    <p:extLst>
      <p:ext uri="{BB962C8B-B14F-4D97-AF65-F5344CB8AC3E}">
        <p14:creationId xmlns:p14="http://schemas.microsoft.com/office/powerpoint/2010/main" val="117937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8970225" cy="369332"/>
          </a:xfrm>
          <a:prstGeom prst="rect">
            <a:avLst/>
          </a:prstGeom>
          <a:noFill/>
        </p:spPr>
        <p:txBody>
          <a:bodyPr wrap="square" rtlCol="0">
            <a:spAutoFit/>
          </a:bodyPr>
          <a:lstStyle/>
          <a:p>
            <a:pPr fontAlgn="base"/>
            <a:r>
              <a:rPr lang="en-GB" b="1" dirty="0">
                <a:solidFill>
                  <a:schemeClr val="accent1"/>
                </a:solidFill>
                <a:latin typeface="Roboto" panose="02000000000000000000"/>
              </a:rPr>
              <a:t>Well Compiled Documentation</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37853" y="912766"/>
            <a:ext cx="11417772" cy="1997150"/>
          </a:xfrm>
          <a:prstGeom prst="rect">
            <a:avLst/>
          </a:prstGeom>
          <a:noFill/>
        </p:spPr>
        <p:txBody>
          <a:bodyPr wrap="square">
            <a:spAutoFit/>
          </a:bodyPr>
          <a:lstStyle/>
          <a:p>
            <a:pPr>
              <a:lnSpc>
                <a:spcPct val="150000"/>
              </a:lnSpc>
            </a:pPr>
            <a:r>
              <a:rPr lang="en-GB" sz="1200" dirty="0">
                <a:latin typeface="Roboto" panose="02000000000000000000"/>
              </a:rPr>
              <a:t>Documentation is one of the important but highly ignored aspects of a REST API structure. The documentation is the first point in the hands of customers to understand the product and critical deciding factor whether to use it or not. One good documentation is neatly presented in a proper flow to make an API development process quicker.</a:t>
            </a:r>
          </a:p>
          <a:p>
            <a:pPr>
              <a:lnSpc>
                <a:spcPct val="150000"/>
              </a:lnSpc>
            </a:pPr>
            <a:endParaRPr lang="en-GB" sz="1200" dirty="0">
              <a:latin typeface="Roboto" panose="02000000000000000000"/>
            </a:endParaRPr>
          </a:p>
          <a:p>
            <a:pPr>
              <a:lnSpc>
                <a:spcPct val="150000"/>
              </a:lnSpc>
            </a:pPr>
            <a:r>
              <a:rPr lang="en-GB" sz="1200" dirty="0">
                <a:latin typeface="Roboto" panose="02000000000000000000"/>
              </a:rPr>
              <a:t>It is a simple principle – the faster developers understand your API, the faster they start using it. Your API documentation must be compiled with precision. It must include all the relevant information such as the endpoint and compatible methods, different parameter options, numerous types of data, and so on. The documentation should be so robust that it can easily walk a new user through your API design.</a:t>
            </a:r>
          </a:p>
        </p:txBody>
      </p:sp>
      <p:pic>
        <p:nvPicPr>
          <p:cNvPr id="2" name="Picture 1">
            <a:extLst>
              <a:ext uri="{FF2B5EF4-FFF2-40B4-BE49-F238E27FC236}">
                <a16:creationId xmlns:a16="http://schemas.microsoft.com/office/drawing/2014/main" id="{BA339C22-271A-4046-B99E-547D0C8B91B0}"/>
              </a:ext>
            </a:extLst>
          </p:cNvPr>
          <p:cNvPicPr>
            <a:picLocks noChangeAspect="1"/>
          </p:cNvPicPr>
          <p:nvPr/>
        </p:nvPicPr>
        <p:blipFill>
          <a:blip r:embed="rId2"/>
          <a:stretch>
            <a:fillRect/>
          </a:stretch>
        </p:blipFill>
        <p:spPr>
          <a:xfrm>
            <a:off x="3863788" y="3022021"/>
            <a:ext cx="3792071" cy="3523296"/>
          </a:xfrm>
          <a:prstGeom prst="rect">
            <a:avLst/>
          </a:prstGeom>
        </p:spPr>
      </p:pic>
    </p:spTree>
    <p:extLst>
      <p:ext uri="{BB962C8B-B14F-4D97-AF65-F5344CB8AC3E}">
        <p14:creationId xmlns:p14="http://schemas.microsoft.com/office/powerpoint/2010/main" val="338182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984F88-B234-4870-8AB1-ADB4A60A1C5B}"/>
              </a:ext>
            </a:extLst>
          </p:cNvPr>
          <p:cNvSpPr txBox="1"/>
          <p:nvPr/>
        </p:nvSpPr>
        <p:spPr>
          <a:xfrm>
            <a:off x="851646" y="2397948"/>
            <a:ext cx="10726601" cy="2062103"/>
          </a:xfrm>
          <a:prstGeom prst="rect">
            <a:avLst/>
          </a:prstGeom>
          <a:noFill/>
        </p:spPr>
        <p:txBody>
          <a:bodyPr wrap="square" rtlCol="0">
            <a:spAutoFit/>
          </a:bodyPr>
          <a:lstStyle/>
          <a:p>
            <a:pPr algn="ctr"/>
            <a:r>
              <a:rPr lang="en-US" sz="8000" b="1" dirty="0">
                <a:solidFill>
                  <a:schemeClr val="accent1"/>
                </a:solidFill>
                <a:latin typeface="Roboto" panose="02000000000000000000" pitchFamily="2" charset="0"/>
                <a:ea typeface="Roboto" panose="02000000000000000000" pitchFamily="2" charset="0"/>
              </a:rPr>
              <a:t>REST API SECURITY</a:t>
            </a:r>
          </a:p>
          <a:p>
            <a:pPr algn="ctr"/>
            <a:r>
              <a:rPr lang="en-US" sz="4800" b="1" dirty="0">
                <a:solidFill>
                  <a:schemeClr val="accent1"/>
                </a:solidFill>
                <a:latin typeface="Roboto" panose="02000000000000000000" pitchFamily="2" charset="0"/>
                <a:ea typeface="Roboto" panose="02000000000000000000" pitchFamily="2" charset="0"/>
              </a:rPr>
              <a:t>BEST PRACTICES</a:t>
            </a:r>
          </a:p>
        </p:txBody>
      </p:sp>
    </p:spTree>
    <p:extLst>
      <p:ext uri="{BB962C8B-B14F-4D97-AF65-F5344CB8AC3E}">
        <p14:creationId xmlns:p14="http://schemas.microsoft.com/office/powerpoint/2010/main" val="259299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10461"/>
            <a:ext cx="8646581" cy="456535"/>
          </a:xfrm>
          <a:prstGeom prst="rect">
            <a:avLst/>
          </a:prstGeom>
          <a:noFill/>
        </p:spPr>
        <p:txBody>
          <a:bodyPr wrap="square" rtlCol="0">
            <a:spAutoFit/>
          </a:bodyPr>
          <a:lstStyle/>
          <a:p>
            <a:pPr>
              <a:lnSpc>
                <a:spcPct val="150000"/>
              </a:lnSpc>
            </a:pPr>
            <a:r>
              <a:rPr lang="en-US" b="1" dirty="0">
                <a:solidFill>
                  <a:srgbClr val="0070C0"/>
                </a:solidFill>
                <a:latin typeface="Roboto" panose="02000000000000000000" pitchFamily="2" charset="0"/>
                <a:ea typeface="Roboto" panose="02000000000000000000" pitchFamily="2" charset="0"/>
              </a:rPr>
              <a:t>REST API Security Best Practices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216052" y="719974"/>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A805CA4D-C962-4862-B5CA-AB9021B7E6A9}"/>
              </a:ext>
            </a:extLst>
          </p:cNvPr>
          <p:cNvSpPr txBox="1"/>
          <p:nvPr/>
        </p:nvSpPr>
        <p:spPr>
          <a:xfrm>
            <a:off x="669164" y="1779934"/>
            <a:ext cx="3568606" cy="1166153"/>
          </a:xfrm>
          <a:prstGeom prst="rect">
            <a:avLst/>
          </a:prstGeom>
          <a:noFill/>
        </p:spPr>
        <p:txBody>
          <a:bodyPr wrap="none" rtlCol="0">
            <a:spAutoFit/>
          </a:bodyPr>
          <a:lstStyle/>
          <a:p>
            <a:pPr marL="342900" indent="-342900">
              <a:lnSpc>
                <a:spcPct val="150000"/>
              </a:lnSpc>
              <a:buAutoNum type="arabicPeriod"/>
            </a:pPr>
            <a:r>
              <a:rPr lang="en-US" sz="1200" dirty="0">
                <a:latin typeface="Roboto" panose="02000000000000000000"/>
              </a:rPr>
              <a:t>May varies from application to application </a:t>
            </a:r>
          </a:p>
          <a:p>
            <a:pPr marL="342900" indent="-342900">
              <a:lnSpc>
                <a:spcPct val="150000"/>
              </a:lnSpc>
              <a:buAutoNum type="arabicPeriod"/>
            </a:pPr>
            <a:r>
              <a:rPr lang="en-US" sz="1200" dirty="0">
                <a:latin typeface="Roboto" panose="02000000000000000000"/>
              </a:rPr>
              <a:t>May varies from developer to developer </a:t>
            </a:r>
          </a:p>
          <a:p>
            <a:pPr marL="342900" indent="-342900">
              <a:lnSpc>
                <a:spcPct val="150000"/>
              </a:lnSpc>
              <a:buAutoNum type="arabicPeriod"/>
            </a:pPr>
            <a:r>
              <a:rPr lang="en-US" sz="1200" dirty="0">
                <a:latin typeface="Roboto" panose="02000000000000000000"/>
              </a:rPr>
              <a:t>May varies from environment to environment</a:t>
            </a:r>
          </a:p>
          <a:p>
            <a:pPr marL="342900" indent="-342900">
              <a:lnSpc>
                <a:spcPct val="150000"/>
              </a:lnSpc>
              <a:buAutoNum type="arabicPeriod"/>
            </a:pPr>
            <a:r>
              <a:rPr lang="en-US" sz="1200" dirty="0">
                <a:latin typeface="Roboto" panose="02000000000000000000"/>
              </a:rPr>
              <a:t>May varies from use case to use case  </a:t>
            </a:r>
          </a:p>
        </p:txBody>
      </p:sp>
      <p:sp>
        <p:nvSpPr>
          <p:cNvPr id="53" name="TextBox 52">
            <a:extLst>
              <a:ext uri="{FF2B5EF4-FFF2-40B4-BE49-F238E27FC236}">
                <a16:creationId xmlns:a16="http://schemas.microsoft.com/office/drawing/2014/main" id="{DF0298EF-C653-4442-9185-E715FF1A81C4}"/>
              </a:ext>
            </a:extLst>
          </p:cNvPr>
          <p:cNvSpPr txBox="1"/>
          <p:nvPr/>
        </p:nvSpPr>
        <p:spPr>
          <a:xfrm>
            <a:off x="391257" y="1330829"/>
            <a:ext cx="8646581" cy="375552"/>
          </a:xfrm>
          <a:prstGeom prst="rect">
            <a:avLst/>
          </a:prstGeom>
          <a:noFill/>
        </p:spPr>
        <p:txBody>
          <a:bodyPr wrap="square" rtlCol="0">
            <a:spAutoFit/>
          </a:bodyPr>
          <a:lstStyle/>
          <a:p>
            <a:pPr>
              <a:lnSpc>
                <a:spcPct val="150000"/>
              </a:lnSpc>
            </a:pPr>
            <a:r>
              <a:rPr lang="en-US" sz="1400" b="1" dirty="0">
                <a:solidFill>
                  <a:srgbClr val="002060"/>
                </a:solidFill>
                <a:latin typeface="Roboto" panose="02000000000000000000" pitchFamily="2" charset="0"/>
                <a:ea typeface="Roboto" panose="02000000000000000000" pitchFamily="2" charset="0"/>
              </a:rPr>
              <a:t>Security Practices May Varies </a:t>
            </a:r>
          </a:p>
        </p:txBody>
      </p:sp>
      <p:sp>
        <p:nvSpPr>
          <p:cNvPr id="54" name="TextBox 53">
            <a:extLst>
              <a:ext uri="{FF2B5EF4-FFF2-40B4-BE49-F238E27FC236}">
                <a16:creationId xmlns:a16="http://schemas.microsoft.com/office/drawing/2014/main" id="{10794F24-3A59-4866-907E-FFA7C316DCCB}"/>
              </a:ext>
            </a:extLst>
          </p:cNvPr>
          <p:cNvSpPr txBox="1"/>
          <p:nvPr/>
        </p:nvSpPr>
        <p:spPr>
          <a:xfrm>
            <a:off x="391257" y="3177649"/>
            <a:ext cx="8646581" cy="416011"/>
          </a:xfrm>
          <a:prstGeom prst="rect">
            <a:avLst/>
          </a:prstGeom>
          <a:noFill/>
        </p:spPr>
        <p:txBody>
          <a:bodyPr wrap="square" rtlCol="0">
            <a:spAutoFit/>
          </a:bodyPr>
          <a:lstStyle/>
          <a:p>
            <a:pPr>
              <a:lnSpc>
                <a:spcPct val="150000"/>
              </a:lnSpc>
            </a:pPr>
            <a:r>
              <a:rPr lang="en-US" sz="1600" b="1" dirty="0">
                <a:solidFill>
                  <a:srgbClr val="002060"/>
                </a:solidFill>
                <a:latin typeface="Roboto" panose="02000000000000000000" pitchFamily="2" charset="0"/>
                <a:ea typeface="Roboto" panose="02000000000000000000" pitchFamily="2" charset="0"/>
              </a:rPr>
              <a:t>But we have to know  </a:t>
            </a:r>
          </a:p>
        </p:txBody>
      </p:sp>
      <p:sp>
        <p:nvSpPr>
          <p:cNvPr id="55" name="TextBox 54">
            <a:extLst>
              <a:ext uri="{FF2B5EF4-FFF2-40B4-BE49-F238E27FC236}">
                <a16:creationId xmlns:a16="http://schemas.microsoft.com/office/drawing/2014/main" id="{E061AD65-9821-46AA-B8DD-CC6BE7C26177}"/>
              </a:ext>
            </a:extLst>
          </p:cNvPr>
          <p:cNvSpPr txBox="1"/>
          <p:nvPr/>
        </p:nvSpPr>
        <p:spPr>
          <a:xfrm>
            <a:off x="669164" y="3593660"/>
            <a:ext cx="2664512" cy="889154"/>
          </a:xfrm>
          <a:prstGeom prst="rect">
            <a:avLst/>
          </a:prstGeom>
          <a:noFill/>
        </p:spPr>
        <p:txBody>
          <a:bodyPr wrap="none" rtlCol="0">
            <a:spAutoFit/>
          </a:bodyPr>
          <a:lstStyle/>
          <a:p>
            <a:pPr marL="342900" indent="-342900">
              <a:lnSpc>
                <a:spcPct val="150000"/>
              </a:lnSpc>
              <a:buAutoNum type="arabicPeriod"/>
            </a:pPr>
            <a:r>
              <a:rPr lang="en-US" sz="1200" dirty="0">
                <a:latin typeface="Roboto" panose="02000000000000000000"/>
              </a:rPr>
              <a:t>The best practices </a:t>
            </a:r>
          </a:p>
          <a:p>
            <a:pPr marL="342900" indent="-342900">
              <a:lnSpc>
                <a:spcPct val="150000"/>
              </a:lnSpc>
              <a:buAutoNum type="arabicPeriod"/>
            </a:pPr>
            <a:r>
              <a:rPr lang="en-US" sz="1200" dirty="0">
                <a:latin typeface="Roboto" panose="02000000000000000000"/>
              </a:rPr>
              <a:t>Know about the security layers </a:t>
            </a:r>
          </a:p>
          <a:p>
            <a:pPr marL="342900" indent="-342900">
              <a:lnSpc>
                <a:spcPct val="150000"/>
              </a:lnSpc>
              <a:buAutoNum type="arabicPeriod"/>
            </a:pPr>
            <a:r>
              <a:rPr lang="en-US" sz="1200" dirty="0">
                <a:latin typeface="Roboto" panose="02000000000000000000"/>
              </a:rPr>
              <a:t>Security placement</a:t>
            </a:r>
          </a:p>
        </p:txBody>
      </p:sp>
    </p:spTree>
    <p:extLst>
      <p:ext uri="{BB962C8B-B14F-4D97-AF65-F5344CB8AC3E}">
        <p14:creationId xmlns:p14="http://schemas.microsoft.com/office/powerpoint/2010/main" val="22427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xEl>
                                              <p:pRg st="0" end="0"/>
                                            </p:txEl>
                                          </p:spTgt>
                                        </p:tgtEl>
                                        <p:attrNameLst>
                                          <p:attrName>style.visibility</p:attrName>
                                        </p:attrNameLst>
                                      </p:cBhvr>
                                      <p:to>
                                        <p:strVal val="visible"/>
                                      </p:to>
                                    </p:set>
                                    <p:animEffect transition="in" filter="fade">
                                      <p:cBhvr>
                                        <p:cTn id="14" dur="1000"/>
                                        <p:tgtEl>
                                          <p:spTgt spid="51">
                                            <p:txEl>
                                              <p:pRg st="0" end="0"/>
                                            </p:txEl>
                                          </p:spTgt>
                                        </p:tgtEl>
                                      </p:cBhvr>
                                    </p:animEffect>
                                    <p:anim calcmode="lin" valueType="num">
                                      <p:cBhvr>
                                        <p:cTn id="15"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xEl>
                                              <p:pRg st="1" end="1"/>
                                            </p:txEl>
                                          </p:spTgt>
                                        </p:tgtEl>
                                        <p:attrNameLst>
                                          <p:attrName>style.visibility</p:attrName>
                                        </p:attrNameLst>
                                      </p:cBhvr>
                                      <p:to>
                                        <p:strVal val="visible"/>
                                      </p:to>
                                    </p:set>
                                    <p:animEffect transition="in" filter="fade">
                                      <p:cBhvr>
                                        <p:cTn id="21" dur="1000"/>
                                        <p:tgtEl>
                                          <p:spTgt spid="51">
                                            <p:txEl>
                                              <p:pRg st="1" end="1"/>
                                            </p:txEl>
                                          </p:spTgt>
                                        </p:tgtEl>
                                      </p:cBhvr>
                                    </p:animEffect>
                                    <p:anim calcmode="lin" valueType="num">
                                      <p:cBhvr>
                                        <p:cTn id="22"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
                                            <p:txEl>
                                              <p:pRg st="2" end="2"/>
                                            </p:txEl>
                                          </p:spTgt>
                                        </p:tgtEl>
                                        <p:attrNameLst>
                                          <p:attrName>style.visibility</p:attrName>
                                        </p:attrNameLst>
                                      </p:cBhvr>
                                      <p:to>
                                        <p:strVal val="visible"/>
                                      </p:to>
                                    </p:set>
                                    <p:animEffect transition="in" filter="fade">
                                      <p:cBhvr>
                                        <p:cTn id="28" dur="1000"/>
                                        <p:tgtEl>
                                          <p:spTgt spid="51">
                                            <p:txEl>
                                              <p:pRg st="2" end="2"/>
                                            </p:txEl>
                                          </p:spTgt>
                                        </p:tgtEl>
                                      </p:cBhvr>
                                    </p:animEffect>
                                    <p:anim calcmode="lin" valueType="num">
                                      <p:cBhvr>
                                        <p:cTn id="29" dur="1000" fill="hold"/>
                                        <p:tgtEl>
                                          <p:spTgt spid="5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
                                            <p:txEl>
                                              <p:pRg st="3" end="3"/>
                                            </p:txEl>
                                          </p:spTgt>
                                        </p:tgtEl>
                                        <p:attrNameLst>
                                          <p:attrName>style.visibility</p:attrName>
                                        </p:attrNameLst>
                                      </p:cBhvr>
                                      <p:to>
                                        <p:strVal val="visible"/>
                                      </p:to>
                                    </p:set>
                                    <p:animEffect transition="in" filter="fade">
                                      <p:cBhvr>
                                        <p:cTn id="35" dur="1000"/>
                                        <p:tgtEl>
                                          <p:spTgt spid="51">
                                            <p:txEl>
                                              <p:pRg st="3" end="3"/>
                                            </p:txEl>
                                          </p:spTgt>
                                        </p:tgtEl>
                                      </p:cBhvr>
                                    </p:animEffect>
                                    <p:anim calcmode="lin" valueType="num">
                                      <p:cBhvr>
                                        <p:cTn id="36"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4">
                                            <p:txEl>
                                              <p:pRg st="0" end="0"/>
                                            </p:txEl>
                                          </p:spTgt>
                                        </p:tgtEl>
                                        <p:attrNameLst>
                                          <p:attrName>style.visibility</p:attrName>
                                        </p:attrNameLst>
                                      </p:cBhvr>
                                      <p:to>
                                        <p:strVal val="visible"/>
                                      </p:to>
                                    </p:set>
                                    <p:animEffect transition="in" filter="fade">
                                      <p:cBhvr>
                                        <p:cTn id="42" dur="1000"/>
                                        <p:tgtEl>
                                          <p:spTgt spid="54">
                                            <p:txEl>
                                              <p:pRg st="0" end="0"/>
                                            </p:txEl>
                                          </p:spTgt>
                                        </p:tgtEl>
                                      </p:cBhvr>
                                    </p:animEffect>
                                    <p:anim calcmode="lin" valueType="num">
                                      <p:cBhvr>
                                        <p:cTn id="43" dur="10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5">
                                            <p:txEl>
                                              <p:pRg st="0" end="0"/>
                                            </p:txEl>
                                          </p:spTgt>
                                        </p:tgtEl>
                                        <p:attrNameLst>
                                          <p:attrName>style.visibility</p:attrName>
                                        </p:attrNameLst>
                                      </p:cBhvr>
                                      <p:to>
                                        <p:strVal val="visible"/>
                                      </p:to>
                                    </p:set>
                                    <p:animEffect transition="in" filter="fade">
                                      <p:cBhvr>
                                        <p:cTn id="49" dur="1000"/>
                                        <p:tgtEl>
                                          <p:spTgt spid="55">
                                            <p:txEl>
                                              <p:pRg st="0" end="0"/>
                                            </p:txEl>
                                          </p:spTgt>
                                        </p:tgtEl>
                                      </p:cBhvr>
                                    </p:animEffect>
                                    <p:anim calcmode="lin" valueType="num">
                                      <p:cBhvr>
                                        <p:cTn id="50"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5">
                                            <p:txEl>
                                              <p:pRg st="1" end="1"/>
                                            </p:txEl>
                                          </p:spTgt>
                                        </p:tgtEl>
                                        <p:attrNameLst>
                                          <p:attrName>style.visibility</p:attrName>
                                        </p:attrNameLst>
                                      </p:cBhvr>
                                      <p:to>
                                        <p:strVal val="visible"/>
                                      </p:to>
                                    </p:set>
                                    <p:animEffect transition="in" filter="fade">
                                      <p:cBhvr>
                                        <p:cTn id="56" dur="1000"/>
                                        <p:tgtEl>
                                          <p:spTgt spid="55">
                                            <p:txEl>
                                              <p:pRg st="1" end="1"/>
                                            </p:txEl>
                                          </p:spTgt>
                                        </p:tgtEl>
                                      </p:cBhvr>
                                    </p:animEffect>
                                    <p:anim calcmode="lin" valueType="num">
                                      <p:cBhvr>
                                        <p:cTn id="57" dur="1000" fill="hold"/>
                                        <p:tgtEl>
                                          <p:spTgt spid="55">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5">
                                            <p:txEl>
                                              <p:pRg st="2" end="2"/>
                                            </p:txEl>
                                          </p:spTgt>
                                        </p:tgtEl>
                                        <p:attrNameLst>
                                          <p:attrName>style.visibility</p:attrName>
                                        </p:attrNameLst>
                                      </p:cBhvr>
                                      <p:to>
                                        <p:strVal val="visible"/>
                                      </p:to>
                                    </p:set>
                                    <p:animEffect transition="in" filter="fade">
                                      <p:cBhvr>
                                        <p:cTn id="63" dur="1000"/>
                                        <p:tgtEl>
                                          <p:spTgt spid="55">
                                            <p:txEl>
                                              <p:pRg st="2" end="2"/>
                                            </p:txEl>
                                          </p:spTgt>
                                        </p:tgtEl>
                                      </p:cBhvr>
                                    </p:animEffect>
                                    <p:anim calcmode="lin" valueType="num">
                                      <p:cBhvr>
                                        <p:cTn id="64" dur="100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5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10461"/>
            <a:ext cx="8646581" cy="456535"/>
          </a:xfrm>
          <a:prstGeom prst="rect">
            <a:avLst/>
          </a:prstGeom>
          <a:noFill/>
        </p:spPr>
        <p:txBody>
          <a:bodyPr wrap="square" rtlCol="0">
            <a:spAutoFit/>
          </a:bodyPr>
          <a:lstStyle/>
          <a:p>
            <a:pPr>
              <a:lnSpc>
                <a:spcPct val="150000"/>
              </a:lnSpc>
            </a:pPr>
            <a:r>
              <a:rPr lang="en-US" b="1" dirty="0">
                <a:solidFill>
                  <a:srgbClr val="0070C0"/>
                </a:solidFill>
                <a:latin typeface="Roboto" panose="02000000000000000000" pitchFamily="2" charset="0"/>
                <a:ea typeface="Roboto" panose="02000000000000000000" pitchFamily="2" charset="0"/>
              </a:rPr>
              <a:t>REST API Security</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50753" y="728939"/>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3" name="Oval 2">
            <a:extLst>
              <a:ext uri="{FF2B5EF4-FFF2-40B4-BE49-F238E27FC236}">
                <a16:creationId xmlns:a16="http://schemas.microsoft.com/office/drawing/2014/main" id="{D0025672-20F0-46B9-B986-702BEA10B5D1}"/>
              </a:ext>
            </a:extLst>
          </p:cNvPr>
          <p:cNvSpPr/>
          <p:nvPr/>
        </p:nvSpPr>
        <p:spPr>
          <a:xfrm>
            <a:off x="8041331" y="1064659"/>
            <a:ext cx="1928904" cy="1928904"/>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Client Application</a:t>
            </a:r>
          </a:p>
        </p:txBody>
      </p:sp>
      <p:sp>
        <p:nvSpPr>
          <p:cNvPr id="14" name="Rectangle 13">
            <a:extLst>
              <a:ext uri="{FF2B5EF4-FFF2-40B4-BE49-F238E27FC236}">
                <a16:creationId xmlns:a16="http://schemas.microsoft.com/office/drawing/2014/main" id="{4FE062B0-E113-4F0D-BFF6-96D78DA3F852}"/>
              </a:ext>
            </a:extLst>
          </p:cNvPr>
          <p:cNvSpPr/>
          <p:nvPr/>
        </p:nvSpPr>
        <p:spPr>
          <a:xfrm>
            <a:off x="1138794" y="1549792"/>
            <a:ext cx="3824966" cy="71119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END POINT</a:t>
            </a:r>
          </a:p>
        </p:txBody>
      </p:sp>
      <p:grpSp>
        <p:nvGrpSpPr>
          <p:cNvPr id="19" name="Group 18">
            <a:extLst>
              <a:ext uri="{FF2B5EF4-FFF2-40B4-BE49-F238E27FC236}">
                <a16:creationId xmlns:a16="http://schemas.microsoft.com/office/drawing/2014/main" id="{86F84B40-BA9B-4B2F-A6A4-1974B6131288}"/>
              </a:ext>
            </a:extLst>
          </p:cNvPr>
          <p:cNvGrpSpPr/>
          <p:nvPr/>
        </p:nvGrpSpPr>
        <p:grpSpPr>
          <a:xfrm>
            <a:off x="5171440" y="1506857"/>
            <a:ext cx="2611120" cy="456504"/>
            <a:chOff x="5171440" y="1698491"/>
            <a:chExt cx="2611120" cy="456504"/>
          </a:xfrm>
        </p:grpSpPr>
        <p:cxnSp>
          <p:nvCxnSpPr>
            <p:cNvPr id="17" name="Straight Arrow Connector 16">
              <a:extLst>
                <a:ext uri="{FF2B5EF4-FFF2-40B4-BE49-F238E27FC236}">
                  <a16:creationId xmlns:a16="http://schemas.microsoft.com/office/drawing/2014/main" id="{DAAF6A69-04F3-44C7-8228-191E2A41D1BB}"/>
                </a:ext>
              </a:extLst>
            </p:cNvPr>
            <p:cNvCxnSpPr/>
            <p:nvPr/>
          </p:nvCxnSpPr>
          <p:spPr>
            <a:xfrm flipH="1">
              <a:off x="5171440" y="2154995"/>
              <a:ext cx="2611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C67A395-976F-41DC-A913-C774E5444298}"/>
                </a:ext>
              </a:extLst>
            </p:cNvPr>
            <p:cNvSpPr txBox="1"/>
            <p:nvPr/>
          </p:nvSpPr>
          <p:spPr>
            <a:xfrm>
              <a:off x="5910997" y="1698491"/>
              <a:ext cx="1132005" cy="369332"/>
            </a:xfrm>
            <a:prstGeom prst="rect">
              <a:avLst/>
            </a:prstGeom>
            <a:noFill/>
          </p:spPr>
          <p:txBody>
            <a:bodyPr wrap="square" rtlCol="0">
              <a:spAutoFit/>
            </a:bodyPr>
            <a:lstStyle/>
            <a:p>
              <a:r>
                <a:rPr lang="en-US" dirty="0"/>
                <a:t>Request</a:t>
              </a:r>
            </a:p>
          </p:txBody>
        </p:sp>
      </p:grpSp>
      <p:sp>
        <p:nvSpPr>
          <p:cNvPr id="21" name="Rectangle 20">
            <a:extLst>
              <a:ext uri="{FF2B5EF4-FFF2-40B4-BE49-F238E27FC236}">
                <a16:creationId xmlns:a16="http://schemas.microsoft.com/office/drawing/2014/main" id="{F3C29CCE-5E87-486B-89AB-8E0EA5F80474}"/>
              </a:ext>
            </a:extLst>
          </p:cNvPr>
          <p:cNvSpPr/>
          <p:nvPr/>
        </p:nvSpPr>
        <p:spPr>
          <a:xfrm>
            <a:off x="1148954" y="2670560"/>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Key Verification</a:t>
            </a:r>
          </a:p>
        </p:txBody>
      </p:sp>
      <p:cxnSp>
        <p:nvCxnSpPr>
          <p:cNvPr id="22" name="Straight Arrow Connector 21">
            <a:extLst>
              <a:ext uri="{FF2B5EF4-FFF2-40B4-BE49-F238E27FC236}">
                <a16:creationId xmlns:a16="http://schemas.microsoft.com/office/drawing/2014/main" id="{82D08F26-1AE8-4A6A-8ABA-569ED94C02E8}"/>
              </a:ext>
            </a:extLst>
          </p:cNvPr>
          <p:cNvCxnSpPr>
            <a:cxnSpLocks/>
            <a:stCxn id="14" idx="2"/>
          </p:cNvCxnSpPr>
          <p:nvPr/>
        </p:nvCxnSpPr>
        <p:spPr>
          <a:xfrm>
            <a:off x="3051277" y="2260986"/>
            <a:ext cx="0" cy="382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042D5068-665F-4390-AD90-4CB9CCE11120}"/>
              </a:ext>
            </a:extLst>
          </p:cNvPr>
          <p:cNvSpPr/>
          <p:nvPr/>
        </p:nvSpPr>
        <p:spPr>
          <a:xfrm>
            <a:off x="1148954" y="3158240"/>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Agent Verification </a:t>
            </a:r>
          </a:p>
        </p:txBody>
      </p:sp>
      <p:sp>
        <p:nvSpPr>
          <p:cNvPr id="25" name="Rectangle 24">
            <a:extLst>
              <a:ext uri="{FF2B5EF4-FFF2-40B4-BE49-F238E27FC236}">
                <a16:creationId xmlns:a16="http://schemas.microsoft.com/office/drawing/2014/main" id="{E21B5FCA-B7D5-4296-A943-609E27E5D30F}"/>
              </a:ext>
            </a:extLst>
          </p:cNvPr>
          <p:cNvSpPr/>
          <p:nvPr/>
        </p:nvSpPr>
        <p:spPr>
          <a:xfrm>
            <a:off x="1148954" y="3652275"/>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CSRF Protection</a:t>
            </a:r>
          </a:p>
        </p:txBody>
      </p:sp>
      <p:sp>
        <p:nvSpPr>
          <p:cNvPr id="26" name="Rectangle 25">
            <a:extLst>
              <a:ext uri="{FF2B5EF4-FFF2-40B4-BE49-F238E27FC236}">
                <a16:creationId xmlns:a16="http://schemas.microsoft.com/office/drawing/2014/main" id="{D405287F-2EAD-4D82-A69E-6208AFF765BF}"/>
              </a:ext>
            </a:extLst>
          </p:cNvPr>
          <p:cNvSpPr/>
          <p:nvPr/>
        </p:nvSpPr>
        <p:spPr>
          <a:xfrm>
            <a:off x="1148954" y="4124886"/>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Rate Limiting </a:t>
            </a:r>
          </a:p>
        </p:txBody>
      </p:sp>
      <p:sp>
        <p:nvSpPr>
          <p:cNvPr id="27" name="Rectangle 26">
            <a:extLst>
              <a:ext uri="{FF2B5EF4-FFF2-40B4-BE49-F238E27FC236}">
                <a16:creationId xmlns:a16="http://schemas.microsoft.com/office/drawing/2014/main" id="{48633D97-3540-4966-B50A-DB517FDEB783}"/>
              </a:ext>
            </a:extLst>
          </p:cNvPr>
          <p:cNvSpPr/>
          <p:nvPr/>
        </p:nvSpPr>
        <p:spPr>
          <a:xfrm>
            <a:off x="1148954" y="4613689"/>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Secure Headers </a:t>
            </a:r>
          </a:p>
        </p:txBody>
      </p:sp>
      <p:sp>
        <p:nvSpPr>
          <p:cNvPr id="31" name="Rectangle 30">
            <a:extLst>
              <a:ext uri="{FF2B5EF4-FFF2-40B4-BE49-F238E27FC236}">
                <a16:creationId xmlns:a16="http://schemas.microsoft.com/office/drawing/2014/main" id="{BAD3D223-82C7-40FB-9ECD-5A958878D304}"/>
              </a:ext>
            </a:extLst>
          </p:cNvPr>
          <p:cNvSpPr/>
          <p:nvPr/>
        </p:nvSpPr>
        <p:spPr>
          <a:xfrm>
            <a:off x="1148954" y="5080552"/>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Pollution </a:t>
            </a:r>
          </a:p>
        </p:txBody>
      </p:sp>
      <p:sp>
        <p:nvSpPr>
          <p:cNvPr id="34" name="Rectangle 33">
            <a:extLst>
              <a:ext uri="{FF2B5EF4-FFF2-40B4-BE49-F238E27FC236}">
                <a16:creationId xmlns:a16="http://schemas.microsoft.com/office/drawing/2014/main" id="{D31A7D9A-3CEC-4D32-82BB-F23981C50C16}"/>
              </a:ext>
            </a:extLst>
          </p:cNvPr>
          <p:cNvSpPr/>
          <p:nvPr/>
        </p:nvSpPr>
        <p:spPr>
          <a:xfrm>
            <a:off x="1148954" y="5558194"/>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Sanitization</a:t>
            </a:r>
          </a:p>
        </p:txBody>
      </p:sp>
      <p:grpSp>
        <p:nvGrpSpPr>
          <p:cNvPr id="37" name="Group 36">
            <a:extLst>
              <a:ext uri="{FF2B5EF4-FFF2-40B4-BE49-F238E27FC236}">
                <a16:creationId xmlns:a16="http://schemas.microsoft.com/office/drawing/2014/main" id="{C5686C36-7A43-43E9-A871-EE9C14CD16D5}"/>
              </a:ext>
            </a:extLst>
          </p:cNvPr>
          <p:cNvGrpSpPr/>
          <p:nvPr/>
        </p:nvGrpSpPr>
        <p:grpSpPr>
          <a:xfrm>
            <a:off x="320137" y="2795416"/>
            <a:ext cx="695863" cy="3760489"/>
            <a:chOff x="320137" y="2987051"/>
            <a:chExt cx="695863" cy="3235000"/>
          </a:xfrm>
        </p:grpSpPr>
        <p:sp>
          <p:nvSpPr>
            <p:cNvPr id="35" name="Left Brace 34">
              <a:extLst>
                <a:ext uri="{FF2B5EF4-FFF2-40B4-BE49-F238E27FC236}">
                  <a16:creationId xmlns:a16="http://schemas.microsoft.com/office/drawing/2014/main" id="{A836557A-D89F-4A8F-B032-399EB3DB2BB7}"/>
                </a:ext>
              </a:extLst>
            </p:cNvPr>
            <p:cNvSpPr/>
            <p:nvPr/>
          </p:nvSpPr>
          <p:spPr>
            <a:xfrm>
              <a:off x="320137" y="2987051"/>
              <a:ext cx="695863" cy="323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A1D45A56-A1D5-4401-8B6F-3C4B9C6D8908}"/>
                </a:ext>
              </a:extLst>
            </p:cNvPr>
            <p:cNvSpPr txBox="1"/>
            <p:nvPr/>
          </p:nvSpPr>
          <p:spPr>
            <a:xfrm rot="16200000">
              <a:off x="84527" y="4356938"/>
              <a:ext cx="1493614" cy="369332"/>
            </a:xfrm>
            <a:prstGeom prst="rect">
              <a:avLst/>
            </a:prstGeom>
            <a:noFill/>
          </p:spPr>
          <p:txBody>
            <a:bodyPr wrap="none" rtlCol="0">
              <a:spAutoFit/>
            </a:bodyPr>
            <a:lstStyle/>
            <a:p>
              <a:r>
                <a:rPr lang="en-US" dirty="0"/>
                <a:t>Security Layer</a:t>
              </a:r>
            </a:p>
          </p:txBody>
        </p:sp>
      </p:grpSp>
      <p:sp>
        <p:nvSpPr>
          <p:cNvPr id="38" name="Rectangle 37">
            <a:extLst>
              <a:ext uri="{FF2B5EF4-FFF2-40B4-BE49-F238E27FC236}">
                <a16:creationId xmlns:a16="http://schemas.microsoft.com/office/drawing/2014/main" id="{AF223B50-E69B-40A9-9DD0-F28CBA09CDC9}"/>
              </a:ext>
            </a:extLst>
          </p:cNvPr>
          <p:cNvSpPr/>
          <p:nvPr/>
        </p:nvSpPr>
        <p:spPr>
          <a:xfrm>
            <a:off x="6695440" y="5282279"/>
            <a:ext cx="2448560" cy="84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41" name="Straight Arrow Connector 40">
            <a:extLst>
              <a:ext uri="{FF2B5EF4-FFF2-40B4-BE49-F238E27FC236}">
                <a16:creationId xmlns:a16="http://schemas.microsoft.com/office/drawing/2014/main" id="{4428F358-6BEB-4E3A-A66E-8444C7516BB3}"/>
              </a:ext>
            </a:extLst>
          </p:cNvPr>
          <p:cNvCxnSpPr>
            <a:cxnSpLocks/>
          </p:cNvCxnSpPr>
          <p:nvPr/>
        </p:nvCxnSpPr>
        <p:spPr>
          <a:xfrm flipV="1">
            <a:off x="5054599" y="5843406"/>
            <a:ext cx="1488441" cy="4571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5E4F0EA3-A9E6-4460-BC52-DF64E53BBF5D}"/>
              </a:ext>
            </a:extLst>
          </p:cNvPr>
          <p:cNvSpPr/>
          <p:nvPr/>
        </p:nvSpPr>
        <p:spPr>
          <a:xfrm>
            <a:off x="9371093" y="5204763"/>
            <a:ext cx="2174239" cy="49958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Payload Validation</a:t>
            </a:r>
          </a:p>
        </p:txBody>
      </p:sp>
      <p:sp>
        <p:nvSpPr>
          <p:cNvPr id="46" name="Rectangle 45">
            <a:extLst>
              <a:ext uri="{FF2B5EF4-FFF2-40B4-BE49-F238E27FC236}">
                <a16:creationId xmlns:a16="http://schemas.microsoft.com/office/drawing/2014/main" id="{6526F778-9679-4079-A075-9AA906D2F733}"/>
              </a:ext>
            </a:extLst>
          </p:cNvPr>
          <p:cNvSpPr/>
          <p:nvPr/>
        </p:nvSpPr>
        <p:spPr>
          <a:xfrm>
            <a:off x="9371092" y="5780655"/>
            <a:ext cx="2174240" cy="49958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Validation</a:t>
            </a:r>
          </a:p>
        </p:txBody>
      </p:sp>
      <p:grpSp>
        <p:nvGrpSpPr>
          <p:cNvPr id="50" name="Group 49">
            <a:extLst>
              <a:ext uri="{FF2B5EF4-FFF2-40B4-BE49-F238E27FC236}">
                <a16:creationId xmlns:a16="http://schemas.microsoft.com/office/drawing/2014/main" id="{E9498FB6-62C5-4177-A259-64AE17FD439E}"/>
              </a:ext>
            </a:extLst>
          </p:cNvPr>
          <p:cNvGrpSpPr/>
          <p:nvPr/>
        </p:nvGrpSpPr>
        <p:grpSpPr>
          <a:xfrm>
            <a:off x="7856665" y="2993563"/>
            <a:ext cx="880935" cy="2103214"/>
            <a:chOff x="7856665" y="3185197"/>
            <a:chExt cx="880935" cy="2103214"/>
          </a:xfrm>
        </p:grpSpPr>
        <p:cxnSp>
          <p:nvCxnSpPr>
            <p:cNvPr id="48" name="Straight Arrow Connector 47">
              <a:extLst>
                <a:ext uri="{FF2B5EF4-FFF2-40B4-BE49-F238E27FC236}">
                  <a16:creationId xmlns:a16="http://schemas.microsoft.com/office/drawing/2014/main" id="{5ED67A91-0A56-4879-9D94-26C21BFA7740}"/>
                </a:ext>
              </a:extLst>
            </p:cNvPr>
            <p:cNvCxnSpPr/>
            <p:nvPr/>
          </p:nvCxnSpPr>
          <p:spPr>
            <a:xfrm flipV="1">
              <a:off x="7934960" y="3185197"/>
              <a:ext cx="802640" cy="21032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E4022622-29C7-42D5-A211-B134977901ED}"/>
                </a:ext>
              </a:extLst>
            </p:cNvPr>
            <p:cNvSpPr txBox="1"/>
            <p:nvPr/>
          </p:nvSpPr>
          <p:spPr>
            <a:xfrm rot="17565473">
              <a:off x="7500573" y="4049256"/>
              <a:ext cx="1081515" cy="369332"/>
            </a:xfrm>
            <a:prstGeom prst="rect">
              <a:avLst/>
            </a:prstGeom>
            <a:noFill/>
          </p:spPr>
          <p:txBody>
            <a:bodyPr wrap="none" rtlCol="0">
              <a:spAutoFit/>
            </a:bodyPr>
            <a:lstStyle/>
            <a:p>
              <a:r>
                <a:rPr lang="en-US" dirty="0"/>
                <a:t>Response</a:t>
              </a:r>
            </a:p>
          </p:txBody>
        </p:sp>
      </p:grpSp>
      <p:sp>
        <p:nvSpPr>
          <p:cNvPr id="30" name="Rectangle 29">
            <a:extLst>
              <a:ext uri="{FF2B5EF4-FFF2-40B4-BE49-F238E27FC236}">
                <a16:creationId xmlns:a16="http://schemas.microsoft.com/office/drawing/2014/main" id="{7EC3F443-FF71-4EE6-83D7-B6A1AF3E6EF4}"/>
              </a:ext>
            </a:extLst>
          </p:cNvPr>
          <p:cNvSpPr/>
          <p:nvPr/>
        </p:nvSpPr>
        <p:spPr>
          <a:xfrm>
            <a:off x="1148954" y="6110982"/>
            <a:ext cx="3824966" cy="44492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Authentication/Authorization</a:t>
            </a:r>
          </a:p>
        </p:txBody>
      </p:sp>
    </p:spTree>
    <p:extLst>
      <p:ext uri="{BB962C8B-B14F-4D97-AF65-F5344CB8AC3E}">
        <p14:creationId xmlns:p14="http://schemas.microsoft.com/office/powerpoint/2010/main" val="15373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500" fill="hold"/>
                                        <p:tgtEl>
                                          <p:spTgt spid="30"/>
                                        </p:tgtEl>
                                        <p:attrNameLst>
                                          <p:attrName>ppt_x</p:attrName>
                                        </p:attrNameLst>
                                      </p:cBhvr>
                                      <p:tavLst>
                                        <p:tav tm="0">
                                          <p:val>
                                            <p:strVal val="#ppt_x"/>
                                          </p:val>
                                        </p:tav>
                                        <p:tav tm="100000">
                                          <p:val>
                                            <p:strVal val="#ppt_x"/>
                                          </p:val>
                                        </p:tav>
                                      </p:tavLst>
                                    </p:anim>
                                    <p:anim calcmode="lin" valueType="num">
                                      <p:cBhvr additive="base">
                                        <p:cTn id="6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ppt_x"/>
                                          </p:val>
                                        </p:tav>
                                        <p:tav tm="100000">
                                          <p:val>
                                            <p:strVal val="#ppt_x"/>
                                          </p:val>
                                        </p:tav>
                                      </p:tavLst>
                                    </p:anim>
                                    <p:anim calcmode="lin" valueType="num">
                                      <p:cBhvr additive="base">
                                        <p:cTn id="6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1000"/>
                                        <p:tgtEl>
                                          <p:spTgt spid="38"/>
                                        </p:tgtEl>
                                      </p:cBhvr>
                                    </p:animEffect>
                                    <p:anim calcmode="lin" valueType="num">
                                      <p:cBhvr>
                                        <p:cTn id="81" dur="1000" fill="hold"/>
                                        <p:tgtEl>
                                          <p:spTgt spid="38"/>
                                        </p:tgtEl>
                                        <p:attrNameLst>
                                          <p:attrName>ppt_x</p:attrName>
                                        </p:attrNameLst>
                                      </p:cBhvr>
                                      <p:tavLst>
                                        <p:tav tm="0">
                                          <p:val>
                                            <p:strVal val="#ppt_x"/>
                                          </p:val>
                                        </p:tav>
                                        <p:tav tm="100000">
                                          <p:val>
                                            <p:strVal val="#ppt_x"/>
                                          </p:val>
                                        </p:tav>
                                      </p:tavLst>
                                    </p:anim>
                                    <p:anim calcmode="lin" valueType="num">
                                      <p:cBhvr>
                                        <p:cTn id="8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1000"/>
                                        <p:tgtEl>
                                          <p:spTgt spid="44"/>
                                        </p:tgtEl>
                                      </p:cBhvr>
                                    </p:animEffect>
                                    <p:anim calcmode="lin" valueType="num">
                                      <p:cBhvr>
                                        <p:cTn id="88" dur="1000" fill="hold"/>
                                        <p:tgtEl>
                                          <p:spTgt spid="44"/>
                                        </p:tgtEl>
                                        <p:attrNameLst>
                                          <p:attrName>ppt_x</p:attrName>
                                        </p:attrNameLst>
                                      </p:cBhvr>
                                      <p:tavLst>
                                        <p:tav tm="0">
                                          <p:val>
                                            <p:strVal val="#ppt_x"/>
                                          </p:val>
                                        </p:tav>
                                        <p:tav tm="100000">
                                          <p:val>
                                            <p:strVal val="#ppt_x"/>
                                          </p:val>
                                        </p:tav>
                                      </p:tavLst>
                                    </p:anim>
                                    <p:anim calcmode="lin" valueType="num">
                                      <p:cBhvr>
                                        <p:cTn id="8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1000"/>
                                        <p:tgtEl>
                                          <p:spTgt spid="46"/>
                                        </p:tgtEl>
                                      </p:cBhvr>
                                    </p:animEffect>
                                    <p:anim calcmode="lin" valueType="num">
                                      <p:cBhvr>
                                        <p:cTn id="95" dur="1000" fill="hold"/>
                                        <p:tgtEl>
                                          <p:spTgt spid="46"/>
                                        </p:tgtEl>
                                        <p:attrNameLst>
                                          <p:attrName>ppt_x</p:attrName>
                                        </p:attrNameLst>
                                      </p:cBhvr>
                                      <p:tavLst>
                                        <p:tav tm="0">
                                          <p:val>
                                            <p:strVal val="#ppt_x"/>
                                          </p:val>
                                        </p:tav>
                                        <p:tav tm="100000">
                                          <p:val>
                                            <p:strVal val="#ppt_x"/>
                                          </p:val>
                                        </p:tav>
                                      </p:tavLst>
                                    </p:anim>
                                    <p:anim calcmode="lin" valueType="num">
                                      <p:cBhvr>
                                        <p:cTn id="9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1000"/>
                                        <p:tgtEl>
                                          <p:spTgt spid="50"/>
                                        </p:tgtEl>
                                      </p:cBhvr>
                                    </p:animEffect>
                                    <p:anim calcmode="lin" valueType="num">
                                      <p:cBhvr>
                                        <p:cTn id="102" dur="1000" fill="hold"/>
                                        <p:tgtEl>
                                          <p:spTgt spid="50"/>
                                        </p:tgtEl>
                                        <p:attrNameLst>
                                          <p:attrName>ppt_x</p:attrName>
                                        </p:attrNameLst>
                                      </p:cBhvr>
                                      <p:tavLst>
                                        <p:tav tm="0">
                                          <p:val>
                                            <p:strVal val="#ppt_x"/>
                                          </p:val>
                                        </p:tav>
                                        <p:tav tm="100000">
                                          <p:val>
                                            <p:strVal val="#ppt_x"/>
                                          </p:val>
                                        </p:tav>
                                      </p:tavLst>
                                    </p:anim>
                                    <p:anim calcmode="lin" valueType="num">
                                      <p:cBhvr>
                                        <p:cTn id="10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1" grpId="0" animBg="1"/>
      <p:bldP spid="24" grpId="0" animBg="1"/>
      <p:bldP spid="25" grpId="0" animBg="1"/>
      <p:bldP spid="26" grpId="0" animBg="1"/>
      <p:bldP spid="27" grpId="0" animBg="1"/>
      <p:bldP spid="31" grpId="0" animBg="1"/>
      <p:bldP spid="34" grpId="0" animBg="1"/>
      <p:bldP spid="38" grpId="0" animBg="1"/>
      <p:bldP spid="44" grpId="0" animBg="1"/>
      <p:bldP spid="46"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10461"/>
            <a:ext cx="8646581" cy="456535"/>
          </a:xfrm>
          <a:prstGeom prst="rect">
            <a:avLst/>
          </a:prstGeom>
          <a:noFill/>
        </p:spPr>
        <p:txBody>
          <a:bodyPr wrap="square" rtlCol="0">
            <a:spAutoFit/>
          </a:bodyPr>
          <a:lstStyle/>
          <a:p>
            <a:pPr>
              <a:lnSpc>
                <a:spcPct val="150000"/>
              </a:lnSpc>
            </a:pPr>
            <a:r>
              <a:rPr lang="en-US" b="1" dirty="0">
                <a:solidFill>
                  <a:srgbClr val="0070C0"/>
                </a:solidFill>
                <a:latin typeface="Roboto" panose="02000000000000000000" pitchFamily="2" charset="0"/>
                <a:ea typeface="Roboto" panose="02000000000000000000" pitchFamily="2" charset="0"/>
              </a:rPr>
              <a:t>Output Validation</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19975"/>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968DCE5-CF8E-4B43-B26A-25031A41E6E2}"/>
              </a:ext>
            </a:extLst>
          </p:cNvPr>
          <p:cNvSpPr txBox="1"/>
          <p:nvPr/>
        </p:nvSpPr>
        <p:spPr>
          <a:xfrm>
            <a:off x="538480" y="1064659"/>
            <a:ext cx="8829040" cy="4490140"/>
          </a:xfrm>
          <a:prstGeom prst="rect">
            <a:avLst/>
          </a:prstGeom>
          <a:noFill/>
        </p:spPr>
        <p:txBody>
          <a:bodyPr wrap="square">
            <a:spAutoFit/>
          </a:bodyPr>
          <a:lstStyle/>
          <a:p>
            <a:pPr marL="0" marR="0">
              <a:lnSpc>
                <a:spcPct val="150000"/>
              </a:lnSpc>
              <a:spcBef>
                <a:spcPts val="0"/>
              </a:spcBef>
              <a:spcAft>
                <a:spcPts val="0"/>
              </a:spcAft>
            </a:pPr>
            <a:r>
              <a:rPr lang="en-US" sz="1200" b="1" dirty="0">
                <a:effectLst/>
                <a:latin typeface="Roboto" panose="02000000000000000000"/>
                <a:ea typeface="Calibri" panose="020F0502020204030204" pitchFamily="34" charset="0"/>
                <a:cs typeface="Times New Roman" panose="02020603050405020304" pitchFamily="18" charset="0"/>
              </a:rPr>
              <a:t>Output Header: </a:t>
            </a:r>
            <a:endParaRPr lang="en-US" sz="1200" dirty="0">
              <a:effectLst/>
              <a:latin typeface="Roboto" panose="0200000000000000000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proper http response status code.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proper content type, file type if any.</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cache status if any.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Authentication token should provide via response header.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Only string data is allowed for response header.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content length if any.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response date and time.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Follow request-response model described before.  </a:t>
            </a:r>
          </a:p>
          <a:p>
            <a:pPr marL="228600" marR="0">
              <a:lnSpc>
                <a:spcPct val="150000"/>
              </a:lnSpc>
              <a:spcBef>
                <a:spcPts val="0"/>
              </a:spcBef>
              <a:spcAft>
                <a:spcPts val="0"/>
              </a:spcAft>
            </a:pPr>
            <a:r>
              <a:rPr lang="en-US" sz="1200" dirty="0">
                <a:effectLst/>
                <a:latin typeface="Roboto" panose="02000000000000000000"/>
                <a:ea typeface="Calibri" panose="020F0502020204030204" pitchFamily="34" charset="0"/>
                <a:cs typeface="Times New Roman" panose="02020603050405020304" pitchFamily="18" charset="0"/>
              </a:rPr>
              <a:t> </a:t>
            </a:r>
          </a:p>
          <a:p>
            <a:pPr marL="0" marR="0">
              <a:lnSpc>
                <a:spcPct val="150000"/>
              </a:lnSpc>
              <a:spcBef>
                <a:spcPts val="0"/>
              </a:spcBef>
              <a:spcAft>
                <a:spcPts val="0"/>
              </a:spcAft>
            </a:pPr>
            <a:r>
              <a:rPr lang="en-US" sz="1200" b="1" dirty="0">
                <a:effectLst/>
                <a:latin typeface="Roboto" panose="02000000000000000000"/>
                <a:ea typeface="Calibri" panose="020F0502020204030204" pitchFamily="34" charset="0"/>
                <a:cs typeface="Times New Roman" panose="02020603050405020304" pitchFamily="18" charset="0"/>
              </a:rPr>
              <a:t>Output Body: </a:t>
            </a:r>
            <a:endParaRPr lang="en-US" sz="1200" dirty="0">
              <a:effectLst/>
              <a:latin typeface="Roboto" panose="0200000000000000000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Avoid providing response status, code, message via response body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Use JSON best practices for JSON response body.</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For single result, can use String, Boolean directly.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Provide proper JSON encode-decode before writing JSON Body.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Follow discussion on JSON described before. </a:t>
            </a:r>
          </a:p>
        </p:txBody>
      </p:sp>
    </p:spTree>
    <p:extLst>
      <p:ext uri="{BB962C8B-B14F-4D97-AF65-F5344CB8AC3E}">
        <p14:creationId xmlns:p14="http://schemas.microsoft.com/office/powerpoint/2010/main" val="402076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1000"/>
                                        <p:tgtEl>
                                          <p:spTgt spid="12">
                                            <p:txEl>
                                              <p:pRg st="8" end="8"/>
                                            </p:txEl>
                                          </p:spTgt>
                                        </p:tgtEl>
                                      </p:cBhvr>
                                    </p:animEffect>
                                    <p:anim calcmode="lin" valueType="num">
                                      <p:cBhvr>
                                        <p:cTn id="64"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10" end="10"/>
                                            </p:txEl>
                                          </p:spTgt>
                                        </p:tgtEl>
                                        <p:attrNameLst>
                                          <p:attrName>style.visibility</p:attrName>
                                        </p:attrNameLst>
                                      </p:cBhvr>
                                      <p:to>
                                        <p:strVal val="visible"/>
                                      </p:to>
                                    </p:set>
                                    <p:animEffect transition="in" filter="fade">
                                      <p:cBhvr>
                                        <p:cTn id="70" dur="1000"/>
                                        <p:tgtEl>
                                          <p:spTgt spid="12">
                                            <p:txEl>
                                              <p:pRg st="10" end="10"/>
                                            </p:txEl>
                                          </p:spTgt>
                                        </p:tgtEl>
                                      </p:cBhvr>
                                    </p:animEffect>
                                    <p:anim calcmode="lin" valueType="num">
                                      <p:cBhvr>
                                        <p:cTn id="71"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
                                            <p:txEl>
                                              <p:pRg st="11" end="11"/>
                                            </p:txEl>
                                          </p:spTgt>
                                        </p:tgtEl>
                                        <p:attrNameLst>
                                          <p:attrName>style.visibility</p:attrName>
                                        </p:attrNameLst>
                                      </p:cBhvr>
                                      <p:to>
                                        <p:strVal val="visible"/>
                                      </p:to>
                                    </p:set>
                                    <p:animEffect transition="in" filter="fade">
                                      <p:cBhvr>
                                        <p:cTn id="77" dur="1000"/>
                                        <p:tgtEl>
                                          <p:spTgt spid="12">
                                            <p:txEl>
                                              <p:pRg st="11" end="11"/>
                                            </p:txEl>
                                          </p:spTgt>
                                        </p:tgtEl>
                                      </p:cBhvr>
                                    </p:animEffect>
                                    <p:anim calcmode="lin" valueType="num">
                                      <p:cBhvr>
                                        <p:cTn id="78"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
                                            <p:txEl>
                                              <p:pRg st="12" end="12"/>
                                            </p:txEl>
                                          </p:spTgt>
                                        </p:tgtEl>
                                        <p:attrNameLst>
                                          <p:attrName>style.visibility</p:attrName>
                                        </p:attrNameLst>
                                      </p:cBhvr>
                                      <p:to>
                                        <p:strVal val="visible"/>
                                      </p:to>
                                    </p:set>
                                    <p:animEffect transition="in" filter="fade">
                                      <p:cBhvr>
                                        <p:cTn id="84" dur="1000"/>
                                        <p:tgtEl>
                                          <p:spTgt spid="12">
                                            <p:txEl>
                                              <p:pRg st="12" end="12"/>
                                            </p:txEl>
                                          </p:spTgt>
                                        </p:tgtEl>
                                      </p:cBhvr>
                                    </p:animEffect>
                                    <p:anim calcmode="lin" valueType="num">
                                      <p:cBhvr>
                                        <p:cTn id="85" dur="1000" fill="hold"/>
                                        <p:tgtEl>
                                          <p:spTgt spid="12">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1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
                                            <p:txEl>
                                              <p:pRg st="13" end="13"/>
                                            </p:txEl>
                                          </p:spTgt>
                                        </p:tgtEl>
                                        <p:attrNameLst>
                                          <p:attrName>style.visibility</p:attrName>
                                        </p:attrNameLst>
                                      </p:cBhvr>
                                      <p:to>
                                        <p:strVal val="visible"/>
                                      </p:to>
                                    </p:set>
                                    <p:animEffect transition="in" filter="fade">
                                      <p:cBhvr>
                                        <p:cTn id="91" dur="1000"/>
                                        <p:tgtEl>
                                          <p:spTgt spid="12">
                                            <p:txEl>
                                              <p:pRg st="13" end="13"/>
                                            </p:txEl>
                                          </p:spTgt>
                                        </p:tgtEl>
                                      </p:cBhvr>
                                    </p:animEffect>
                                    <p:anim calcmode="lin" valueType="num">
                                      <p:cBhvr>
                                        <p:cTn id="92" dur="1000" fill="hold"/>
                                        <p:tgtEl>
                                          <p:spTgt spid="12">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1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2">
                                            <p:txEl>
                                              <p:pRg st="14" end="14"/>
                                            </p:txEl>
                                          </p:spTgt>
                                        </p:tgtEl>
                                        <p:attrNameLst>
                                          <p:attrName>style.visibility</p:attrName>
                                        </p:attrNameLst>
                                      </p:cBhvr>
                                      <p:to>
                                        <p:strVal val="visible"/>
                                      </p:to>
                                    </p:set>
                                    <p:animEffect transition="in" filter="fade">
                                      <p:cBhvr>
                                        <p:cTn id="98" dur="1000"/>
                                        <p:tgtEl>
                                          <p:spTgt spid="12">
                                            <p:txEl>
                                              <p:pRg st="14" end="14"/>
                                            </p:txEl>
                                          </p:spTgt>
                                        </p:tgtEl>
                                      </p:cBhvr>
                                    </p:animEffect>
                                    <p:anim calcmode="lin" valueType="num">
                                      <p:cBhvr>
                                        <p:cTn id="99" dur="1000" fill="hold"/>
                                        <p:tgtEl>
                                          <p:spTgt spid="12">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1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2">
                                            <p:txEl>
                                              <p:pRg st="15" end="15"/>
                                            </p:txEl>
                                          </p:spTgt>
                                        </p:tgtEl>
                                        <p:attrNameLst>
                                          <p:attrName>style.visibility</p:attrName>
                                        </p:attrNameLst>
                                      </p:cBhvr>
                                      <p:to>
                                        <p:strVal val="visible"/>
                                      </p:to>
                                    </p:set>
                                    <p:animEffect transition="in" filter="fade">
                                      <p:cBhvr>
                                        <p:cTn id="105" dur="1000"/>
                                        <p:tgtEl>
                                          <p:spTgt spid="12">
                                            <p:txEl>
                                              <p:pRg st="15" end="15"/>
                                            </p:txEl>
                                          </p:spTgt>
                                        </p:tgtEl>
                                      </p:cBhvr>
                                    </p:animEffect>
                                    <p:anim calcmode="lin" valueType="num">
                                      <p:cBhvr>
                                        <p:cTn id="106" dur="1000" fill="hold"/>
                                        <p:tgtEl>
                                          <p:spTgt spid="12">
                                            <p:txEl>
                                              <p:pRg st="15" end="15"/>
                                            </p:txEl>
                                          </p:spTgt>
                                        </p:tgtEl>
                                        <p:attrNameLst>
                                          <p:attrName>ppt_x</p:attrName>
                                        </p:attrNameLst>
                                      </p:cBhvr>
                                      <p:tavLst>
                                        <p:tav tm="0">
                                          <p:val>
                                            <p:strVal val="#ppt_x"/>
                                          </p:val>
                                        </p:tav>
                                        <p:tav tm="100000">
                                          <p:val>
                                            <p:strVal val="#ppt_x"/>
                                          </p:val>
                                        </p:tav>
                                      </p:tavLst>
                                    </p:anim>
                                    <p:anim calcmode="lin" valueType="num">
                                      <p:cBhvr>
                                        <p:cTn id="107" dur="1000" fill="hold"/>
                                        <p:tgtEl>
                                          <p:spTgt spid="1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56148"/>
            <a:ext cx="8646581" cy="375552"/>
          </a:xfrm>
          <a:prstGeom prst="rect">
            <a:avLst/>
          </a:prstGeom>
          <a:noFill/>
        </p:spPr>
        <p:txBody>
          <a:bodyPr wrap="square" rtlCol="0">
            <a:spAutoFit/>
          </a:bodyPr>
          <a:lstStyle/>
          <a:p>
            <a:pPr>
              <a:lnSpc>
                <a:spcPct val="107000"/>
              </a:lnSpc>
            </a:pPr>
            <a:r>
              <a:rPr lang="en-US" b="1" dirty="0">
                <a:solidFill>
                  <a:srgbClr val="0070C0"/>
                </a:solidFill>
                <a:latin typeface="Roboto" panose="02000000000000000000"/>
                <a:ea typeface="Calibri" panose="020F0502020204030204" pitchFamily="34" charset="0"/>
                <a:cs typeface="Calibri Light" panose="020F0302020204030204" pitchFamily="34" charset="0"/>
              </a:rPr>
              <a:t>Request Rate limit- Throttling</a:t>
            </a:r>
            <a:endParaRPr lang="en-US" dirty="0">
              <a:solidFill>
                <a:srgbClr val="0070C0"/>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57222"/>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3D6F4AC4-7C8D-49B8-AA4E-4BD54F33D49E}"/>
              </a:ext>
            </a:extLst>
          </p:cNvPr>
          <p:cNvSpPr txBox="1"/>
          <p:nvPr/>
        </p:nvSpPr>
        <p:spPr>
          <a:xfrm>
            <a:off x="320137" y="934462"/>
            <a:ext cx="11486381" cy="1166153"/>
          </a:xfrm>
          <a:prstGeom prst="rect">
            <a:avLst/>
          </a:prstGeom>
          <a:noFill/>
        </p:spPr>
        <p:txBody>
          <a:bodyPr wrap="square" rtlCol="0">
            <a:spAutoFit/>
          </a:bodyPr>
          <a:lstStyle/>
          <a:p>
            <a:pPr marL="0" marR="0">
              <a:lnSpc>
                <a:spcPct val="150000"/>
              </a:lnSpc>
              <a:spcBef>
                <a:spcPts val="0"/>
              </a:spcBef>
              <a:spcAft>
                <a:spcPts val="0"/>
              </a:spcAft>
            </a:pPr>
            <a:r>
              <a:rPr lang="en-US" sz="1200" dirty="0">
                <a:effectLst/>
                <a:latin typeface="Roboto" panose="02000000000000000000"/>
                <a:ea typeface="Calibri" panose="020F0502020204030204" pitchFamily="34" charset="0"/>
                <a:cs typeface="Times New Roman" panose="02020603050405020304" pitchFamily="18" charset="0"/>
              </a:rPr>
              <a:t>We need to make sure our APIs are running as efficiently as possible. Otherwise, everyone using your database will suffer from slow performance. Performance isn’t the only reason to limit API requests, either. API limiting, which also known as rate is limiting, is an essential component of Internet security, as DoS attacks can tank a server with unlimited API requests.</a:t>
            </a:r>
          </a:p>
          <a:p>
            <a:pPr marL="0" marR="0">
              <a:lnSpc>
                <a:spcPct val="150000"/>
              </a:lnSpc>
              <a:spcBef>
                <a:spcPts val="0"/>
              </a:spcBef>
              <a:spcAft>
                <a:spcPts val="0"/>
              </a:spcAft>
            </a:pPr>
            <a:r>
              <a:rPr lang="en-US" sz="1200" dirty="0">
                <a:effectLst/>
                <a:latin typeface="Roboto" panose="02000000000000000000"/>
                <a:ea typeface="Calibri" panose="020F0502020204030204" pitchFamily="34" charset="0"/>
                <a:cs typeface="Times New Roman" panose="02020603050405020304" pitchFamily="18" charset="0"/>
              </a:rPr>
              <a:t>Rate limiting also helps make your API scalable. If your API blows up in popularity, there can be unexpected spikes in traffic, causing severe lag time.</a:t>
            </a:r>
          </a:p>
        </p:txBody>
      </p:sp>
      <p:graphicFrame>
        <p:nvGraphicFramePr>
          <p:cNvPr id="13" name="Table 12">
            <a:extLst>
              <a:ext uri="{FF2B5EF4-FFF2-40B4-BE49-F238E27FC236}">
                <a16:creationId xmlns:a16="http://schemas.microsoft.com/office/drawing/2014/main" id="{1E3F9CB6-C851-4171-82B2-D840EEA2048B}"/>
              </a:ext>
            </a:extLst>
          </p:cNvPr>
          <p:cNvGraphicFramePr>
            <a:graphicFrameLocks noGrp="1"/>
          </p:cNvGraphicFramePr>
          <p:nvPr>
            <p:extLst>
              <p:ext uri="{D42A27DB-BD31-4B8C-83A1-F6EECF244321}">
                <p14:modId xmlns:p14="http://schemas.microsoft.com/office/powerpoint/2010/main" val="2761888211"/>
              </p:ext>
            </p:extLst>
          </p:nvPr>
        </p:nvGraphicFramePr>
        <p:xfrm>
          <a:off x="961435" y="2377854"/>
          <a:ext cx="10432705" cy="1698568"/>
        </p:xfrm>
        <a:graphic>
          <a:graphicData uri="http://schemas.openxmlformats.org/drawingml/2006/table">
            <a:tbl>
              <a:tblPr firstRow="1" firstCol="1" bandRow="1">
                <a:tableStyleId>{5202B0CA-FC54-4496-8BCA-5EF66A818D29}</a:tableStyleId>
              </a:tblPr>
              <a:tblGrid>
                <a:gridCol w="1072503">
                  <a:extLst>
                    <a:ext uri="{9D8B030D-6E8A-4147-A177-3AD203B41FA5}">
                      <a16:colId xmlns:a16="http://schemas.microsoft.com/office/drawing/2014/main" val="3231210504"/>
                    </a:ext>
                  </a:extLst>
                </a:gridCol>
                <a:gridCol w="2244772">
                  <a:extLst>
                    <a:ext uri="{9D8B030D-6E8A-4147-A177-3AD203B41FA5}">
                      <a16:colId xmlns:a16="http://schemas.microsoft.com/office/drawing/2014/main" val="2706992706"/>
                    </a:ext>
                  </a:extLst>
                </a:gridCol>
                <a:gridCol w="4309963">
                  <a:extLst>
                    <a:ext uri="{9D8B030D-6E8A-4147-A177-3AD203B41FA5}">
                      <a16:colId xmlns:a16="http://schemas.microsoft.com/office/drawing/2014/main" val="1390831419"/>
                    </a:ext>
                  </a:extLst>
                </a:gridCol>
                <a:gridCol w="2805467">
                  <a:extLst>
                    <a:ext uri="{9D8B030D-6E8A-4147-A177-3AD203B41FA5}">
                      <a16:colId xmlns:a16="http://schemas.microsoft.com/office/drawing/2014/main" val="1110075979"/>
                    </a:ext>
                  </a:extLst>
                </a:gridCol>
              </a:tblGrid>
              <a:tr h="345384">
                <a:tc>
                  <a:txBody>
                    <a:bodyPr/>
                    <a:lstStyle/>
                    <a:p>
                      <a:pPr marL="0" marR="0" algn="l">
                        <a:lnSpc>
                          <a:spcPct val="107000"/>
                        </a:lnSpc>
                        <a:spcBef>
                          <a:spcPts val="0"/>
                        </a:spcBef>
                        <a:spcAft>
                          <a:spcPts val="0"/>
                        </a:spcAft>
                      </a:pPr>
                      <a:r>
                        <a:rPr lang="en-US" sz="1200" dirty="0">
                          <a:effectLst/>
                        </a:rPr>
                        <a:t>Language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Platform</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name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Sources</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0348010"/>
                  </a:ext>
                </a:extLst>
              </a:tr>
              <a:tr h="407651">
                <a:tc>
                  <a:txBody>
                    <a:bodyPr/>
                    <a:lstStyle/>
                    <a:p>
                      <a:pPr marL="0" marR="0">
                        <a:lnSpc>
                          <a:spcPct val="107000"/>
                        </a:lnSpc>
                        <a:spcBef>
                          <a:spcPts val="0"/>
                        </a:spcBef>
                        <a:spcAft>
                          <a:spcPts val="0"/>
                        </a:spcAft>
                      </a:pPr>
                      <a:r>
                        <a:rPr lang="en-US" sz="1200" dirty="0">
                          <a:effectLst/>
                        </a:rPr>
                        <a:t>C#</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ASP.NET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WebApiThrottle</a:t>
                      </a:r>
                      <a:r>
                        <a:rPr lang="en-US" sz="1200" dirty="0">
                          <a:effectLst/>
                        </a:rPr>
                        <a:t>, </a:t>
                      </a:r>
                      <a:r>
                        <a:rPr lang="en-US" sz="1200" dirty="0" err="1">
                          <a:effectLst/>
                        </a:rPr>
                        <a:t>MvcThrottle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Nuget package manager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4227414"/>
                  </a:ext>
                </a:extLst>
              </a:tr>
              <a:tr h="420139">
                <a:tc>
                  <a:txBody>
                    <a:bodyPr/>
                    <a:lstStyle/>
                    <a:p>
                      <a:pPr marL="0" marR="0">
                        <a:lnSpc>
                          <a:spcPct val="107000"/>
                        </a:lnSpc>
                        <a:spcBef>
                          <a:spcPts val="0"/>
                        </a:spcBef>
                        <a:spcAft>
                          <a:spcPts val="0"/>
                        </a:spcAft>
                      </a:pPr>
                      <a:r>
                        <a:rPr lang="en-US" sz="1200">
                          <a:effectLst/>
                        </a:rPr>
                        <a:t>PHP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Laravel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Laravel </a:t>
                      </a:r>
                      <a:r>
                        <a:rPr lang="en-US" sz="1200" dirty="0" err="1">
                          <a:effectLst/>
                        </a:rPr>
                        <a:t>Karnel</a:t>
                      </a:r>
                      <a:r>
                        <a:rPr lang="en-US" sz="1200" dirty="0">
                          <a:effectLst/>
                        </a:rPr>
                        <a:t> Default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Packagist</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0519211"/>
                  </a:ext>
                </a:extLst>
              </a:tr>
              <a:tr h="525394">
                <a:tc>
                  <a:txBody>
                    <a:bodyPr/>
                    <a:lstStyle/>
                    <a:p>
                      <a:pPr marL="0" marR="0">
                        <a:lnSpc>
                          <a:spcPct val="107000"/>
                        </a:lnSpc>
                        <a:spcBef>
                          <a:spcPts val="0"/>
                        </a:spcBef>
                        <a:spcAft>
                          <a:spcPts val="0"/>
                        </a:spcAft>
                      </a:pPr>
                      <a:r>
                        <a:rPr lang="en-US" sz="1200">
                          <a:effectLst/>
                        </a:rPr>
                        <a:t>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Node/Express 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express-rate-limit</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NPM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5885540"/>
                  </a:ext>
                </a:extLst>
              </a:tr>
            </a:tbl>
          </a:graphicData>
        </a:graphic>
      </p:graphicFrame>
    </p:spTree>
    <p:extLst>
      <p:ext uri="{BB962C8B-B14F-4D97-AF65-F5344CB8AC3E}">
        <p14:creationId xmlns:p14="http://schemas.microsoft.com/office/powerpoint/2010/main" val="333672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55286"/>
            <a:ext cx="8646581" cy="375552"/>
          </a:xfrm>
          <a:prstGeom prst="rect">
            <a:avLst/>
          </a:prstGeom>
          <a:noFill/>
        </p:spPr>
        <p:txBody>
          <a:bodyPr wrap="square" rtlCol="0">
            <a:spAutoFit/>
          </a:bodyPr>
          <a:lstStyle/>
          <a:p>
            <a:pPr>
              <a:lnSpc>
                <a:spcPct val="107000"/>
              </a:lnSpc>
              <a:spcAft>
                <a:spcPts val="800"/>
              </a:spcAft>
            </a:pPr>
            <a:r>
              <a:rPr lang="en-US" b="1" dirty="0">
                <a:solidFill>
                  <a:srgbClr val="0070C0"/>
                </a:solidFill>
                <a:latin typeface="Roboto" panose="02000000000000000000"/>
                <a:ea typeface="Calibri" panose="020F0502020204030204" pitchFamily="34" charset="0"/>
                <a:cs typeface="Times New Roman" panose="02020603050405020304" pitchFamily="18" charset="0"/>
              </a:rPr>
              <a:t>CSRF/XSRF Protection</a:t>
            </a:r>
            <a:endParaRPr lang="en-US" dirty="0">
              <a:solidFill>
                <a:srgbClr val="0070C0"/>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66185"/>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48DF7DAF-0E76-4E45-BEED-28B5BD600FB7}"/>
              </a:ext>
            </a:extLst>
          </p:cNvPr>
          <p:cNvSpPr txBox="1"/>
          <p:nvPr/>
        </p:nvSpPr>
        <p:spPr>
          <a:xfrm>
            <a:off x="536687" y="948107"/>
            <a:ext cx="10848658" cy="1268745"/>
          </a:xfrm>
          <a:prstGeom prst="rect">
            <a:avLst/>
          </a:prstGeom>
          <a:noFill/>
        </p:spPr>
        <p:txBody>
          <a:bodyPr wrap="square">
            <a:spAutoFit/>
          </a:bodyPr>
          <a:lstStyle/>
          <a:p>
            <a:pPr marL="0" marR="0">
              <a:lnSpc>
                <a:spcPct val="150000"/>
              </a:lnSpc>
              <a:spcBef>
                <a:spcPts val="0"/>
              </a:spcBef>
              <a:spcAft>
                <a:spcPts val="800"/>
              </a:spcAft>
            </a:pPr>
            <a:r>
              <a:rPr lang="en-US" sz="1200" dirty="0">
                <a:effectLst/>
                <a:latin typeface="Roboto" panose="02000000000000000000"/>
                <a:ea typeface="Calibri" panose="020F0502020204030204" pitchFamily="34" charset="0"/>
                <a:cs typeface="Times New Roman" panose="02020603050405020304" pitchFamily="18" charset="0"/>
              </a:rPr>
              <a:t>Cross-site request forgery attacks (CSRF or XSRF for short) are used to send malicious requests from an authenticated user to a web application.</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Use request-response header to pass CSRF token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CSRF token should be unique for every session </a:t>
            </a:r>
          </a:p>
          <a:p>
            <a:pPr marL="342900" marR="0" lvl="0" indent="-342900">
              <a:lnSpc>
                <a:spcPct val="150000"/>
              </a:lnSpc>
              <a:spcBef>
                <a:spcPts val="0"/>
              </a:spcBef>
              <a:spcAft>
                <a:spcPts val="80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For self API CSRF token works well. </a:t>
            </a:r>
          </a:p>
        </p:txBody>
      </p:sp>
      <p:graphicFrame>
        <p:nvGraphicFramePr>
          <p:cNvPr id="7" name="Table 6">
            <a:extLst>
              <a:ext uri="{FF2B5EF4-FFF2-40B4-BE49-F238E27FC236}">
                <a16:creationId xmlns:a16="http://schemas.microsoft.com/office/drawing/2014/main" id="{EEC52069-A0A4-46E1-A3AB-F9CF19175043}"/>
              </a:ext>
            </a:extLst>
          </p:cNvPr>
          <p:cNvGraphicFramePr>
            <a:graphicFrameLocks noGrp="1"/>
          </p:cNvGraphicFramePr>
          <p:nvPr>
            <p:extLst>
              <p:ext uri="{D42A27DB-BD31-4B8C-83A1-F6EECF244321}">
                <p14:modId xmlns:p14="http://schemas.microsoft.com/office/powerpoint/2010/main" val="2225463914"/>
              </p:ext>
            </p:extLst>
          </p:nvPr>
        </p:nvGraphicFramePr>
        <p:xfrm>
          <a:off x="936471" y="2706932"/>
          <a:ext cx="10319058" cy="1807455"/>
        </p:xfrm>
        <a:graphic>
          <a:graphicData uri="http://schemas.openxmlformats.org/drawingml/2006/table">
            <a:tbl>
              <a:tblPr firstRow="1" firstCol="1" bandRow="1">
                <a:tableStyleId>{5202B0CA-FC54-4496-8BCA-5EF66A818D29}</a:tableStyleId>
              </a:tblPr>
              <a:tblGrid>
                <a:gridCol w="1495809">
                  <a:extLst>
                    <a:ext uri="{9D8B030D-6E8A-4147-A177-3AD203B41FA5}">
                      <a16:colId xmlns:a16="http://schemas.microsoft.com/office/drawing/2014/main" val="4079291751"/>
                    </a:ext>
                  </a:extLst>
                </a:gridCol>
                <a:gridCol w="3131142">
                  <a:extLst>
                    <a:ext uri="{9D8B030D-6E8A-4147-A177-3AD203B41FA5}">
                      <a16:colId xmlns:a16="http://schemas.microsoft.com/office/drawing/2014/main" val="531113511"/>
                    </a:ext>
                  </a:extLst>
                </a:gridCol>
                <a:gridCol w="2917201">
                  <a:extLst>
                    <a:ext uri="{9D8B030D-6E8A-4147-A177-3AD203B41FA5}">
                      <a16:colId xmlns:a16="http://schemas.microsoft.com/office/drawing/2014/main" val="2061331597"/>
                    </a:ext>
                  </a:extLst>
                </a:gridCol>
                <a:gridCol w="2774906">
                  <a:extLst>
                    <a:ext uri="{9D8B030D-6E8A-4147-A177-3AD203B41FA5}">
                      <a16:colId xmlns:a16="http://schemas.microsoft.com/office/drawing/2014/main" val="1955606472"/>
                    </a:ext>
                  </a:extLst>
                </a:gridCol>
              </a:tblGrid>
              <a:tr h="520362">
                <a:tc>
                  <a:txBody>
                    <a:bodyPr/>
                    <a:lstStyle/>
                    <a:p>
                      <a:pPr marL="0" marR="0" algn="l">
                        <a:lnSpc>
                          <a:spcPct val="107000"/>
                        </a:lnSpc>
                        <a:spcBef>
                          <a:spcPts val="0"/>
                        </a:spcBef>
                        <a:spcAft>
                          <a:spcPts val="0"/>
                        </a:spcAft>
                      </a:pPr>
                      <a:r>
                        <a:rPr lang="en-US" sz="1200" dirty="0">
                          <a:effectLst/>
                        </a:rPr>
                        <a:t>Language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Platform</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name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Sources</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5657829"/>
                  </a:ext>
                </a:extLst>
              </a:tr>
              <a:tr h="429031">
                <a:tc>
                  <a:txBody>
                    <a:bodyPr/>
                    <a:lstStyle/>
                    <a:p>
                      <a:pPr marL="0" marR="0">
                        <a:lnSpc>
                          <a:spcPct val="107000"/>
                        </a:lnSpc>
                        <a:spcBef>
                          <a:spcPts val="0"/>
                        </a:spcBef>
                        <a:spcAft>
                          <a:spcPts val="0"/>
                        </a:spcAft>
                      </a:pPr>
                      <a:r>
                        <a:rPr lang="en-US" sz="1200">
                          <a:effectLst/>
                        </a:rPr>
                        <a:t>C#</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ASP.NET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AntiCSRF</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Nuget</a:t>
                      </a:r>
                      <a:r>
                        <a:rPr lang="en-US" sz="1200" dirty="0">
                          <a:effectLst/>
                        </a:rPr>
                        <a:t> package manager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9838166"/>
                  </a:ext>
                </a:extLst>
              </a:tr>
              <a:tr h="429031">
                <a:tc>
                  <a:txBody>
                    <a:bodyPr/>
                    <a:lstStyle/>
                    <a:p>
                      <a:pPr marL="0" marR="0">
                        <a:lnSpc>
                          <a:spcPct val="107000"/>
                        </a:lnSpc>
                        <a:spcBef>
                          <a:spcPts val="0"/>
                        </a:spcBef>
                        <a:spcAft>
                          <a:spcPts val="0"/>
                        </a:spcAft>
                      </a:pPr>
                      <a:r>
                        <a:rPr lang="en-US" sz="1200">
                          <a:effectLst/>
                        </a:rPr>
                        <a:t>PHP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Laravel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Laravel Default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Packagist</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2280279"/>
                  </a:ext>
                </a:extLst>
              </a:tr>
              <a:tr h="429031">
                <a:tc>
                  <a:txBody>
                    <a:bodyPr/>
                    <a:lstStyle/>
                    <a:p>
                      <a:pPr marL="0" marR="0">
                        <a:lnSpc>
                          <a:spcPct val="107000"/>
                        </a:lnSpc>
                        <a:spcBef>
                          <a:spcPts val="0"/>
                        </a:spcBef>
                        <a:spcAft>
                          <a:spcPts val="0"/>
                        </a:spcAft>
                      </a:pPr>
                      <a:r>
                        <a:rPr lang="en-US" sz="1200">
                          <a:effectLst/>
                        </a:rPr>
                        <a:t>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Node/Express 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npm  i csrf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NPM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9845522"/>
                  </a:ext>
                </a:extLst>
              </a:tr>
            </a:tbl>
          </a:graphicData>
        </a:graphic>
      </p:graphicFrame>
    </p:spTree>
    <p:extLst>
      <p:ext uri="{BB962C8B-B14F-4D97-AF65-F5344CB8AC3E}">
        <p14:creationId xmlns:p14="http://schemas.microsoft.com/office/powerpoint/2010/main" val="43398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47848" y="205084"/>
            <a:ext cx="7443084" cy="369332"/>
          </a:xfrm>
          <a:prstGeom prst="rect">
            <a:avLst/>
          </a:prstGeom>
          <a:noFill/>
        </p:spPr>
        <p:txBody>
          <a:bodyPr wrap="square" rtlCol="0">
            <a:spAutoFit/>
          </a:bodyPr>
          <a:lstStyle/>
          <a:p>
            <a:r>
              <a:rPr lang="en-US" b="1" dirty="0">
                <a:solidFill>
                  <a:srgbClr val="0070C0"/>
                </a:solidFill>
                <a:latin typeface="Roboto" panose="02000000000000000000" pitchFamily="2" charset="0"/>
                <a:ea typeface="Roboto" panose="02000000000000000000" pitchFamily="2" charset="0"/>
              </a:rPr>
              <a:t>Introduction to REST API</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4686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CB2A3C0F-DC00-4103-93B8-8254E1033D84}"/>
              </a:ext>
            </a:extLst>
          </p:cNvPr>
          <p:cNvSpPr txBox="1"/>
          <p:nvPr/>
        </p:nvSpPr>
        <p:spPr>
          <a:xfrm>
            <a:off x="347848" y="1134466"/>
            <a:ext cx="10924226" cy="958660"/>
          </a:xfrm>
          <a:prstGeom prst="rect">
            <a:avLst/>
          </a:prstGeom>
          <a:noFill/>
        </p:spPr>
        <p:txBody>
          <a:bodyPr wrap="square" rtlCol="0">
            <a:spAutoFit/>
          </a:bodyPr>
          <a:lstStyle/>
          <a:p>
            <a:pPr algn="ctr">
              <a:lnSpc>
                <a:spcPct val="150000"/>
              </a:lnSpc>
            </a:pPr>
            <a:r>
              <a:rPr lang="en-US" sz="2000" b="1" dirty="0">
                <a:solidFill>
                  <a:srgbClr val="FF0000"/>
                </a:solidFill>
                <a:latin typeface="Roboto" panose="02000000000000000000" pitchFamily="2" charset="0"/>
                <a:ea typeface="Roboto" panose="02000000000000000000" pitchFamily="2" charset="0"/>
              </a:rPr>
              <a:t>REST = Representational State Transfer</a:t>
            </a:r>
          </a:p>
          <a:p>
            <a:pPr algn="ctr">
              <a:lnSpc>
                <a:spcPct val="150000"/>
              </a:lnSpc>
            </a:pPr>
            <a:r>
              <a:rPr lang="en-US" sz="2000" b="1" dirty="0">
                <a:solidFill>
                  <a:srgbClr val="FF0000"/>
                </a:solidFill>
                <a:latin typeface="Roboto" panose="02000000000000000000" pitchFamily="2" charset="0"/>
                <a:ea typeface="Roboto" panose="02000000000000000000" pitchFamily="2" charset="0"/>
              </a:rPr>
              <a:t>API = Application Programming Interface</a:t>
            </a:r>
          </a:p>
        </p:txBody>
      </p:sp>
      <p:pic>
        <p:nvPicPr>
          <p:cNvPr id="2" name="Picture 1">
            <a:extLst>
              <a:ext uri="{FF2B5EF4-FFF2-40B4-BE49-F238E27FC236}">
                <a16:creationId xmlns:a16="http://schemas.microsoft.com/office/drawing/2014/main" id="{2A34E13B-EABC-4108-A79B-B986F6EF7757}"/>
              </a:ext>
            </a:extLst>
          </p:cNvPr>
          <p:cNvPicPr>
            <a:picLocks noChangeAspect="1"/>
          </p:cNvPicPr>
          <p:nvPr/>
        </p:nvPicPr>
        <p:blipFill>
          <a:blip r:embed="rId2"/>
          <a:stretch>
            <a:fillRect/>
          </a:stretch>
        </p:blipFill>
        <p:spPr>
          <a:xfrm>
            <a:off x="825543" y="2452359"/>
            <a:ext cx="10316143" cy="3611830"/>
          </a:xfrm>
          <a:prstGeom prst="rect">
            <a:avLst/>
          </a:prstGeom>
        </p:spPr>
      </p:pic>
    </p:spTree>
    <p:extLst>
      <p:ext uri="{BB962C8B-B14F-4D97-AF65-F5344CB8AC3E}">
        <p14:creationId xmlns:p14="http://schemas.microsoft.com/office/powerpoint/2010/main" val="317509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46321"/>
            <a:ext cx="8646581" cy="375552"/>
          </a:xfrm>
          <a:prstGeom prst="rect">
            <a:avLst/>
          </a:prstGeom>
          <a:noFill/>
        </p:spPr>
        <p:txBody>
          <a:bodyPr wrap="square" rtlCol="0">
            <a:spAutoFit/>
          </a:bodyPr>
          <a:lstStyle/>
          <a:p>
            <a:pPr>
              <a:lnSpc>
                <a:spcPct val="107000"/>
              </a:lnSpc>
              <a:spcAft>
                <a:spcPts val="800"/>
              </a:spcAft>
            </a:pPr>
            <a:r>
              <a:rPr lang="en-US" b="1" dirty="0">
                <a:solidFill>
                  <a:srgbClr val="0070C0"/>
                </a:solidFill>
                <a:latin typeface="Roboto" panose="02000000000000000000"/>
              </a:rPr>
              <a:t>User Agent Protection</a:t>
            </a:r>
            <a:endParaRPr lang="en-US" dirty="0">
              <a:solidFill>
                <a:srgbClr val="0070C0"/>
              </a:solidFill>
              <a:latin typeface="Roboto" panose="0200000000000000000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7514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B8505A63-659A-4FA2-8769-6E53AEC2871B}"/>
              </a:ext>
            </a:extLst>
          </p:cNvPr>
          <p:cNvSpPr txBox="1"/>
          <p:nvPr/>
        </p:nvSpPr>
        <p:spPr>
          <a:xfrm>
            <a:off x="342455" y="1027919"/>
            <a:ext cx="11759895" cy="1822743"/>
          </a:xfrm>
          <a:prstGeom prst="rect">
            <a:avLst/>
          </a:prstGeom>
          <a:noFill/>
        </p:spPr>
        <p:txBody>
          <a:bodyPr wrap="square">
            <a:spAutoFit/>
          </a:bodyPr>
          <a:lstStyle/>
          <a:p>
            <a:pPr marL="0" marR="0">
              <a:lnSpc>
                <a:spcPct val="150000"/>
              </a:lnSpc>
              <a:spcBef>
                <a:spcPts val="0"/>
              </a:spcBef>
              <a:spcAft>
                <a:spcPts val="800"/>
              </a:spcAft>
            </a:pPr>
            <a:r>
              <a:rPr lang="en-US" sz="1200" dirty="0">
                <a:effectLst/>
                <a:latin typeface="Roboto" panose="02000000000000000000"/>
                <a:ea typeface="Calibri" panose="020F0502020204030204" pitchFamily="34" charset="0"/>
                <a:cs typeface="Times New Roman" panose="02020603050405020304" pitchFamily="18" charset="0"/>
              </a:rPr>
              <a:t>User agent is a request header property, describe client identity like operating system, browser details, device details etc. Moreover every web crawler like Google crawler, Facebook crawler has specific user-agent name.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Using user agent we can prevent REST API from search engine indexing, social media sharing.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Can stop subspecies request from who is hiding his identity. </a:t>
            </a:r>
          </a:p>
          <a:p>
            <a:pPr marL="342900" marR="0" lvl="0" indent="-342900">
              <a:lnSpc>
                <a:spcPct val="150000"/>
              </a:lnSpc>
              <a:spcBef>
                <a:spcPts val="0"/>
              </a:spcBef>
              <a:spcAft>
                <a:spcPts val="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We can add user agent along with REST API usage history. </a:t>
            </a:r>
          </a:p>
          <a:p>
            <a:pPr marL="342900" marR="0" lvl="0" indent="-342900">
              <a:lnSpc>
                <a:spcPct val="150000"/>
              </a:lnSpc>
              <a:spcBef>
                <a:spcPts val="0"/>
              </a:spcBef>
              <a:spcAft>
                <a:spcPts val="800"/>
              </a:spcAft>
              <a:buFont typeface="Symbol" panose="05050102010706020507" pitchFamily="18" charset="2"/>
              <a:buChar char=""/>
            </a:pPr>
            <a:r>
              <a:rPr lang="en-US" sz="1200" dirty="0">
                <a:effectLst/>
                <a:latin typeface="Roboto" panose="02000000000000000000"/>
                <a:ea typeface="Calibri" panose="020F0502020204030204" pitchFamily="34" charset="0"/>
                <a:cs typeface="Times New Roman" panose="02020603050405020304" pitchFamily="18" charset="0"/>
              </a:rPr>
              <a:t>We can add device/OS usage restriction. </a:t>
            </a:r>
          </a:p>
        </p:txBody>
      </p:sp>
    </p:spTree>
    <p:extLst>
      <p:ext uri="{BB962C8B-B14F-4D97-AF65-F5344CB8AC3E}">
        <p14:creationId xmlns:p14="http://schemas.microsoft.com/office/powerpoint/2010/main" val="326738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10461"/>
            <a:ext cx="8646581" cy="456535"/>
          </a:xfrm>
          <a:prstGeom prst="rect">
            <a:avLst/>
          </a:prstGeom>
          <a:noFill/>
        </p:spPr>
        <p:txBody>
          <a:bodyPr wrap="square" rtlCol="0">
            <a:spAutoFit/>
          </a:bodyPr>
          <a:lstStyle/>
          <a:p>
            <a:pPr>
              <a:lnSpc>
                <a:spcPct val="150000"/>
              </a:lnSpc>
            </a:pPr>
            <a:r>
              <a:rPr lang="en-US" b="1" dirty="0">
                <a:solidFill>
                  <a:srgbClr val="0070C0"/>
                </a:solidFill>
                <a:latin typeface="Roboto" panose="02000000000000000000" pitchFamily="2" charset="0"/>
                <a:ea typeface="Roboto" panose="02000000000000000000" pitchFamily="2" charset="0"/>
              </a:rPr>
              <a:t>REST API Security Best Practices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19975"/>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graphicFrame>
        <p:nvGraphicFramePr>
          <p:cNvPr id="3" name="Table 2">
            <a:extLst>
              <a:ext uri="{FF2B5EF4-FFF2-40B4-BE49-F238E27FC236}">
                <a16:creationId xmlns:a16="http://schemas.microsoft.com/office/drawing/2014/main" id="{14C314F6-9B1B-4CF6-9357-BE51DEA55FE9}"/>
              </a:ext>
            </a:extLst>
          </p:cNvPr>
          <p:cNvGraphicFramePr>
            <a:graphicFrameLocks noGrp="1"/>
          </p:cNvGraphicFramePr>
          <p:nvPr>
            <p:extLst>
              <p:ext uri="{D42A27DB-BD31-4B8C-83A1-F6EECF244321}">
                <p14:modId xmlns:p14="http://schemas.microsoft.com/office/powerpoint/2010/main" val="2627520319"/>
              </p:ext>
            </p:extLst>
          </p:nvPr>
        </p:nvGraphicFramePr>
        <p:xfrm>
          <a:off x="472538" y="1111534"/>
          <a:ext cx="11038146" cy="4190336"/>
        </p:xfrm>
        <a:graphic>
          <a:graphicData uri="http://schemas.openxmlformats.org/drawingml/2006/table">
            <a:tbl>
              <a:tblPr firstRow="1" firstCol="1" bandRow="1">
                <a:tableStyleId>{5202B0CA-FC54-4496-8BCA-5EF66A818D29}</a:tableStyleId>
              </a:tblPr>
              <a:tblGrid>
                <a:gridCol w="1858286">
                  <a:extLst>
                    <a:ext uri="{9D8B030D-6E8A-4147-A177-3AD203B41FA5}">
                      <a16:colId xmlns:a16="http://schemas.microsoft.com/office/drawing/2014/main" val="3756226784"/>
                    </a:ext>
                  </a:extLst>
                </a:gridCol>
                <a:gridCol w="9179860">
                  <a:extLst>
                    <a:ext uri="{9D8B030D-6E8A-4147-A177-3AD203B41FA5}">
                      <a16:colId xmlns:a16="http://schemas.microsoft.com/office/drawing/2014/main" val="1772545495"/>
                    </a:ext>
                  </a:extLst>
                </a:gridCol>
              </a:tblGrid>
              <a:tr h="425354">
                <a:tc>
                  <a:txBody>
                    <a:bodyPr/>
                    <a:lstStyle/>
                    <a:p>
                      <a:pPr marL="0" marR="0" algn="l">
                        <a:lnSpc>
                          <a:spcPct val="107000"/>
                        </a:lnSpc>
                        <a:spcBef>
                          <a:spcPts val="0"/>
                        </a:spcBef>
                        <a:spcAft>
                          <a:spcPts val="0"/>
                        </a:spcAft>
                      </a:pPr>
                      <a:r>
                        <a:rPr lang="en-US" sz="1200" dirty="0">
                          <a:effectLst/>
                        </a:rPr>
                        <a:t>Platform</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Example User Agent Like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9195108"/>
                  </a:ext>
                </a:extLst>
              </a:tr>
              <a:tr h="714192">
                <a:tc>
                  <a:txBody>
                    <a:bodyPr/>
                    <a:lstStyle/>
                    <a:p>
                      <a:pPr marL="0" marR="0">
                        <a:lnSpc>
                          <a:spcPct val="107000"/>
                        </a:lnSpc>
                        <a:spcBef>
                          <a:spcPts val="0"/>
                        </a:spcBef>
                        <a:spcAft>
                          <a:spcPts val="0"/>
                        </a:spcAft>
                      </a:pPr>
                      <a:r>
                        <a:rPr lang="en-US" sz="1200" dirty="0">
                          <a:effectLst/>
                        </a:rPr>
                        <a:t>Android web browser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Mozilla/5.0 (Linux; Android 6.0.1; </a:t>
                      </a:r>
                      <a:r>
                        <a:rPr lang="en-US" sz="1200" dirty="0" err="1">
                          <a:effectLst/>
                        </a:rPr>
                        <a:t>RedMi</a:t>
                      </a:r>
                      <a:r>
                        <a:rPr lang="en-US" sz="1200" dirty="0">
                          <a:effectLst/>
                        </a:rPr>
                        <a:t> Note 5 Build/RB3N5C; </a:t>
                      </a:r>
                      <a:r>
                        <a:rPr lang="en-US" sz="1200" dirty="0" err="1">
                          <a:effectLst/>
                        </a:rPr>
                        <a:t>wv</a:t>
                      </a:r>
                      <a:r>
                        <a:rPr lang="en-US" sz="1200" dirty="0">
                          <a:effectLst/>
                        </a:rPr>
                        <a:t>) </a:t>
                      </a:r>
                      <a:r>
                        <a:rPr lang="en-US" sz="1200" dirty="0" err="1">
                          <a:effectLst/>
                        </a:rPr>
                        <a:t>AppleWebKit</a:t>
                      </a:r>
                      <a:r>
                        <a:rPr lang="en-US" sz="1200" dirty="0">
                          <a:effectLst/>
                        </a:rPr>
                        <a:t>/537.36 (KHTML, like Gecko) Version/4.0 Chrome/68.0.3440.91 Mobile Safari/537.36</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8535787"/>
                  </a:ext>
                </a:extLst>
              </a:tr>
              <a:tr h="714192">
                <a:tc>
                  <a:txBody>
                    <a:bodyPr/>
                    <a:lstStyle/>
                    <a:p>
                      <a:pPr marL="0" marR="0">
                        <a:lnSpc>
                          <a:spcPct val="107000"/>
                        </a:lnSpc>
                        <a:spcBef>
                          <a:spcPts val="0"/>
                        </a:spcBef>
                        <a:spcAft>
                          <a:spcPts val="0"/>
                        </a:spcAft>
                      </a:pPr>
                      <a:r>
                        <a:rPr lang="en-US" sz="1200">
                          <a:effectLst/>
                        </a:rPr>
                        <a:t>IOS web browser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Mozilla/5.0 (iPhone; CPU iPhone OS 12_3_1 like Mac OS X) </a:t>
                      </a:r>
                      <a:r>
                        <a:rPr lang="en-US" sz="1200" dirty="0" err="1">
                          <a:effectLst/>
                        </a:rPr>
                        <a:t>AppleWebKit</a:t>
                      </a:r>
                      <a:r>
                        <a:rPr lang="en-US" sz="1200" dirty="0">
                          <a:effectLst/>
                        </a:rPr>
                        <a:t>/605.1.15 (KHTML, like Gecko) Version/12.1.1 Mobile/15E148 Safari/604.1</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9782499"/>
                  </a:ext>
                </a:extLst>
              </a:tr>
              <a:tr h="557856">
                <a:tc>
                  <a:txBody>
                    <a:bodyPr/>
                    <a:lstStyle/>
                    <a:p>
                      <a:pPr marL="0" marR="0">
                        <a:lnSpc>
                          <a:spcPct val="107000"/>
                        </a:lnSpc>
                        <a:spcBef>
                          <a:spcPts val="0"/>
                        </a:spcBef>
                        <a:spcAft>
                          <a:spcPts val="0"/>
                        </a:spcAft>
                      </a:pPr>
                      <a:r>
                        <a:rPr lang="en-US" sz="1200">
                          <a:effectLst/>
                        </a:rPr>
                        <a:t>Windows</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Mozilla/5.0 (Windows NT 10.0; Win64; x64) </a:t>
                      </a:r>
                      <a:r>
                        <a:rPr lang="en-US" sz="1200" dirty="0" err="1">
                          <a:effectLst/>
                        </a:rPr>
                        <a:t>AppleWebKit</a:t>
                      </a:r>
                      <a:r>
                        <a:rPr lang="en-US" sz="1200" dirty="0">
                          <a:effectLst/>
                        </a:rPr>
                        <a:t>/537.36 (KHTML, like Gecko) Chrome/74.0.3729.169 Safari/537.36</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0500904"/>
                  </a:ext>
                </a:extLst>
              </a:tr>
              <a:tr h="578770">
                <a:tc>
                  <a:txBody>
                    <a:bodyPr/>
                    <a:lstStyle/>
                    <a:p>
                      <a:pPr marL="0" marR="0">
                        <a:lnSpc>
                          <a:spcPct val="107000"/>
                        </a:lnSpc>
                        <a:spcBef>
                          <a:spcPts val="0"/>
                        </a:spcBef>
                        <a:spcAft>
                          <a:spcPts val="0"/>
                        </a:spcAft>
                      </a:pPr>
                      <a:r>
                        <a:rPr lang="en-US" sz="1200">
                          <a:effectLst/>
                        </a:rPr>
                        <a:t>Mac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Mozilla/5.0 (Macintosh; Intel Mac OS X 10_11_6) </a:t>
                      </a:r>
                      <a:r>
                        <a:rPr lang="en-US" sz="1200" dirty="0" err="1">
                          <a:effectLst/>
                        </a:rPr>
                        <a:t>AppleWebKit</a:t>
                      </a:r>
                      <a:r>
                        <a:rPr lang="en-US" sz="1200" dirty="0">
                          <a:effectLst/>
                        </a:rPr>
                        <a:t>/605.1.15 (KHTML, like Gecko) Version/11.1.2 Safari/605.1.15</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103311"/>
                  </a:ext>
                </a:extLst>
              </a:tr>
              <a:tr h="519002">
                <a:tc>
                  <a:txBody>
                    <a:bodyPr/>
                    <a:lstStyle/>
                    <a:p>
                      <a:pPr marL="0" marR="0">
                        <a:lnSpc>
                          <a:spcPct val="107000"/>
                        </a:lnSpc>
                        <a:spcBef>
                          <a:spcPts val="0"/>
                        </a:spcBef>
                        <a:spcAft>
                          <a:spcPts val="0"/>
                        </a:spcAft>
                      </a:pPr>
                      <a:r>
                        <a:rPr lang="en-US" sz="1200">
                          <a:effectLst/>
                        </a:rPr>
                        <a:t>Google BOT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Mozilla/5.0 (compatible; Googlebot/2.1; +http://www.google.com/bot.html)</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3173286"/>
                  </a:ext>
                </a:extLst>
              </a:tr>
              <a:tr h="680970">
                <a:tc>
                  <a:txBody>
                    <a:bodyPr/>
                    <a:lstStyle/>
                    <a:p>
                      <a:pPr marL="0" marR="0">
                        <a:lnSpc>
                          <a:spcPct val="107000"/>
                        </a:lnSpc>
                        <a:spcBef>
                          <a:spcPts val="0"/>
                        </a:spcBef>
                        <a:spcAft>
                          <a:spcPts val="0"/>
                        </a:spcAft>
                      </a:pPr>
                      <a:r>
                        <a:rPr lang="en-US" sz="1200">
                          <a:effectLst/>
                        </a:rPr>
                        <a:t>Facebook BOT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effectLst/>
                        </a:rPr>
                        <a:t>facebookexternalhit</a:t>
                      </a:r>
                      <a:r>
                        <a:rPr lang="en-US" sz="1200" dirty="0">
                          <a:effectLst/>
                        </a:rPr>
                        <a:t>/1.0 (+http://www.facebook.com/externalhit_uatext.php)</a:t>
                      </a:r>
                      <a:endParaRPr lang="en-US" sz="1200" dirty="0">
                        <a:effectLst/>
                        <a:latin typeface="Roboto" panose="02000000000000000000"/>
                      </a:endParaRPr>
                    </a:p>
                  </a:txBody>
                  <a:tcPr marL="68580" marR="68580" marT="0" marB="0" anchor="ctr"/>
                </a:tc>
                <a:extLst>
                  <a:ext uri="{0D108BD9-81ED-4DB2-BD59-A6C34878D82A}">
                    <a16:rowId xmlns:a16="http://schemas.microsoft.com/office/drawing/2014/main" val="3538220173"/>
                  </a:ext>
                </a:extLst>
              </a:tr>
            </a:tbl>
          </a:graphicData>
        </a:graphic>
      </p:graphicFrame>
    </p:spTree>
    <p:extLst>
      <p:ext uri="{BB962C8B-B14F-4D97-AF65-F5344CB8AC3E}">
        <p14:creationId xmlns:p14="http://schemas.microsoft.com/office/powerpoint/2010/main" val="405448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73213"/>
            <a:ext cx="8646581" cy="375552"/>
          </a:xfrm>
          <a:prstGeom prst="rect">
            <a:avLst/>
          </a:prstGeom>
          <a:noFill/>
        </p:spPr>
        <p:txBody>
          <a:bodyPr wrap="square" rtlCol="0">
            <a:spAutoFit/>
          </a:bodyPr>
          <a:lstStyle/>
          <a:p>
            <a:pPr>
              <a:lnSpc>
                <a:spcPct val="107000"/>
              </a:lnSpc>
              <a:spcAft>
                <a:spcPts val="800"/>
              </a:spcAft>
            </a:pPr>
            <a:r>
              <a:rPr lang="en-US" b="1" dirty="0">
                <a:solidFill>
                  <a:srgbClr val="0070C0"/>
                </a:solidFill>
                <a:latin typeface="Roboto" panose="02000000000000000000"/>
                <a:ea typeface="Calibri" panose="020F0502020204030204" pitchFamily="34" charset="0"/>
                <a:cs typeface="Times New Roman" panose="02020603050405020304" pitchFamily="18" charset="0"/>
              </a:rPr>
              <a:t>API Key</a:t>
            </a:r>
            <a:endParaRPr lang="en-US" dirty="0">
              <a:solidFill>
                <a:srgbClr val="0070C0"/>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75147"/>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D7B36C2-8099-4685-9496-89712872D932}"/>
              </a:ext>
            </a:extLst>
          </p:cNvPr>
          <p:cNvSpPr txBox="1"/>
          <p:nvPr/>
        </p:nvSpPr>
        <p:spPr>
          <a:xfrm>
            <a:off x="398938" y="1031860"/>
            <a:ext cx="10901373" cy="1138773"/>
          </a:xfrm>
          <a:prstGeom prst="rect">
            <a:avLst/>
          </a:prstGeom>
          <a:noFill/>
        </p:spPr>
        <p:txBody>
          <a:bodyPr wrap="square">
            <a:spAutoFit/>
          </a:bodyPr>
          <a:lstStyle/>
          <a:p>
            <a:pPr marL="285750" marR="0" indent="-285750">
              <a:spcBef>
                <a:spcPts val="0"/>
              </a:spcBef>
              <a:spcAft>
                <a:spcPts val="800"/>
              </a:spcAft>
              <a:buFont typeface="Arial" panose="020B0604020202020204" pitchFamily="34" charset="0"/>
              <a:buChar char="•"/>
            </a:pPr>
            <a:r>
              <a:rPr lang="en-US" sz="1200" dirty="0">
                <a:effectLst/>
                <a:latin typeface="Roboto" panose="02000000000000000000"/>
                <a:ea typeface="Calibri" panose="020F0502020204030204" pitchFamily="34" charset="0"/>
                <a:cs typeface="Times New Roman" panose="02020603050405020304" pitchFamily="18" charset="0"/>
              </a:rPr>
              <a:t>This is the most straightforward method and the easiest</a:t>
            </a:r>
            <a:r>
              <a:rPr lang="en-US" sz="1200" dirty="0">
                <a:latin typeface="Roboto" panose="02000000000000000000"/>
                <a:ea typeface="Calibri" panose="020F0502020204030204" pitchFamily="34" charset="0"/>
                <a:cs typeface="Times New Roman" panose="02020603050405020304" pitchFamily="18" charset="0"/>
              </a:rPr>
              <a:t> way for auth</a:t>
            </a:r>
            <a:endParaRPr lang="en-US" sz="1200" dirty="0">
              <a:effectLst/>
              <a:latin typeface="Roboto" panose="02000000000000000000"/>
              <a:ea typeface="Calibri" panose="020F050202020403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200" dirty="0">
                <a:effectLst/>
                <a:latin typeface="Roboto" panose="02000000000000000000"/>
                <a:ea typeface="Calibri" panose="020F0502020204030204" pitchFamily="34" charset="0"/>
                <a:cs typeface="Times New Roman" panose="02020603050405020304" pitchFamily="18" charset="0"/>
              </a:rPr>
              <a:t>With this method, the sender places a </a:t>
            </a:r>
            <a:r>
              <a:rPr lang="en-US" sz="1200" b="1" dirty="0" err="1">
                <a:effectLst/>
                <a:latin typeface="Roboto" panose="02000000000000000000"/>
                <a:ea typeface="Calibri" panose="020F0502020204030204" pitchFamily="34" charset="0"/>
                <a:cs typeface="Times New Roman" panose="02020603050405020304" pitchFamily="18" charset="0"/>
              </a:rPr>
              <a:t>username:password</a:t>
            </a:r>
            <a:r>
              <a:rPr lang="en-US" sz="1200" b="1" dirty="0">
                <a:effectLst/>
                <a:latin typeface="Roboto" panose="02000000000000000000"/>
                <a:ea typeface="Calibri" panose="020F0502020204030204" pitchFamily="34" charset="0"/>
                <a:cs typeface="Times New Roman" panose="02020603050405020304" pitchFamily="18" charset="0"/>
              </a:rPr>
              <a:t>/ ID / Keys </a:t>
            </a:r>
            <a:r>
              <a:rPr lang="en-US" sz="1200" dirty="0">
                <a:effectLst/>
                <a:latin typeface="Roboto" panose="02000000000000000000"/>
                <a:ea typeface="Calibri" panose="020F0502020204030204" pitchFamily="34" charset="0"/>
                <a:cs typeface="Times New Roman" panose="02020603050405020304" pitchFamily="18" charset="0"/>
              </a:rPr>
              <a:t>into the request header. </a:t>
            </a:r>
          </a:p>
          <a:p>
            <a:pPr marL="285750" marR="0" indent="-285750">
              <a:spcBef>
                <a:spcPts val="0"/>
              </a:spcBef>
              <a:spcAft>
                <a:spcPts val="800"/>
              </a:spcAft>
              <a:buFont typeface="Arial" panose="020B0604020202020204" pitchFamily="34" charset="0"/>
              <a:buChar char="•"/>
            </a:pPr>
            <a:r>
              <a:rPr lang="en-US" sz="1200" dirty="0">
                <a:effectLst/>
                <a:latin typeface="Roboto" panose="02000000000000000000"/>
                <a:ea typeface="Calibri" panose="020F0502020204030204" pitchFamily="34" charset="0"/>
                <a:cs typeface="Times New Roman" panose="02020603050405020304" pitchFamily="18" charset="0"/>
              </a:rPr>
              <a:t>The credentials are encoded and decode to ensure safe transmission. </a:t>
            </a:r>
          </a:p>
          <a:p>
            <a:pPr marL="285750" marR="0" indent="-285750">
              <a:spcBef>
                <a:spcPts val="0"/>
              </a:spcBef>
              <a:spcAft>
                <a:spcPts val="800"/>
              </a:spcAft>
              <a:buFont typeface="Arial" panose="020B0604020202020204" pitchFamily="34" charset="0"/>
              <a:buChar char="•"/>
            </a:pPr>
            <a:r>
              <a:rPr lang="en-US" sz="1200" dirty="0">
                <a:effectLst/>
                <a:latin typeface="Roboto" panose="02000000000000000000"/>
                <a:ea typeface="Calibri" panose="020F0502020204030204" pitchFamily="34" charset="0"/>
                <a:cs typeface="Times New Roman" panose="02020603050405020304" pitchFamily="18" charset="0"/>
              </a:rPr>
              <a:t>This method does not require cookies, session IDs, login pages, and other such specialty solutions </a:t>
            </a:r>
          </a:p>
        </p:txBody>
      </p:sp>
      <p:pic>
        <p:nvPicPr>
          <p:cNvPr id="12" name="Picture 11">
            <a:extLst>
              <a:ext uri="{FF2B5EF4-FFF2-40B4-BE49-F238E27FC236}">
                <a16:creationId xmlns:a16="http://schemas.microsoft.com/office/drawing/2014/main" id="{EB1A53AC-E8BE-4EA5-8736-D590989945C0}"/>
              </a:ext>
            </a:extLst>
          </p:cNvPr>
          <p:cNvPicPr>
            <a:picLocks noChangeAspect="1"/>
          </p:cNvPicPr>
          <p:nvPr/>
        </p:nvPicPr>
        <p:blipFill>
          <a:blip r:embed="rId2"/>
          <a:stretch>
            <a:fillRect/>
          </a:stretch>
        </p:blipFill>
        <p:spPr>
          <a:xfrm>
            <a:off x="581674" y="2610698"/>
            <a:ext cx="4553643" cy="423754"/>
          </a:xfrm>
          <a:prstGeom prst="rect">
            <a:avLst/>
          </a:prstGeom>
          <a:ln>
            <a:solidFill>
              <a:schemeClr val="accent1"/>
            </a:solidFill>
          </a:ln>
        </p:spPr>
      </p:pic>
      <p:pic>
        <p:nvPicPr>
          <p:cNvPr id="13" name="Picture 12">
            <a:extLst>
              <a:ext uri="{FF2B5EF4-FFF2-40B4-BE49-F238E27FC236}">
                <a16:creationId xmlns:a16="http://schemas.microsoft.com/office/drawing/2014/main" id="{0FA11A4D-67D8-4E16-9E46-12EDC14FFC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271" y="2603590"/>
            <a:ext cx="5911483" cy="3438624"/>
          </a:xfrm>
          <a:prstGeom prst="rect">
            <a:avLst/>
          </a:prstGeom>
          <a:noFill/>
          <a:ln>
            <a:noFill/>
          </a:ln>
        </p:spPr>
      </p:pic>
    </p:spTree>
    <p:extLst>
      <p:ext uri="{BB962C8B-B14F-4D97-AF65-F5344CB8AC3E}">
        <p14:creationId xmlns:p14="http://schemas.microsoft.com/office/powerpoint/2010/main" val="192380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73216"/>
            <a:ext cx="8646581" cy="375552"/>
          </a:xfrm>
          <a:prstGeom prst="rect">
            <a:avLst/>
          </a:prstGeom>
          <a:noFill/>
        </p:spPr>
        <p:txBody>
          <a:bodyPr wrap="square" rtlCol="0">
            <a:spAutoFit/>
          </a:bodyPr>
          <a:lstStyle/>
          <a:p>
            <a:pPr>
              <a:lnSpc>
                <a:spcPct val="107000"/>
              </a:lnSpc>
              <a:spcAft>
                <a:spcPts val="800"/>
              </a:spcAft>
            </a:pPr>
            <a:r>
              <a:rPr lang="en-US" b="1" dirty="0">
                <a:solidFill>
                  <a:srgbClr val="0070C0"/>
                </a:solidFill>
                <a:latin typeface="Roboto" panose="02000000000000000000"/>
                <a:ea typeface="Calibri" panose="020F0502020204030204" pitchFamily="34" charset="0"/>
                <a:cs typeface="Times New Roman" panose="02020603050405020304" pitchFamily="18" charset="0"/>
              </a:rPr>
              <a:t>Bearer Authentication/ Auth 2.0</a:t>
            </a:r>
            <a:endParaRPr lang="en-US" dirty="0">
              <a:solidFill>
                <a:srgbClr val="0070C0"/>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19971"/>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F533EEC-4287-48C3-A13A-67641B5215EB}"/>
              </a:ext>
            </a:extLst>
          </p:cNvPr>
          <p:cNvSpPr txBox="1"/>
          <p:nvPr/>
        </p:nvSpPr>
        <p:spPr>
          <a:xfrm>
            <a:off x="320136" y="998257"/>
            <a:ext cx="11531205" cy="612155"/>
          </a:xfrm>
          <a:prstGeom prst="rect">
            <a:avLst/>
          </a:prstGeom>
          <a:noFill/>
        </p:spPr>
        <p:txBody>
          <a:bodyPr wrap="square">
            <a:spAutoFit/>
          </a:bodyPr>
          <a:lstStyle/>
          <a:p>
            <a:pPr marL="0" marR="0">
              <a:lnSpc>
                <a:spcPct val="150000"/>
              </a:lnSpc>
              <a:spcBef>
                <a:spcPts val="0"/>
              </a:spcBef>
              <a:spcAft>
                <a:spcPts val="800"/>
              </a:spcAft>
            </a:pPr>
            <a:r>
              <a:rPr lang="en-US" sz="1200" dirty="0">
                <a:effectLst/>
                <a:latin typeface="Roboto" panose="02000000000000000000"/>
                <a:ea typeface="Calibri" panose="020F0502020204030204" pitchFamily="34" charset="0"/>
                <a:cs typeface="Times New Roman" panose="02020603050405020304" pitchFamily="18" charset="0"/>
              </a:rPr>
              <a:t>Bearer authentication (also called token authentication) is an HTTP authentication scheme that involves security tokens called bearer tokens, passes through request-response header. In General JSON Web Tokens JWT used for this purposes. </a:t>
            </a:r>
          </a:p>
        </p:txBody>
      </p:sp>
      <p:graphicFrame>
        <p:nvGraphicFramePr>
          <p:cNvPr id="7" name="Table 6">
            <a:extLst>
              <a:ext uri="{FF2B5EF4-FFF2-40B4-BE49-F238E27FC236}">
                <a16:creationId xmlns:a16="http://schemas.microsoft.com/office/drawing/2014/main" id="{5031A0D9-ED57-4218-B654-8A99EA015E79}"/>
              </a:ext>
            </a:extLst>
          </p:cNvPr>
          <p:cNvGraphicFramePr>
            <a:graphicFrameLocks noGrp="1"/>
          </p:cNvGraphicFramePr>
          <p:nvPr>
            <p:extLst>
              <p:ext uri="{D42A27DB-BD31-4B8C-83A1-F6EECF244321}">
                <p14:modId xmlns:p14="http://schemas.microsoft.com/office/powerpoint/2010/main" val="748963528"/>
              </p:ext>
            </p:extLst>
          </p:nvPr>
        </p:nvGraphicFramePr>
        <p:xfrm>
          <a:off x="1012847" y="2079269"/>
          <a:ext cx="9888240" cy="1702319"/>
        </p:xfrm>
        <a:graphic>
          <a:graphicData uri="http://schemas.openxmlformats.org/drawingml/2006/table">
            <a:tbl>
              <a:tblPr firstRow="1" firstCol="1" bandRow="1">
                <a:tableStyleId>{5202B0CA-FC54-4496-8BCA-5EF66A818D29}</a:tableStyleId>
              </a:tblPr>
              <a:tblGrid>
                <a:gridCol w="1647898">
                  <a:extLst>
                    <a:ext uri="{9D8B030D-6E8A-4147-A177-3AD203B41FA5}">
                      <a16:colId xmlns:a16="http://schemas.microsoft.com/office/drawing/2014/main" val="1530384173"/>
                    </a:ext>
                  </a:extLst>
                </a:gridCol>
                <a:gridCol w="2306202">
                  <a:extLst>
                    <a:ext uri="{9D8B030D-6E8A-4147-A177-3AD203B41FA5}">
                      <a16:colId xmlns:a16="http://schemas.microsoft.com/office/drawing/2014/main" val="1485411572"/>
                    </a:ext>
                  </a:extLst>
                </a:gridCol>
                <a:gridCol w="3275086">
                  <a:extLst>
                    <a:ext uri="{9D8B030D-6E8A-4147-A177-3AD203B41FA5}">
                      <a16:colId xmlns:a16="http://schemas.microsoft.com/office/drawing/2014/main" val="60941725"/>
                    </a:ext>
                  </a:extLst>
                </a:gridCol>
                <a:gridCol w="2659054">
                  <a:extLst>
                    <a:ext uri="{9D8B030D-6E8A-4147-A177-3AD203B41FA5}">
                      <a16:colId xmlns:a16="http://schemas.microsoft.com/office/drawing/2014/main" val="2040027452"/>
                    </a:ext>
                  </a:extLst>
                </a:gridCol>
              </a:tblGrid>
              <a:tr h="457742">
                <a:tc>
                  <a:txBody>
                    <a:bodyPr/>
                    <a:lstStyle/>
                    <a:p>
                      <a:pPr marL="0" marR="0" algn="l">
                        <a:lnSpc>
                          <a:spcPct val="107000"/>
                        </a:lnSpc>
                        <a:spcBef>
                          <a:spcPts val="0"/>
                        </a:spcBef>
                        <a:spcAft>
                          <a:spcPts val="0"/>
                        </a:spcAft>
                      </a:pPr>
                      <a:r>
                        <a:rPr lang="en-US" sz="1200" dirty="0">
                          <a:effectLst/>
                        </a:rPr>
                        <a:t>Language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Platform</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name</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200" dirty="0">
                          <a:effectLst/>
                        </a:rPr>
                        <a:t>Library Sources</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69090"/>
                  </a:ext>
                </a:extLst>
              </a:tr>
              <a:tr h="414859">
                <a:tc>
                  <a:txBody>
                    <a:bodyPr/>
                    <a:lstStyle/>
                    <a:p>
                      <a:pPr marL="0" marR="0">
                        <a:lnSpc>
                          <a:spcPct val="107000"/>
                        </a:lnSpc>
                        <a:spcBef>
                          <a:spcPts val="0"/>
                        </a:spcBef>
                        <a:spcAft>
                          <a:spcPts val="0"/>
                        </a:spcAft>
                      </a:pPr>
                      <a:r>
                        <a:rPr lang="en-US" sz="1200">
                          <a:effectLst/>
                        </a:rPr>
                        <a:t>C#</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ASP.NET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JwtBearer</a:t>
                      </a:r>
                      <a:r>
                        <a:rPr lang="en-US" sz="1200" dirty="0">
                          <a:effectLst/>
                        </a:rPr>
                        <a:t>, </a:t>
                      </a:r>
                      <a:r>
                        <a:rPr lang="en-US" sz="1200" dirty="0" err="1">
                          <a:effectLst/>
                        </a:rPr>
                        <a:t>jose-jwt</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Nuget package manager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7700033"/>
                  </a:ext>
                </a:extLst>
              </a:tr>
              <a:tr h="414859">
                <a:tc>
                  <a:txBody>
                    <a:bodyPr/>
                    <a:lstStyle/>
                    <a:p>
                      <a:pPr marL="0" marR="0">
                        <a:lnSpc>
                          <a:spcPct val="107000"/>
                        </a:lnSpc>
                        <a:spcBef>
                          <a:spcPts val="0"/>
                        </a:spcBef>
                        <a:spcAft>
                          <a:spcPts val="0"/>
                        </a:spcAft>
                      </a:pPr>
                      <a:r>
                        <a:rPr lang="en-US" sz="1200">
                          <a:effectLst/>
                        </a:rPr>
                        <a:t>PHP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Laravel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firebase / php-</a:t>
                      </a:r>
                      <a:r>
                        <a:rPr lang="en-US" sz="1200" dirty="0" err="1">
                          <a:effectLst/>
                        </a:rPr>
                        <a:t>jwt</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GitHub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1391940"/>
                  </a:ext>
                </a:extLst>
              </a:tr>
              <a:tr h="414859">
                <a:tc>
                  <a:txBody>
                    <a:bodyPr/>
                    <a:lstStyle/>
                    <a:p>
                      <a:pPr marL="0" marR="0">
                        <a:lnSpc>
                          <a:spcPct val="107000"/>
                        </a:lnSpc>
                        <a:spcBef>
                          <a:spcPts val="0"/>
                        </a:spcBef>
                        <a:spcAft>
                          <a:spcPts val="0"/>
                        </a:spcAft>
                      </a:pPr>
                      <a:r>
                        <a:rPr lang="en-US" sz="1200">
                          <a:effectLst/>
                        </a:rPr>
                        <a:t>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a:effectLst/>
                        </a:rPr>
                        <a:t>Node/Express JS </a:t>
                      </a:r>
                      <a:endParaRPr lang="en-US" sz="120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err="1">
                          <a:effectLst/>
                        </a:rPr>
                        <a:t>npm</a:t>
                      </a:r>
                      <a:r>
                        <a:rPr lang="en-US" sz="1200" dirty="0">
                          <a:effectLst/>
                        </a:rPr>
                        <a:t>  </a:t>
                      </a:r>
                      <a:r>
                        <a:rPr lang="en-US" sz="1200" dirty="0" err="1">
                          <a:effectLst/>
                        </a:rPr>
                        <a:t>i</a:t>
                      </a:r>
                      <a:r>
                        <a:rPr lang="en-US" sz="1200" dirty="0">
                          <a:effectLst/>
                        </a:rPr>
                        <a:t>  </a:t>
                      </a:r>
                      <a:r>
                        <a:rPr lang="en-US" sz="1200" dirty="0" err="1">
                          <a:effectLst/>
                        </a:rPr>
                        <a:t>jsonwebtoken</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200" dirty="0">
                          <a:effectLst/>
                        </a:rPr>
                        <a:t>NPM </a:t>
                      </a:r>
                      <a:endParaRPr lang="en-US" sz="1200" dirty="0">
                        <a:effectLst/>
                        <a:latin typeface="Roboto" panose="0200000000000000000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1758988"/>
                  </a:ext>
                </a:extLst>
              </a:tr>
            </a:tbl>
          </a:graphicData>
        </a:graphic>
      </p:graphicFrame>
    </p:spTree>
    <p:extLst>
      <p:ext uri="{BB962C8B-B14F-4D97-AF65-F5344CB8AC3E}">
        <p14:creationId xmlns:p14="http://schemas.microsoft.com/office/powerpoint/2010/main" val="30102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10461"/>
            <a:ext cx="8646581" cy="456535"/>
          </a:xfrm>
          <a:prstGeom prst="rect">
            <a:avLst/>
          </a:prstGeom>
          <a:noFill/>
        </p:spPr>
        <p:txBody>
          <a:bodyPr wrap="square" rtlCol="0">
            <a:spAutoFit/>
          </a:bodyPr>
          <a:lstStyle/>
          <a:p>
            <a:pPr>
              <a:lnSpc>
                <a:spcPct val="150000"/>
              </a:lnSpc>
            </a:pPr>
            <a:r>
              <a:rPr lang="en-US" b="1" dirty="0">
                <a:solidFill>
                  <a:srgbClr val="0070C0"/>
                </a:solidFill>
                <a:latin typeface="Roboto" panose="02000000000000000000" pitchFamily="2" charset="0"/>
                <a:ea typeface="Roboto" panose="02000000000000000000" pitchFamily="2" charset="0"/>
              </a:rPr>
              <a:t>JWT (JSON WEB TOKEN)</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11004"/>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971849"/>
            <a:ext cx="11241943" cy="57586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200" dirty="0">
                <a:latin typeface="Roboto" panose="02000000000000000000"/>
              </a:rPr>
              <a:t>Compact and self-contained way for securely transmitting information between parties as a JSON object.</a:t>
            </a:r>
          </a:p>
          <a:p>
            <a:pPr marL="285750" indent="-285750">
              <a:lnSpc>
                <a:spcPct val="107000"/>
              </a:lnSpc>
              <a:spcAft>
                <a:spcPts val="800"/>
              </a:spcAft>
              <a:buFont typeface="Arial" panose="020B0604020202020204" pitchFamily="34" charset="0"/>
              <a:buChar char="•"/>
            </a:pPr>
            <a:r>
              <a:rPr lang="en-US" sz="1200" dirty="0">
                <a:latin typeface="Roboto" panose="02000000000000000000"/>
              </a:rPr>
              <a:t>Information can be verified and trusted because it is digitally signed.  </a:t>
            </a:r>
            <a:endParaRPr lang="en-US" sz="1200" dirty="0">
              <a:effectLst/>
              <a:latin typeface="Roboto" panose="0200000000000000000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6643038-347E-4372-87FE-F1A237462453}"/>
              </a:ext>
            </a:extLst>
          </p:cNvPr>
          <p:cNvSpPr txBox="1"/>
          <p:nvPr/>
        </p:nvSpPr>
        <p:spPr>
          <a:xfrm>
            <a:off x="320136" y="1818232"/>
            <a:ext cx="6096000" cy="275653"/>
          </a:xfrm>
          <a:prstGeom prst="rect">
            <a:avLst/>
          </a:prstGeom>
          <a:noFill/>
        </p:spPr>
        <p:txBody>
          <a:bodyPr wrap="square">
            <a:spAutoFit/>
          </a:bodyPr>
          <a:lstStyle/>
          <a:p>
            <a:pPr marL="0" marR="0">
              <a:lnSpc>
                <a:spcPct val="107000"/>
              </a:lnSpc>
              <a:spcBef>
                <a:spcPts val="0"/>
              </a:spcBef>
              <a:spcAft>
                <a:spcPts val="800"/>
              </a:spcAft>
            </a:pPr>
            <a:r>
              <a:rPr lang="en-US" sz="1200" b="1" dirty="0">
                <a:latin typeface="Roboto" panose="02000000000000000000"/>
                <a:ea typeface="Calibri" panose="020F0502020204030204" pitchFamily="34" charset="0"/>
                <a:cs typeface="Times New Roman" panose="02020603050405020304" pitchFamily="18" charset="0"/>
              </a:rPr>
              <a:t>USES: </a:t>
            </a:r>
            <a:endParaRPr lang="en-US" sz="1200" dirty="0">
              <a:effectLst/>
              <a:latin typeface="Roboto" panose="0200000000000000000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2C9656B7-91EC-4E97-83F5-806890F2A2E2}"/>
              </a:ext>
            </a:extLst>
          </p:cNvPr>
          <p:cNvSpPr txBox="1"/>
          <p:nvPr/>
        </p:nvSpPr>
        <p:spPr>
          <a:xfrm>
            <a:off x="320137" y="2124341"/>
            <a:ext cx="11241943" cy="58144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200" b="1" dirty="0">
                <a:solidFill>
                  <a:srgbClr val="0070C0"/>
                </a:solidFill>
                <a:latin typeface="Roboto" panose="02000000000000000000"/>
              </a:rPr>
              <a:t>Authorization: </a:t>
            </a:r>
            <a:r>
              <a:rPr lang="en-US" sz="1200" dirty="0">
                <a:latin typeface="Roboto" panose="02000000000000000000"/>
              </a:rPr>
              <a:t>Allowing the user to access routes, services, and resources</a:t>
            </a:r>
          </a:p>
          <a:p>
            <a:pPr marL="285750" indent="-285750">
              <a:lnSpc>
                <a:spcPct val="107000"/>
              </a:lnSpc>
              <a:spcAft>
                <a:spcPts val="800"/>
              </a:spcAft>
              <a:buFont typeface="Arial" panose="020B0604020202020204" pitchFamily="34" charset="0"/>
              <a:buChar char="•"/>
            </a:pPr>
            <a:r>
              <a:rPr lang="en-US" sz="1200" b="1" dirty="0">
                <a:solidFill>
                  <a:srgbClr val="0070C0"/>
                </a:solidFill>
                <a:latin typeface="Roboto" panose="02000000000000000000"/>
              </a:rPr>
              <a:t>Information Exchange</a:t>
            </a:r>
            <a:r>
              <a:rPr lang="en-US" sz="1200" dirty="0">
                <a:latin typeface="Roboto" panose="02000000000000000000"/>
              </a:rPr>
              <a:t>: Way of securely transmitting information between parties.</a:t>
            </a:r>
            <a:endParaRPr lang="en-US" sz="1200" dirty="0">
              <a:latin typeface="Roboto" panose="0200000000000000000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48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1000"/>
                                        <p:tgtEl>
                                          <p:spTgt spid="15">
                                            <p:txEl>
                                              <p:pRg st="0" end="0"/>
                                            </p:txEl>
                                          </p:spTgt>
                                        </p:tgtEl>
                                      </p:cBhvr>
                                    </p:animEffect>
                                    <p:anim calcmode="lin" valueType="num">
                                      <p:cBhvr>
                                        <p:cTn id="29"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xEl>
                                              <p:pRg st="1" end="1"/>
                                            </p:txEl>
                                          </p:spTgt>
                                        </p:tgtEl>
                                        <p:attrNameLst>
                                          <p:attrName>style.visibility</p:attrName>
                                        </p:attrNameLst>
                                      </p:cBhvr>
                                      <p:to>
                                        <p:strVal val="visible"/>
                                      </p:to>
                                    </p:set>
                                    <p:animEffect transition="in" filter="fade">
                                      <p:cBhvr>
                                        <p:cTn id="35" dur="1000"/>
                                        <p:tgtEl>
                                          <p:spTgt spid="15">
                                            <p:txEl>
                                              <p:pRg st="1" end="1"/>
                                            </p:txEl>
                                          </p:spTgt>
                                        </p:tgtEl>
                                      </p:cBhvr>
                                    </p:animEffect>
                                    <p:anim calcmode="lin" valueType="num">
                                      <p:cBhvr>
                                        <p:cTn id="36"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55286"/>
            <a:ext cx="8646581" cy="375552"/>
          </a:xfrm>
          <a:prstGeom prst="rect">
            <a:avLst/>
          </a:prstGeom>
          <a:noFill/>
        </p:spPr>
        <p:txBody>
          <a:bodyPr wrap="square" rtlCol="0">
            <a:spAutoFit/>
          </a:bodyPr>
          <a:lstStyle/>
          <a:p>
            <a:pPr>
              <a:lnSpc>
                <a:spcPct val="107000"/>
              </a:lnSpc>
              <a:spcAft>
                <a:spcPts val="800"/>
              </a:spcAft>
            </a:pPr>
            <a:r>
              <a:rPr lang="en-US" b="1" dirty="0">
                <a:solidFill>
                  <a:schemeClr val="accent1"/>
                </a:solidFill>
                <a:latin typeface="Roboto" panose="02000000000000000000"/>
                <a:ea typeface="Calibri" panose="020F0502020204030204" pitchFamily="34" charset="0"/>
                <a:cs typeface="Times New Roman" panose="02020603050405020304" pitchFamily="18" charset="0"/>
              </a:rPr>
              <a:t>JSON WEB TOKEN STRUCTURE</a:t>
            </a:r>
            <a:endParaRPr lang="en-US" dirty="0">
              <a:solidFill>
                <a:schemeClr val="accent1"/>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93075"/>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1041905"/>
            <a:ext cx="11241943" cy="97231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400" dirty="0">
                <a:latin typeface="Roboto" panose="02000000000000000000"/>
              </a:rPr>
              <a:t>Header</a:t>
            </a:r>
          </a:p>
          <a:p>
            <a:pPr marL="285750" indent="-285750">
              <a:lnSpc>
                <a:spcPct val="107000"/>
              </a:lnSpc>
              <a:spcAft>
                <a:spcPts val="800"/>
              </a:spcAft>
              <a:buFont typeface="Arial" panose="020B0604020202020204" pitchFamily="34" charset="0"/>
              <a:buChar char="•"/>
            </a:pPr>
            <a:r>
              <a:rPr lang="en-US" sz="1400" dirty="0">
                <a:latin typeface="Roboto" panose="02000000000000000000"/>
              </a:rPr>
              <a:t>Payload</a:t>
            </a:r>
          </a:p>
          <a:p>
            <a:pPr marL="285750" indent="-285750">
              <a:lnSpc>
                <a:spcPct val="107000"/>
              </a:lnSpc>
              <a:spcAft>
                <a:spcPts val="800"/>
              </a:spcAft>
              <a:buFont typeface="Arial" panose="020B0604020202020204" pitchFamily="34" charset="0"/>
              <a:buChar char="•"/>
            </a:pPr>
            <a:r>
              <a:rPr lang="en-US" sz="1400" dirty="0">
                <a:latin typeface="Roboto" panose="02000000000000000000"/>
              </a:rPr>
              <a:t>Signature</a:t>
            </a:r>
          </a:p>
        </p:txBody>
      </p:sp>
    </p:spTree>
    <p:extLst>
      <p:ext uri="{BB962C8B-B14F-4D97-AF65-F5344CB8AC3E}">
        <p14:creationId xmlns:p14="http://schemas.microsoft.com/office/powerpoint/2010/main" val="215144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55286"/>
            <a:ext cx="8646581" cy="375552"/>
          </a:xfrm>
          <a:prstGeom prst="rect">
            <a:avLst/>
          </a:prstGeom>
          <a:noFill/>
        </p:spPr>
        <p:txBody>
          <a:bodyPr wrap="square" rtlCol="0">
            <a:spAutoFit/>
          </a:bodyPr>
          <a:lstStyle/>
          <a:p>
            <a:pPr>
              <a:lnSpc>
                <a:spcPct val="107000"/>
              </a:lnSpc>
              <a:spcAft>
                <a:spcPts val="800"/>
              </a:spcAft>
            </a:pPr>
            <a:r>
              <a:rPr lang="en-US" b="1" dirty="0">
                <a:solidFill>
                  <a:schemeClr val="accent1"/>
                </a:solidFill>
                <a:latin typeface="Roboto" panose="02000000000000000000"/>
                <a:ea typeface="Calibri" panose="020F0502020204030204" pitchFamily="34" charset="0"/>
                <a:cs typeface="Times New Roman" panose="02020603050405020304" pitchFamily="18" charset="0"/>
              </a:rPr>
              <a:t>JSON WEB TOKEN HEADER</a:t>
            </a:r>
            <a:endParaRPr lang="en-US" dirty="0">
              <a:solidFill>
                <a:schemeClr val="accent1"/>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75151"/>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960854"/>
            <a:ext cx="11241943" cy="625812"/>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400" dirty="0">
                <a:latin typeface="Roboto" panose="02000000000000000000"/>
              </a:rPr>
              <a:t>Type of the token </a:t>
            </a:r>
          </a:p>
          <a:p>
            <a:pPr marL="285750" indent="-285750">
              <a:spcAft>
                <a:spcPts val="800"/>
              </a:spcAft>
              <a:buFont typeface="Arial" panose="020B0604020202020204" pitchFamily="34" charset="0"/>
              <a:buChar char="•"/>
            </a:pPr>
            <a:r>
              <a:rPr lang="en-US" sz="1400" dirty="0">
                <a:latin typeface="Roboto" panose="02000000000000000000"/>
              </a:rPr>
              <a:t>Signing algorithm</a:t>
            </a:r>
          </a:p>
        </p:txBody>
      </p:sp>
      <p:pic>
        <p:nvPicPr>
          <p:cNvPr id="10" name="Picture 9">
            <a:extLst>
              <a:ext uri="{FF2B5EF4-FFF2-40B4-BE49-F238E27FC236}">
                <a16:creationId xmlns:a16="http://schemas.microsoft.com/office/drawing/2014/main" id="{47CC0987-4BEC-4838-8073-0E480B81D948}"/>
              </a:ext>
            </a:extLst>
          </p:cNvPr>
          <p:cNvPicPr>
            <a:picLocks noChangeAspect="1"/>
          </p:cNvPicPr>
          <p:nvPr/>
        </p:nvPicPr>
        <p:blipFill>
          <a:blip r:embed="rId2"/>
          <a:stretch>
            <a:fillRect/>
          </a:stretch>
        </p:blipFill>
        <p:spPr>
          <a:xfrm>
            <a:off x="415407" y="1876195"/>
            <a:ext cx="5314950" cy="1352550"/>
          </a:xfrm>
          <a:prstGeom prst="rect">
            <a:avLst/>
          </a:prstGeom>
          <a:ln w="3175">
            <a:solidFill>
              <a:schemeClr val="tx1"/>
            </a:solidFill>
          </a:ln>
        </p:spPr>
      </p:pic>
    </p:spTree>
    <p:extLst>
      <p:ext uri="{BB962C8B-B14F-4D97-AF65-F5344CB8AC3E}">
        <p14:creationId xmlns:p14="http://schemas.microsoft.com/office/powerpoint/2010/main" val="3725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64251"/>
            <a:ext cx="8646581" cy="375552"/>
          </a:xfrm>
          <a:prstGeom prst="rect">
            <a:avLst/>
          </a:prstGeom>
          <a:noFill/>
        </p:spPr>
        <p:txBody>
          <a:bodyPr wrap="square" rtlCol="0">
            <a:spAutoFit/>
          </a:bodyPr>
          <a:lstStyle/>
          <a:p>
            <a:pPr>
              <a:lnSpc>
                <a:spcPct val="107000"/>
              </a:lnSpc>
              <a:spcAft>
                <a:spcPts val="800"/>
              </a:spcAft>
            </a:pPr>
            <a:r>
              <a:rPr lang="en-US" b="1" dirty="0">
                <a:solidFill>
                  <a:schemeClr val="accent1"/>
                </a:solidFill>
                <a:latin typeface="Roboto" panose="02000000000000000000"/>
                <a:ea typeface="Calibri" panose="020F0502020204030204" pitchFamily="34" charset="0"/>
                <a:cs typeface="Times New Roman" panose="02020603050405020304" pitchFamily="18" charset="0"/>
              </a:rPr>
              <a:t>JSON WEB TOKEN PAYLOAD</a:t>
            </a:r>
            <a:endParaRPr lang="en-US" dirty="0">
              <a:solidFill>
                <a:schemeClr val="accent1"/>
              </a:solidFill>
              <a:latin typeface="Roboto" panose="0200000000000000000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702042"/>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1014175"/>
            <a:ext cx="11241943" cy="851515"/>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200" dirty="0">
                <a:solidFill>
                  <a:srgbClr val="0070C0"/>
                </a:solidFill>
                <a:latin typeface="Roboto" panose="02000000000000000000"/>
              </a:rPr>
              <a:t>Registered claims:  </a:t>
            </a:r>
            <a:r>
              <a:rPr lang="en-US" sz="1200" b="1" dirty="0" err="1">
                <a:latin typeface="Roboto" panose="02000000000000000000"/>
              </a:rPr>
              <a:t>iss</a:t>
            </a:r>
            <a:r>
              <a:rPr lang="en-US" sz="1200" dirty="0">
                <a:latin typeface="Roboto" panose="02000000000000000000"/>
              </a:rPr>
              <a:t> (issuer), </a:t>
            </a:r>
            <a:r>
              <a:rPr lang="en-US" sz="1200" b="1" dirty="0">
                <a:latin typeface="Roboto" panose="02000000000000000000"/>
              </a:rPr>
              <a:t>exp</a:t>
            </a:r>
            <a:r>
              <a:rPr lang="en-US" sz="1200" dirty="0">
                <a:latin typeface="Roboto" panose="02000000000000000000"/>
              </a:rPr>
              <a:t> (expiration time), </a:t>
            </a:r>
            <a:r>
              <a:rPr lang="en-US" sz="1200" b="1" dirty="0">
                <a:latin typeface="Roboto" panose="02000000000000000000"/>
              </a:rPr>
              <a:t>sub</a:t>
            </a:r>
            <a:r>
              <a:rPr lang="en-US" sz="1200" dirty="0">
                <a:latin typeface="Roboto" panose="02000000000000000000"/>
              </a:rPr>
              <a:t> (subject), </a:t>
            </a:r>
            <a:r>
              <a:rPr lang="en-US" sz="1200" b="1" dirty="0" err="1">
                <a:latin typeface="Roboto" panose="02000000000000000000"/>
              </a:rPr>
              <a:t>aud</a:t>
            </a:r>
            <a:r>
              <a:rPr lang="en-US" sz="1200" dirty="0">
                <a:latin typeface="Roboto" panose="02000000000000000000"/>
              </a:rPr>
              <a:t> (audience)</a:t>
            </a:r>
          </a:p>
          <a:p>
            <a:pPr marL="285750" indent="-285750">
              <a:spcAft>
                <a:spcPts val="800"/>
              </a:spcAft>
              <a:buFont typeface="Arial" panose="020B0604020202020204" pitchFamily="34" charset="0"/>
              <a:buChar char="•"/>
            </a:pPr>
            <a:r>
              <a:rPr lang="en-US" sz="1200" dirty="0">
                <a:solidFill>
                  <a:srgbClr val="0070C0"/>
                </a:solidFill>
                <a:latin typeface="Roboto" panose="02000000000000000000"/>
              </a:rPr>
              <a:t>Public claims: </a:t>
            </a:r>
            <a:r>
              <a:rPr lang="en-US" sz="1200" dirty="0">
                <a:latin typeface="Roboto" panose="02000000000000000000"/>
              </a:rPr>
              <a:t>These can be defined at will by those using JWTs. </a:t>
            </a:r>
          </a:p>
          <a:p>
            <a:pPr marL="285750" indent="-285750">
              <a:spcAft>
                <a:spcPts val="800"/>
              </a:spcAft>
              <a:buFont typeface="Arial" panose="020B0604020202020204" pitchFamily="34" charset="0"/>
              <a:buChar char="•"/>
            </a:pPr>
            <a:r>
              <a:rPr lang="en-US" sz="1200" dirty="0">
                <a:solidFill>
                  <a:srgbClr val="0070C0"/>
                </a:solidFill>
                <a:latin typeface="Roboto" panose="02000000000000000000"/>
              </a:rPr>
              <a:t>Private claims: </a:t>
            </a:r>
            <a:r>
              <a:rPr lang="en-US" sz="1200" dirty="0">
                <a:latin typeface="Roboto" panose="02000000000000000000"/>
              </a:rPr>
              <a:t>These are the custom claims created to share information between parties.</a:t>
            </a:r>
            <a:endParaRPr lang="en-US" sz="1200" b="1" dirty="0">
              <a:solidFill>
                <a:srgbClr val="0070C0"/>
              </a:solidFill>
              <a:latin typeface="Roboto" panose="02000000000000000000"/>
            </a:endParaRPr>
          </a:p>
        </p:txBody>
      </p:sp>
      <p:pic>
        <p:nvPicPr>
          <p:cNvPr id="14" name="Picture 13">
            <a:extLst>
              <a:ext uri="{FF2B5EF4-FFF2-40B4-BE49-F238E27FC236}">
                <a16:creationId xmlns:a16="http://schemas.microsoft.com/office/drawing/2014/main" id="{692A42A2-EB95-458C-9A5E-7D665C705889}"/>
              </a:ext>
            </a:extLst>
          </p:cNvPr>
          <p:cNvPicPr>
            <a:picLocks noChangeAspect="1"/>
          </p:cNvPicPr>
          <p:nvPr/>
        </p:nvPicPr>
        <p:blipFill>
          <a:blip r:embed="rId2"/>
          <a:stretch>
            <a:fillRect/>
          </a:stretch>
        </p:blipFill>
        <p:spPr>
          <a:xfrm>
            <a:off x="463012" y="2114938"/>
            <a:ext cx="6161906" cy="1777861"/>
          </a:xfrm>
          <a:prstGeom prst="rect">
            <a:avLst/>
          </a:prstGeom>
          <a:ln w="3175">
            <a:solidFill>
              <a:schemeClr val="tx1"/>
            </a:solidFill>
          </a:ln>
        </p:spPr>
      </p:pic>
    </p:spTree>
    <p:extLst>
      <p:ext uri="{BB962C8B-B14F-4D97-AF65-F5344CB8AC3E}">
        <p14:creationId xmlns:p14="http://schemas.microsoft.com/office/powerpoint/2010/main" val="261602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55286"/>
            <a:ext cx="8646581" cy="367216"/>
          </a:xfrm>
          <a:prstGeom prst="rect">
            <a:avLst/>
          </a:prstGeom>
          <a:noFill/>
        </p:spPr>
        <p:txBody>
          <a:bodyPr wrap="square" rtlCol="0">
            <a:spAutoFit/>
          </a:bodyPr>
          <a:lstStyle/>
          <a:p>
            <a:pPr>
              <a:lnSpc>
                <a:spcPct val="107000"/>
              </a:lnSpc>
              <a:spcAft>
                <a:spcPts val="800"/>
              </a:spcAft>
            </a:pPr>
            <a:r>
              <a:rPr lang="en-US" b="1" dirty="0">
                <a:solidFill>
                  <a:schemeClr val="accent1"/>
                </a:solidFill>
                <a:latin typeface="Roboto" panose="02000000000000000000"/>
                <a:ea typeface="Calibri" panose="020F0502020204030204" pitchFamily="34" charset="0"/>
                <a:cs typeface="Times New Roman" panose="02020603050405020304" pitchFamily="18" charset="0"/>
              </a:rPr>
              <a:t>JSON WEB TOKEN </a:t>
            </a:r>
            <a:r>
              <a:rPr lang="en-US" b="1" dirty="0">
                <a:solidFill>
                  <a:schemeClr val="accent1"/>
                </a:solidFill>
                <a:latin typeface="Roboto" panose="02000000000000000000"/>
              </a:rPr>
              <a:t>SIGNATURE</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9307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975640"/>
            <a:ext cx="11241943" cy="1138773"/>
          </a:xfrm>
          <a:prstGeom prst="rect">
            <a:avLst/>
          </a:prstGeom>
          <a:noFill/>
        </p:spPr>
        <p:txBody>
          <a:bodyPr wrap="square">
            <a:spAutoFit/>
          </a:bodyPr>
          <a:lstStyle/>
          <a:p>
            <a:pPr>
              <a:spcAft>
                <a:spcPts val="800"/>
              </a:spcAft>
            </a:pPr>
            <a:r>
              <a:rPr lang="en-US" sz="1200" dirty="0">
                <a:latin typeface="Roboto" panose="02000000000000000000"/>
              </a:rPr>
              <a:t>To create the signature part -</a:t>
            </a:r>
          </a:p>
          <a:p>
            <a:pPr marL="285750" indent="-285750">
              <a:spcAft>
                <a:spcPts val="800"/>
              </a:spcAft>
              <a:buFont typeface="Arial" panose="020B0604020202020204" pitchFamily="34" charset="0"/>
              <a:buChar char="•"/>
            </a:pPr>
            <a:r>
              <a:rPr lang="en-US" sz="1200" dirty="0">
                <a:latin typeface="Roboto" panose="02000000000000000000"/>
              </a:rPr>
              <a:t>Take the encoded header</a:t>
            </a:r>
          </a:p>
          <a:p>
            <a:pPr marL="285750" indent="-285750">
              <a:spcAft>
                <a:spcPts val="800"/>
              </a:spcAft>
              <a:buFont typeface="Arial" panose="020B0604020202020204" pitchFamily="34" charset="0"/>
              <a:buChar char="•"/>
            </a:pPr>
            <a:r>
              <a:rPr lang="en-US" sz="1200" dirty="0">
                <a:latin typeface="Roboto" panose="02000000000000000000"/>
              </a:rPr>
              <a:t>Take the encoded payload, a secret</a:t>
            </a:r>
          </a:p>
          <a:p>
            <a:pPr marL="285750" indent="-285750">
              <a:spcAft>
                <a:spcPts val="800"/>
              </a:spcAft>
              <a:buFont typeface="Arial" panose="020B0604020202020204" pitchFamily="34" charset="0"/>
              <a:buChar char="•"/>
            </a:pPr>
            <a:r>
              <a:rPr lang="en-US" sz="1200" dirty="0">
                <a:latin typeface="Roboto" panose="02000000000000000000"/>
              </a:rPr>
              <a:t>The algorithm specified in the header</a:t>
            </a:r>
            <a:endParaRPr lang="en-US" sz="1200" b="1" dirty="0">
              <a:latin typeface="Roboto" panose="02000000000000000000"/>
            </a:endParaRPr>
          </a:p>
        </p:txBody>
      </p:sp>
      <p:pic>
        <p:nvPicPr>
          <p:cNvPr id="9" name="Picture 8">
            <a:extLst>
              <a:ext uri="{FF2B5EF4-FFF2-40B4-BE49-F238E27FC236}">
                <a16:creationId xmlns:a16="http://schemas.microsoft.com/office/drawing/2014/main" id="{713DDF38-E80C-4512-9AFC-4C507D956B0E}"/>
              </a:ext>
            </a:extLst>
          </p:cNvPr>
          <p:cNvPicPr>
            <a:picLocks noChangeAspect="1"/>
          </p:cNvPicPr>
          <p:nvPr/>
        </p:nvPicPr>
        <p:blipFill>
          <a:blip r:embed="rId2"/>
          <a:stretch>
            <a:fillRect/>
          </a:stretch>
        </p:blipFill>
        <p:spPr>
          <a:xfrm>
            <a:off x="417671" y="2396976"/>
            <a:ext cx="5472141" cy="1824047"/>
          </a:xfrm>
          <a:prstGeom prst="rect">
            <a:avLst/>
          </a:prstGeom>
        </p:spPr>
      </p:pic>
    </p:spTree>
    <p:extLst>
      <p:ext uri="{BB962C8B-B14F-4D97-AF65-F5344CB8AC3E}">
        <p14:creationId xmlns:p14="http://schemas.microsoft.com/office/powerpoint/2010/main" val="340514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320137" y="173216"/>
            <a:ext cx="8646581" cy="367216"/>
          </a:xfrm>
          <a:prstGeom prst="rect">
            <a:avLst/>
          </a:prstGeom>
          <a:noFill/>
        </p:spPr>
        <p:txBody>
          <a:bodyPr wrap="square" rtlCol="0">
            <a:spAutoFit/>
          </a:bodyPr>
          <a:lstStyle/>
          <a:p>
            <a:pPr>
              <a:lnSpc>
                <a:spcPct val="107000"/>
              </a:lnSpc>
              <a:spcAft>
                <a:spcPts val="800"/>
              </a:spcAft>
            </a:pPr>
            <a:r>
              <a:rPr lang="en-US" b="1" dirty="0">
                <a:solidFill>
                  <a:schemeClr val="accent1"/>
                </a:solidFill>
                <a:latin typeface="Roboto" panose="02000000000000000000"/>
                <a:ea typeface="Calibri" panose="020F0502020204030204" pitchFamily="34" charset="0"/>
                <a:cs typeface="Times New Roman" panose="02020603050405020304" pitchFamily="18" charset="0"/>
              </a:rPr>
              <a:t>JSON WEB TOKEN</a:t>
            </a:r>
            <a:endParaRPr lang="en-US" b="1" dirty="0">
              <a:solidFill>
                <a:schemeClr val="accent1"/>
              </a:solidFill>
              <a:latin typeface="Roboto" panose="02000000000000000000"/>
            </a:endParaRP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75149"/>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45253C3-4AB1-4020-A3A6-5D1C537D0EBA}"/>
              </a:ext>
            </a:extLst>
          </p:cNvPr>
          <p:cNvSpPr txBox="1"/>
          <p:nvPr/>
        </p:nvSpPr>
        <p:spPr>
          <a:xfrm>
            <a:off x="320137" y="885994"/>
            <a:ext cx="11241943" cy="338554"/>
          </a:xfrm>
          <a:prstGeom prst="rect">
            <a:avLst/>
          </a:prstGeom>
          <a:noFill/>
        </p:spPr>
        <p:txBody>
          <a:bodyPr wrap="square">
            <a:spAutoFit/>
          </a:bodyPr>
          <a:lstStyle/>
          <a:p>
            <a:r>
              <a:rPr lang="en-US" sz="1600" b="1" dirty="0">
                <a:latin typeface="Roboto" panose="02000000000000000000"/>
              </a:rPr>
              <a:t>Putting all together</a:t>
            </a:r>
          </a:p>
        </p:txBody>
      </p:sp>
      <p:pic>
        <p:nvPicPr>
          <p:cNvPr id="10" name="Picture 9">
            <a:extLst>
              <a:ext uri="{FF2B5EF4-FFF2-40B4-BE49-F238E27FC236}">
                <a16:creationId xmlns:a16="http://schemas.microsoft.com/office/drawing/2014/main" id="{033B3570-D028-4107-B6C0-3D3C4A73BB7B}"/>
              </a:ext>
            </a:extLst>
          </p:cNvPr>
          <p:cNvPicPr>
            <a:picLocks noChangeAspect="1"/>
          </p:cNvPicPr>
          <p:nvPr/>
        </p:nvPicPr>
        <p:blipFill>
          <a:blip r:embed="rId2"/>
          <a:stretch>
            <a:fillRect/>
          </a:stretch>
        </p:blipFill>
        <p:spPr>
          <a:xfrm>
            <a:off x="320137" y="1508748"/>
            <a:ext cx="6565281" cy="2749487"/>
          </a:xfrm>
          <a:prstGeom prst="rect">
            <a:avLst/>
          </a:prstGeom>
        </p:spPr>
      </p:pic>
    </p:spTree>
    <p:extLst>
      <p:ext uri="{BB962C8B-B14F-4D97-AF65-F5344CB8AC3E}">
        <p14:creationId xmlns:p14="http://schemas.microsoft.com/office/powerpoint/2010/main" val="4727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Best Practices for Naming REST API Endpoints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5275483"/>
          </a:xfrm>
          <a:prstGeom prst="rect">
            <a:avLst/>
          </a:prstGeom>
          <a:noFill/>
        </p:spPr>
        <p:txBody>
          <a:bodyPr wrap="square">
            <a:spAutoFit/>
          </a:bodyPr>
          <a:lstStyle/>
          <a:p>
            <a:pPr marL="285750" indent="-285750">
              <a:lnSpc>
                <a:spcPct val="150000"/>
              </a:lnSpc>
              <a:spcAft>
                <a:spcPts val="800"/>
              </a:spcAft>
              <a:buFont typeface="Wingdings" panose="05000000000000000000" pitchFamily="2" charset="2"/>
              <a:buChar char="ü"/>
            </a:pPr>
            <a:r>
              <a:rPr lang="en-GB" sz="1200" b="1" dirty="0">
                <a:latin typeface="Roboto" panose="02000000000000000000"/>
                <a:ea typeface="Roboto" panose="02000000000000000000" pitchFamily="2" charset="0"/>
                <a:cs typeface="Times New Roman" panose="02020603050405020304" pitchFamily="18" charset="0"/>
              </a:rPr>
              <a:t>Use Nouns to Name URIs</a:t>
            </a:r>
          </a:p>
          <a:p>
            <a:pPr lvl="1">
              <a:lnSpc>
                <a:spcPct val="150000"/>
              </a:lnSpc>
              <a:spcAft>
                <a:spcPts val="800"/>
              </a:spcAft>
            </a:pPr>
            <a:r>
              <a:rPr lang="en-GB" sz="1000" dirty="0">
                <a:latin typeface="Roboto" panose="02000000000000000000"/>
                <a:ea typeface="Roboto" panose="02000000000000000000" pitchFamily="2" charset="0"/>
                <a:cs typeface="Times New Roman" panose="02020603050405020304" pitchFamily="18" charset="0"/>
              </a:rPr>
              <a:t>For example, you should use </a:t>
            </a:r>
            <a:r>
              <a:rPr lang="en-GB" sz="1000" dirty="0">
                <a:solidFill>
                  <a:srgbClr val="00B050"/>
                </a:solidFill>
                <a:latin typeface="Roboto" panose="02000000000000000000"/>
                <a:ea typeface="Roboto"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https://api.example.com/users</a:t>
            </a:r>
            <a:r>
              <a:rPr lang="en-GB" sz="1000" dirty="0">
                <a:solidFill>
                  <a:srgbClr val="00B050"/>
                </a:solidFill>
                <a:latin typeface="Roboto" panose="02000000000000000000"/>
                <a:ea typeface="Roboto" panose="02000000000000000000" pitchFamily="2" charset="0"/>
                <a:cs typeface="Times New Roman" panose="02020603050405020304" pitchFamily="18" charset="0"/>
              </a:rPr>
              <a:t> </a:t>
            </a:r>
            <a:r>
              <a:rPr lang="en-GB" sz="1000" dirty="0">
                <a:latin typeface="Roboto" panose="02000000000000000000"/>
                <a:ea typeface="Roboto" panose="02000000000000000000" pitchFamily="2" charset="0"/>
                <a:cs typeface="Times New Roman" panose="02020603050405020304" pitchFamily="18" charset="0"/>
              </a:rPr>
              <a:t>instead of </a:t>
            </a:r>
            <a:r>
              <a:rPr lang="en-GB" sz="1000" dirty="0">
                <a:solidFill>
                  <a:srgbClr val="FF0000"/>
                </a:solidFill>
                <a:latin typeface="Roboto" panose="02000000000000000000"/>
                <a:ea typeface="Roboto" panose="02000000000000000000"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https://api.example.com/getUsers</a:t>
            </a:r>
            <a:endParaRPr lang="en-GB" sz="1000" dirty="0">
              <a:solidFill>
                <a:srgbClr val="FF0000"/>
              </a:solidFill>
              <a:latin typeface="Roboto" panose="02000000000000000000"/>
              <a:ea typeface="Roboto" panose="02000000000000000000" pitchFamily="2"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ü"/>
            </a:pPr>
            <a:r>
              <a:rPr lang="en-GB" sz="1200" b="1" dirty="0">
                <a:latin typeface="Roboto" panose="02000000000000000000"/>
                <a:ea typeface="Roboto" panose="02000000000000000000" pitchFamily="2" charset="0"/>
                <a:cs typeface="Times New Roman" panose="02020603050405020304" pitchFamily="18" charset="0"/>
              </a:rPr>
              <a:t>Use Clear, Unabridged Names That Are Intuitive </a:t>
            </a:r>
          </a:p>
          <a:p>
            <a:pPr lvl="1">
              <a:lnSpc>
                <a:spcPct val="150000"/>
              </a:lnSpc>
              <a:spcAft>
                <a:spcPts val="800"/>
              </a:spcAft>
            </a:pPr>
            <a:r>
              <a:rPr lang="en-GB" sz="1000" dirty="0">
                <a:latin typeface="Roboto" panose="02000000000000000000"/>
              </a:rPr>
              <a:t>You should definitely avoid abbreviations and shorthand (e.g. </a:t>
            </a:r>
            <a:r>
              <a:rPr lang="en-GB" sz="1000" dirty="0">
                <a:solidFill>
                  <a:srgbClr val="00B050"/>
                </a:solidFill>
                <a:latin typeface="Roboto" panose="02000000000000000000"/>
              </a:rPr>
              <a:t>https://api.example.com/users/123/fn</a:t>
            </a:r>
            <a:r>
              <a:rPr lang="en-GB" sz="1000" dirty="0">
                <a:solidFill>
                  <a:srgbClr val="FF0000"/>
                </a:solidFill>
                <a:latin typeface="Roboto" panose="02000000000000000000"/>
              </a:rPr>
              <a:t> </a:t>
            </a:r>
            <a:r>
              <a:rPr lang="en-GB" sz="1000" dirty="0">
                <a:latin typeface="Roboto" panose="02000000000000000000"/>
              </a:rPr>
              <a:t>instead of </a:t>
            </a:r>
            <a:r>
              <a:rPr lang="en-GB" sz="1000" dirty="0">
                <a:solidFill>
                  <a:srgbClr val="FF0000"/>
                </a:solidFill>
                <a:latin typeface="Roboto" panose="02000000000000000000"/>
              </a:rPr>
              <a:t>https://api.example.com/users/123/first-name</a:t>
            </a:r>
            <a:r>
              <a:rPr lang="en-GB" sz="1000" dirty="0">
                <a:latin typeface="Roboto" panose="02000000000000000000"/>
              </a:rPr>
              <a:t>). In some cases, the accepted or popular term for something is the abbreviation, which means you can use it. (e.g. </a:t>
            </a:r>
            <a:r>
              <a:rPr lang="en-GB" sz="1000" dirty="0">
                <a:solidFill>
                  <a:srgbClr val="00B050"/>
                </a:solidFill>
                <a:latin typeface="Roboto" panose="02000000000000000000"/>
              </a:rPr>
              <a:t>https://api.example.com/users/ids</a:t>
            </a:r>
            <a:r>
              <a:rPr lang="en-GB" sz="1000" dirty="0">
                <a:latin typeface="Roboto" panose="02000000000000000000"/>
              </a:rPr>
              <a:t> instead of </a:t>
            </a:r>
            <a:r>
              <a:rPr lang="en-GB" sz="1000" dirty="0">
                <a:solidFill>
                  <a:srgbClr val="FF0000"/>
                </a:solidFill>
                <a:latin typeface="Roboto" panose="02000000000000000000"/>
                <a:hlinkClick r:id="rId4">
                  <a:extLst>
                    <a:ext uri="{A12FA001-AC4F-418D-AE19-62706E023703}">
                      <ahyp:hlinkClr xmlns:ahyp="http://schemas.microsoft.com/office/drawing/2018/hyperlinkcolor" val="tx"/>
                    </a:ext>
                  </a:extLst>
                </a:hlinkClick>
              </a:rPr>
              <a:t>https://api.example.com/users/identification-numbers</a:t>
            </a:r>
            <a:r>
              <a:rPr lang="en-GB" sz="1000" dirty="0">
                <a:latin typeface="Roboto" panose="02000000000000000000"/>
                <a:hlinkClick r:id="rId4">
                  <a:extLst>
                    <a:ext uri="{A12FA001-AC4F-418D-AE19-62706E023703}">
                      <ahyp:hlinkClr xmlns:ahyp="http://schemas.microsoft.com/office/drawing/2018/hyperlinkcolor" val="tx"/>
                    </a:ext>
                  </a:extLst>
                </a:hlinkClick>
              </a:rPr>
              <a:t>)</a:t>
            </a:r>
            <a:r>
              <a:rPr lang="en-GB" sz="1000" dirty="0">
                <a:latin typeface="Roboto" panose="02000000000000000000"/>
              </a:rPr>
              <a:t>.</a:t>
            </a:r>
            <a:endParaRPr lang="en-GB" sz="1000" dirty="0">
              <a:latin typeface="Roboto" panose="02000000000000000000"/>
              <a:cs typeface="Times New Roman" panose="02020603050405020304" pitchFamily="18" charset="0"/>
            </a:endParaRPr>
          </a:p>
          <a:p>
            <a:pPr marL="285750" indent="-285750">
              <a:lnSpc>
                <a:spcPct val="150000"/>
              </a:lnSpc>
              <a:spcAft>
                <a:spcPts val="800"/>
              </a:spcAft>
              <a:buFont typeface="Wingdings" panose="05000000000000000000" pitchFamily="2" charset="2"/>
              <a:buChar char="ü"/>
            </a:pPr>
            <a:r>
              <a:rPr lang="en-GB" sz="1200" b="1" dirty="0">
                <a:latin typeface="Roboto" panose="02000000000000000000"/>
              </a:rPr>
              <a:t>Use Forward Slashes to Denote URI Hierarchy </a:t>
            </a:r>
          </a:p>
          <a:p>
            <a:pPr lvl="1">
              <a:lnSpc>
                <a:spcPct val="150000"/>
              </a:lnSpc>
              <a:spcAft>
                <a:spcPts val="800"/>
              </a:spcAft>
            </a:pPr>
            <a:r>
              <a:rPr lang="en-GB" sz="1200" dirty="0">
                <a:latin typeface="Roboto" panose="02000000000000000000"/>
              </a:rPr>
              <a:t>For example, you should use </a:t>
            </a:r>
            <a:r>
              <a:rPr lang="en-GB" sz="1200" dirty="0">
                <a:solidFill>
                  <a:srgbClr val="00B050"/>
                </a:solidFill>
                <a:latin typeface="Roboto" panose="02000000000000000000"/>
              </a:rPr>
              <a:t>https://api.example.com/users</a:t>
            </a:r>
            <a:r>
              <a:rPr lang="en-GB" sz="1200" dirty="0">
                <a:latin typeface="Roboto" panose="02000000000000000000"/>
              </a:rPr>
              <a:t> instead of </a:t>
            </a:r>
            <a:r>
              <a:rPr lang="en-GB" sz="1200" dirty="0">
                <a:solidFill>
                  <a:srgbClr val="FF0000"/>
                </a:solidFill>
                <a:latin typeface="Roboto" panose="02000000000000000000"/>
              </a:rPr>
              <a:t>https://api.example.com/users/</a:t>
            </a:r>
            <a:endParaRPr lang="en-GB" sz="1200" b="1" dirty="0">
              <a:solidFill>
                <a:srgbClr val="FF0000"/>
              </a:solidFill>
              <a:latin typeface="Roboto" panose="02000000000000000000"/>
            </a:endParaRPr>
          </a:p>
          <a:p>
            <a:pPr marL="285750" indent="-285750">
              <a:lnSpc>
                <a:spcPct val="150000"/>
              </a:lnSpc>
              <a:spcAft>
                <a:spcPts val="800"/>
              </a:spcAft>
              <a:buFont typeface="Wingdings" panose="05000000000000000000" pitchFamily="2" charset="2"/>
              <a:buChar char="ü"/>
            </a:pPr>
            <a:r>
              <a:rPr lang="en-US" sz="1200" b="1" dirty="0">
                <a:latin typeface="Roboto" panose="02000000000000000000"/>
              </a:rPr>
              <a:t>Separate Words with Hyphens </a:t>
            </a:r>
          </a:p>
          <a:p>
            <a:pPr lvl="1">
              <a:lnSpc>
                <a:spcPct val="150000"/>
              </a:lnSpc>
              <a:spcAft>
                <a:spcPts val="800"/>
              </a:spcAft>
            </a:pPr>
            <a:r>
              <a:rPr lang="en-GB" sz="1000" dirty="0">
                <a:latin typeface="Roboto" panose="02000000000000000000"/>
                <a:ea typeface="Roboto" panose="02000000000000000000" pitchFamily="2" charset="0"/>
                <a:cs typeface="Times New Roman" panose="02020603050405020304" pitchFamily="18" charset="0"/>
              </a:rPr>
              <a:t>For example, you should use </a:t>
            </a:r>
            <a:r>
              <a:rPr lang="en-GB" sz="1000" dirty="0">
                <a:solidFill>
                  <a:srgbClr val="00B050"/>
                </a:solidFill>
                <a:latin typeface="Roboto" panose="02000000000000000000"/>
                <a:ea typeface="Roboto" panose="02000000000000000000" pitchFamily="2" charset="0"/>
                <a:cs typeface="Times New Roman" panose="02020603050405020304" pitchFamily="18" charset="0"/>
                <a:hlinkClick r:id="rId5">
                  <a:extLst>
                    <a:ext uri="{A12FA001-AC4F-418D-AE19-62706E023703}">
                      <ahyp:hlinkClr xmlns:ahyp="http://schemas.microsoft.com/office/drawing/2018/hyperlinkcolor" val="tx"/>
                    </a:ext>
                  </a:extLst>
                </a:hlinkClick>
              </a:rPr>
              <a:t>https://api.example.com/123/first-name</a:t>
            </a:r>
            <a:r>
              <a:rPr lang="en-GB" sz="1000" dirty="0">
                <a:latin typeface="Roboto" panose="02000000000000000000"/>
                <a:ea typeface="Roboto" panose="02000000000000000000" pitchFamily="2" charset="0"/>
                <a:cs typeface="Times New Roman" panose="02020603050405020304" pitchFamily="18" charset="0"/>
              </a:rPr>
              <a:t> instead of </a:t>
            </a:r>
            <a:r>
              <a:rPr lang="en-GB" sz="1000" dirty="0">
                <a:solidFill>
                  <a:srgbClr val="FF0000"/>
                </a:solidFill>
                <a:latin typeface="Roboto" panose="02000000000000000000"/>
                <a:ea typeface="Roboto" panose="02000000000000000000" pitchFamily="2" charset="0"/>
                <a:cs typeface="Times New Roman" panose="02020603050405020304" pitchFamily="18" charset="0"/>
                <a:hlinkClick r:id="rId6">
                  <a:extLst>
                    <a:ext uri="{A12FA001-AC4F-418D-AE19-62706E023703}">
                      <ahyp:hlinkClr xmlns:ahyp="http://schemas.microsoft.com/office/drawing/2018/hyperlinkcolor" val="tx"/>
                    </a:ext>
                  </a:extLst>
                </a:hlinkClick>
              </a:rPr>
              <a:t>https://api.example.com/123/firstName</a:t>
            </a:r>
            <a:r>
              <a:rPr lang="en-GB" sz="1000" dirty="0">
                <a:solidFill>
                  <a:srgbClr val="FF0000"/>
                </a:solidFill>
                <a:latin typeface="Roboto" panose="02000000000000000000"/>
                <a:ea typeface="Roboto" panose="02000000000000000000" pitchFamily="2" charset="0"/>
                <a:cs typeface="Times New Roman" panose="02020603050405020304" pitchFamily="18" charset="0"/>
              </a:rPr>
              <a:t> </a:t>
            </a:r>
            <a:r>
              <a:rPr lang="en-GB" sz="1000" dirty="0">
                <a:latin typeface="Roboto" panose="02000000000000000000"/>
                <a:ea typeface="Roboto" panose="02000000000000000000" pitchFamily="2" charset="0"/>
                <a:cs typeface="Times New Roman" panose="02020603050405020304" pitchFamily="18" charset="0"/>
              </a:rPr>
              <a:t>or </a:t>
            </a:r>
            <a:r>
              <a:rPr lang="en-GB" sz="1000" dirty="0">
                <a:solidFill>
                  <a:srgbClr val="FF0000"/>
                </a:solidFill>
                <a:latin typeface="Roboto" panose="02000000000000000000"/>
                <a:ea typeface="Roboto" panose="02000000000000000000" pitchFamily="2" charset="0"/>
                <a:cs typeface="Times New Roman" panose="02020603050405020304" pitchFamily="18" charset="0"/>
                <a:hlinkClick r:id="rId7">
                  <a:extLst>
                    <a:ext uri="{A12FA001-AC4F-418D-AE19-62706E023703}">
                      <ahyp:hlinkClr xmlns:ahyp="http://schemas.microsoft.com/office/drawing/2018/hyperlinkcolor" val="tx"/>
                    </a:ext>
                  </a:extLst>
                </a:hlinkClick>
              </a:rPr>
              <a:t>https://api.example.com/123/first_name</a:t>
            </a:r>
            <a:endParaRPr lang="en-GB" sz="1000" dirty="0">
              <a:solidFill>
                <a:srgbClr val="FF0000"/>
              </a:solidFill>
              <a:latin typeface="Roboto" panose="02000000000000000000"/>
              <a:ea typeface="Roboto" panose="02000000000000000000" pitchFamily="2"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ü"/>
            </a:pPr>
            <a:r>
              <a:rPr lang="en-US" sz="1200" b="1" dirty="0">
                <a:latin typeface="Roboto" panose="02000000000000000000"/>
              </a:rPr>
              <a:t>Use Lowercase Letters</a:t>
            </a:r>
          </a:p>
          <a:p>
            <a:pPr marL="285750" indent="-285750">
              <a:lnSpc>
                <a:spcPct val="150000"/>
              </a:lnSpc>
              <a:spcAft>
                <a:spcPts val="800"/>
              </a:spcAft>
              <a:buFont typeface="Wingdings" panose="05000000000000000000" pitchFamily="2" charset="2"/>
              <a:buChar char="ü"/>
            </a:pPr>
            <a:r>
              <a:rPr lang="en-US" sz="1200" b="1" dirty="0">
                <a:latin typeface="Roboto" panose="02000000000000000000"/>
              </a:rPr>
              <a:t>Avoid Special Characters</a:t>
            </a:r>
          </a:p>
          <a:p>
            <a:pPr marL="285750" indent="-285750">
              <a:lnSpc>
                <a:spcPct val="150000"/>
              </a:lnSpc>
              <a:spcAft>
                <a:spcPts val="800"/>
              </a:spcAft>
              <a:buFont typeface="Wingdings" panose="05000000000000000000" pitchFamily="2" charset="2"/>
              <a:buChar char="ü"/>
            </a:pPr>
            <a:r>
              <a:rPr lang="en-US" sz="1200" b="1" dirty="0">
                <a:latin typeface="Roboto" panose="02000000000000000000"/>
              </a:rPr>
              <a:t>Avoid File Extensions </a:t>
            </a:r>
          </a:p>
          <a:p>
            <a:pPr lvl="1">
              <a:lnSpc>
                <a:spcPct val="150000"/>
              </a:lnSpc>
              <a:spcAft>
                <a:spcPts val="800"/>
              </a:spcAft>
            </a:pPr>
            <a:r>
              <a:rPr lang="en-GB" sz="1000" dirty="0">
                <a:latin typeface="Roboto" panose="02000000000000000000"/>
              </a:rPr>
              <a:t>For example, you should use </a:t>
            </a:r>
            <a:r>
              <a:rPr lang="en-GB" sz="1000" dirty="0">
                <a:solidFill>
                  <a:srgbClr val="00B050"/>
                </a:solidFill>
                <a:latin typeface="Roboto" panose="02000000000000000000"/>
              </a:rPr>
              <a:t>https://api.example.com/users</a:t>
            </a:r>
            <a:r>
              <a:rPr lang="en-GB" sz="1000" dirty="0">
                <a:latin typeface="Roboto" panose="02000000000000000000"/>
              </a:rPr>
              <a:t> instead of </a:t>
            </a:r>
            <a:r>
              <a:rPr lang="en-GB" sz="1000" dirty="0">
                <a:solidFill>
                  <a:srgbClr val="FF0000"/>
                </a:solidFill>
                <a:latin typeface="Roboto" panose="02000000000000000000"/>
              </a:rPr>
              <a:t>https://api.example.com/users.xml</a:t>
            </a:r>
            <a:endParaRPr lang="en-US" sz="1000" b="1" dirty="0">
              <a:solidFill>
                <a:srgbClr val="FF0000"/>
              </a:solidFill>
              <a:latin typeface="Roboto" panose="02000000000000000000"/>
            </a:endParaRPr>
          </a:p>
          <a:p>
            <a:pPr marL="285750" indent="-285750">
              <a:lnSpc>
                <a:spcPct val="150000"/>
              </a:lnSpc>
              <a:spcAft>
                <a:spcPts val="800"/>
              </a:spcAft>
              <a:buFont typeface="Wingdings" panose="05000000000000000000" pitchFamily="2" charset="2"/>
              <a:buChar char="ü"/>
            </a:pPr>
            <a:r>
              <a:rPr lang="en-US" sz="1200" b="1" dirty="0">
                <a:latin typeface="Roboto" panose="02000000000000000000"/>
              </a:rPr>
              <a:t>Adjectives</a:t>
            </a:r>
          </a:p>
          <a:p>
            <a:pPr lvl="1">
              <a:lnSpc>
                <a:spcPct val="150000"/>
              </a:lnSpc>
              <a:spcAft>
                <a:spcPts val="800"/>
              </a:spcAft>
            </a:pPr>
            <a:r>
              <a:rPr lang="en-GB" sz="1000" dirty="0">
                <a:latin typeface="Roboto" panose="02000000000000000000"/>
              </a:rPr>
              <a:t>For example, Instead of </a:t>
            </a:r>
            <a:r>
              <a:rPr lang="en-GB" sz="1000" dirty="0">
                <a:solidFill>
                  <a:srgbClr val="00B050"/>
                </a:solidFill>
                <a:latin typeface="Roboto" panose="02000000000000000000"/>
              </a:rPr>
              <a:t>https://example.com/recent-posts</a:t>
            </a:r>
            <a:r>
              <a:rPr lang="en-GB" sz="1000" dirty="0">
                <a:latin typeface="Roboto" panose="02000000000000000000"/>
              </a:rPr>
              <a:t>, specify recent as the endpoint parameter.</a:t>
            </a:r>
            <a:endParaRPr lang="en-US" sz="1000" dirty="0">
              <a:latin typeface="Roboto" panose="02000000000000000000"/>
            </a:endParaRPr>
          </a:p>
        </p:txBody>
      </p:sp>
    </p:spTree>
    <p:extLst>
      <p:ext uri="{BB962C8B-B14F-4D97-AF65-F5344CB8AC3E}">
        <p14:creationId xmlns:p14="http://schemas.microsoft.com/office/powerpoint/2010/main" val="21389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Avoid using verbs in URIs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4859985"/>
          </a:xfrm>
          <a:prstGeom prst="rect">
            <a:avLst/>
          </a:prstGeom>
          <a:noFill/>
        </p:spPr>
        <p:txBody>
          <a:bodyPr wrap="square">
            <a:spAutoFit/>
          </a:bodyPr>
          <a:lstStyle/>
          <a:p>
            <a:pPr>
              <a:lnSpc>
                <a:spcPct val="150000"/>
              </a:lnSpc>
              <a:spcAft>
                <a:spcPts val="800"/>
              </a:spcAft>
            </a:pPr>
            <a:r>
              <a:rPr lang="en-GB" sz="1000" dirty="0">
                <a:latin typeface="Roboto" panose="02000000000000000000"/>
              </a:rPr>
              <a:t>If you've understood the basics, you'll now know it is not RESTful to put verbs in the URI.</a:t>
            </a:r>
          </a:p>
          <a:p>
            <a:pPr>
              <a:lnSpc>
                <a:spcPct val="150000"/>
              </a:lnSpc>
              <a:spcAft>
                <a:spcPts val="800"/>
              </a:spcAft>
            </a:pPr>
            <a:r>
              <a:rPr lang="en-GB" sz="1000" dirty="0">
                <a:latin typeface="Roboto" panose="02000000000000000000"/>
              </a:rPr>
              <a:t>This is because HTTP verbs should be sufficient to describe the action being performed on the resource.</a:t>
            </a:r>
          </a:p>
          <a:p>
            <a:pPr>
              <a:lnSpc>
                <a:spcPct val="150000"/>
              </a:lnSpc>
              <a:spcAft>
                <a:spcPts val="800"/>
              </a:spcAft>
            </a:pPr>
            <a:r>
              <a:rPr lang="en-GB" sz="1000" dirty="0">
                <a:latin typeface="Roboto" panose="02000000000000000000"/>
              </a:rPr>
              <a:t>Let's say you want to provide an endpoint to generate and retrieve a banner image for an article. I will note :param a placeholder for an URI parameter (like an ID or a slug). You might be tempted to create this endpoint:</a:t>
            </a:r>
          </a:p>
          <a:p>
            <a:pPr>
              <a:lnSpc>
                <a:spcPct val="150000"/>
              </a:lnSpc>
              <a:spcAft>
                <a:spcPts val="800"/>
              </a:spcAft>
            </a:pPr>
            <a:r>
              <a:rPr lang="en-GB" sz="1000" dirty="0">
                <a:solidFill>
                  <a:srgbClr val="FF0000"/>
                </a:solidFill>
                <a:latin typeface="Roboto" panose="02000000000000000000"/>
              </a:rPr>
              <a:t>GET: /articles/:slug/</a:t>
            </a:r>
            <a:r>
              <a:rPr lang="en-GB" sz="1000" dirty="0" err="1">
                <a:solidFill>
                  <a:srgbClr val="FF0000"/>
                </a:solidFill>
                <a:latin typeface="Roboto" panose="02000000000000000000"/>
              </a:rPr>
              <a:t>generateBanner</a:t>
            </a:r>
            <a:r>
              <a:rPr lang="en-GB" sz="1000" dirty="0">
                <a:solidFill>
                  <a:srgbClr val="FF0000"/>
                </a:solidFill>
                <a:latin typeface="Roboto" panose="02000000000000000000"/>
              </a:rPr>
              <a:t>/</a:t>
            </a:r>
          </a:p>
          <a:p>
            <a:pPr>
              <a:lnSpc>
                <a:spcPct val="150000"/>
              </a:lnSpc>
              <a:spcAft>
                <a:spcPts val="800"/>
              </a:spcAft>
            </a:pPr>
            <a:endParaRPr lang="en-GB" sz="1000" dirty="0">
              <a:latin typeface="Roboto" panose="02000000000000000000"/>
            </a:endParaRPr>
          </a:p>
          <a:p>
            <a:pPr>
              <a:lnSpc>
                <a:spcPct val="150000"/>
              </a:lnSpc>
              <a:spcAft>
                <a:spcPts val="800"/>
              </a:spcAft>
            </a:pPr>
            <a:r>
              <a:rPr lang="en-GB" sz="1000" dirty="0">
                <a:latin typeface="Roboto" panose="02000000000000000000"/>
              </a:rPr>
              <a:t>But the GET method is semantically sufficient here to say that we're retrieving ("</a:t>
            </a:r>
            <a:r>
              <a:rPr lang="en-GB" sz="1000" dirty="0" err="1">
                <a:latin typeface="Roboto" panose="02000000000000000000"/>
              </a:rPr>
              <a:t>GETting</a:t>
            </a:r>
            <a:r>
              <a:rPr lang="en-GB" sz="1000" dirty="0">
                <a:latin typeface="Roboto" panose="02000000000000000000"/>
              </a:rPr>
              <a:t>") a banner. So, let's just use:</a:t>
            </a:r>
          </a:p>
          <a:p>
            <a:pPr>
              <a:lnSpc>
                <a:spcPct val="150000"/>
              </a:lnSpc>
              <a:spcAft>
                <a:spcPts val="800"/>
              </a:spcAft>
            </a:pPr>
            <a:r>
              <a:rPr lang="en-GB" sz="1000" dirty="0">
                <a:solidFill>
                  <a:srgbClr val="00B050"/>
                </a:solidFill>
                <a:latin typeface="Roboto" panose="02000000000000000000"/>
              </a:rPr>
              <a:t>GET: /articles/:slug/banner/</a:t>
            </a:r>
          </a:p>
          <a:p>
            <a:pPr>
              <a:lnSpc>
                <a:spcPct val="150000"/>
              </a:lnSpc>
              <a:spcAft>
                <a:spcPts val="800"/>
              </a:spcAft>
            </a:pPr>
            <a:endParaRPr lang="en-GB" sz="1000" dirty="0">
              <a:latin typeface="Roboto" panose="02000000000000000000"/>
            </a:endParaRPr>
          </a:p>
          <a:p>
            <a:pPr>
              <a:lnSpc>
                <a:spcPct val="150000"/>
              </a:lnSpc>
              <a:spcAft>
                <a:spcPts val="800"/>
              </a:spcAft>
            </a:pPr>
            <a:r>
              <a:rPr lang="en-GB" sz="1000" dirty="0">
                <a:latin typeface="Roboto" panose="02000000000000000000"/>
              </a:rPr>
              <a:t>Similarly, for an endpoint that creates a new article:</a:t>
            </a:r>
          </a:p>
          <a:p>
            <a:pPr>
              <a:lnSpc>
                <a:spcPct val="150000"/>
              </a:lnSpc>
              <a:spcAft>
                <a:spcPts val="800"/>
              </a:spcAft>
            </a:pPr>
            <a:r>
              <a:rPr lang="en-GB" sz="1000" dirty="0">
                <a:latin typeface="Roboto" panose="02000000000000000000"/>
              </a:rPr>
              <a:t># Don't</a:t>
            </a:r>
          </a:p>
          <a:p>
            <a:pPr>
              <a:lnSpc>
                <a:spcPct val="150000"/>
              </a:lnSpc>
              <a:spcAft>
                <a:spcPts val="800"/>
              </a:spcAft>
            </a:pPr>
            <a:r>
              <a:rPr lang="en-GB" sz="1000" dirty="0">
                <a:solidFill>
                  <a:srgbClr val="FF0000"/>
                </a:solidFill>
                <a:latin typeface="Roboto" panose="02000000000000000000"/>
              </a:rPr>
              <a:t>POST: /articles/</a:t>
            </a:r>
            <a:r>
              <a:rPr lang="en-GB" sz="1000" dirty="0" err="1">
                <a:solidFill>
                  <a:srgbClr val="FF0000"/>
                </a:solidFill>
                <a:latin typeface="Roboto" panose="02000000000000000000"/>
              </a:rPr>
              <a:t>createNewArticle</a:t>
            </a:r>
            <a:r>
              <a:rPr lang="en-GB" sz="1000" dirty="0">
                <a:solidFill>
                  <a:srgbClr val="FF0000"/>
                </a:solidFill>
                <a:latin typeface="Roboto" panose="02000000000000000000"/>
              </a:rPr>
              <a:t>/</a:t>
            </a:r>
          </a:p>
          <a:p>
            <a:pPr>
              <a:lnSpc>
                <a:spcPct val="150000"/>
              </a:lnSpc>
              <a:spcAft>
                <a:spcPts val="800"/>
              </a:spcAft>
            </a:pPr>
            <a:r>
              <a:rPr lang="en-GB" sz="1000" dirty="0">
                <a:latin typeface="Roboto" panose="02000000000000000000"/>
              </a:rPr>
              <a:t># Do</a:t>
            </a:r>
          </a:p>
          <a:p>
            <a:pPr>
              <a:lnSpc>
                <a:spcPct val="150000"/>
              </a:lnSpc>
              <a:spcAft>
                <a:spcPts val="800"/>
              </a:spcAft>
            </a:pPr>
            <a:r>
              <a:rPr lang="en-GB" sz="1000" dirty="0">
                <a:solidFill>
                  <a:srgbClr val="00B050"/>
                </a:solidFill>
                <a:latin typeface="Roboto" panose="02000000000000000000"/>
              </a:rPr>
              <a:t>POST: /articles/</a:t>
            </a:r>
          </a:p>
          <a:p>
            <a:pPr>
              <a:lnSpc>
                <a:spcPct val="150000"/>
              </a:lnSpc>
              <a:spcAft>
                <a:spcPts val="800"/>
              </a:spcAft>
            </a:pPr>
            <a:r>
              <a:rPr lang="en-GB" sz="1000" dirty="0">
                <a:latin typeface="Roboto" panose="02000000000000000000"/>
              </a:rPr>
              <a:t>HTTP verbs all the things!</a:t>
            </a:r>
            <a:endParaRPr lang="en-US" sz="1000" dirty="0">
              <a:latin typeface="Roboto" panose="02000000000000000000"/>
            </a:endParaRPr>
          </a:p>
        </p:txBody>
      </p:sp>
    </p:spTree>
    <p:extLst>
      <p:ext uri="{BB962C8B-B14F-4D97-AF65-F5344CB8AC3E}">
        <p14:creationId xmlns:p14="http://schemas.microsoft.com/office/powerpoint/2010/main" val="38794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Define API operations in terms of HTTP methods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2510111"/>
          </a:xfrm>
          <a:prstGeom prst="rect">
            <a:avLst/>
          </a:prstGeom>
          <a:noFill/>
        </p:spPr>
        <p:txBody>
          <a:bodyPr wrap="square">
            <a:spAutoFit/>
          </a:bodyPr>
          <a:lstStyle/>
          <a:p>
            <a:pPr>
              <a:lnSpc>
                <a:spcPct val="150000"/>
              </a:lnSpc>
              <a:spcAft>
                <a:spcPts val="800"/>
              </a:spcAft>
            </a:pPr>
            <a:r>
              <a:rPr lang="en-GB" sz="1200" dirty="0">
                <a:latin typeface="Roboto" panose="02000000000000000000"/>
              </a:rPr>
              <a:t>The HTTP protocol defines a number of methods that assign semantic meaning to a request. The common HTTP methods used by most RESTful web APIs are: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GET</a:t>
            </a:r>
            <a:r>
              <a:rPr lang="en-GB" sz="1200" dirty="0">
                <a:latin typeface="Roboto" panose="02000000000000000000"/>
              </a:rPr>
              <a:t> retrieves a representation of the resource at the specified URI. The body of the response message contains the details of the requested resource.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POST</a:t>
            </a:r>
            <a:r>
              <a:rPr lang="en-GB" sz="1200" dirty="0">
                <a:latin typeface="Roboto" panose="02000000000000000000"/>
              </a:rPr>
              <a:t> creates a new resource at the specified URI. The body of the request message provides the details of the new resource. Note that POST can also be used to trigger operations that don't actually create resources.</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PUT</a:t>
            </a:r>
            <a:r>
              <a:rPr lang="en-GB" sz="1200" dirty="0">
                <a:latin typeface="Roboto" panose="02000000000000000000"/>
              </a:rPr>
              <a:t> either creates or replaces the resource at the specified URI. The body of the request message specifies the resource to be created or updated.</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PATCH</a:t>
            </a:r>
            <a:r>
              <a:rPr lang="en-GB" sz="1200" dirty="0">
                <a:latin typeface="Roboto" panose="02000000000000000000"/>
              </a:rPr>
              <a:t> performs a partial update of a resource. The request body specifies the set of changes to apply to the resource.</a:t>
            </a:r>
          </a:p>
          <a:p>
            <a:pPr marL="171450" indent="-171450">
              <a:lnSpc>
                <a:spcPct val="150000"/>
              </a:lnSpc>
              <a:spcAft>
                <a:spcPts val="800"/>
              </a:spcAft>
              <a:buFont typeface="Arial" panose="020B0604020202020204" pitchFamily="34" charset="0"/>
              <a:buChar char="•"/>
            </a:pPr>
            <a:r>
              <a:rPr lang="en-GB" sz="1200" b="1" dirty="0">
                <a:latin typeface="Roboto" panose="02000000000000000000"/>
              </a:rPr>
              <a:t>DELETE</a:t>
            </a:r>
            <a:r>
              <a:rPr lang="en-GB" sz="1200" dirty="0">
                <a:latin typeface="Roboto" panose="02000000000000000000"/>
              </a:rPr>
              <a:t> removes the resource at the specified URI.</a:t>
            </a:r>
            <a:endParaRPr lang="en-US" sz="1200" dirty="0">
              <a:latin typeface="Roboto" panose="02000000000000000000"/>
            </a:endParaRPr>
          </a:p>
        </p:txBody>
      </p:sp>
      <p:pic>
        <p:nvPicPr>
          <p:cNvPr id="2" name="Picture 1">
            <a:extLst>
              <a:ext uri="{FF2B5EF4-FFF2-40B4-BE49-F238E27FC236}">
                <a16:creationId xmlns:a16="http://schemas.microsoft.com/office/drawing/2014/main" id="{91A2317C-42C5-453A-8F67-5D0DD5345801}"/>
              </a:ext>
            </a:extLst>
          </p:cNvPr>
          <p:cNvPicPr>
            <a:picLocks noChangeAspect="1"/>
          </p:cNvPicPr>
          <p:nvPr/>
        </p:nvPicPr>
        <p:blipFill>
          <a:blip r:embed="rId2"/>
          <a:stretch>
            <a:fillRect/>
          </a:stretch>
        </p:blipFill>
        <p:spPr>
          <a:xfrm>
            <a:off x="1804121" y="3590052"/>
            <a:ext cx="8524875" cy="2057400"/>
          </a:xfrm>
          <a:prstGeom prst="rect">
            <a:avLst/>
          </a:prstGeom>
        </p:spPr>
      </p:pic>
    </p:spTree>
    <p:extLst>
      <p:ext uri="{BB962C8B-B14F-4D97-AF65-F5344CB8AC3E}">
        <p14:creationId xmlns:p14="http://schemas.microsoft.com/office/powerpoint/2010/main" val="87599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REST API Must Accept and Respond With JSON</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1177573"/>
            <a:ext cx="11417772" cy="1443152"/>
          </a:xfrm>
          <a:prstGeom prst="rect">
            <a:avLst/>
          </a:prstGeom>
          <a:noFill/>
        </p:spPr>
        <p:txBody>
          <a:bodyPr wrap="square">
            <a:spAutoFit/>
          </a:bodyPr>
          <a:lstStyle/>
          <a:p>
            <a:pPr>
              <a:lnSpc>
                <a:spcPct val="150000"/>
              </a:lnSpc>
            </a:pPr>
            <a:r>
              <a:rPr lang="en-GB" sz="1200" dirty="0">
                <a:latin typeface="Roboto" panose="02000000000000000000"/>
              </a:rPr>
              <a:t>It is a common practice that APIs should accept JSON requests as the payload and also send responses back. JSON is a open and standardized format for data transfer. It is derived from JavaScript in a way to encode and decode JSON via the Fetch API or another HTTP client. Moreover, server-side technologies have libraries that can decode JSON without any hassle.</a:t>
            </a:r>
          </a:p>
          <a:p>
            <a:pPr>
              <a:lnSpc>
                <a:spcPct val="150000"/>
              </a:lnSpc>
            </a:pPr>
            <a:endParaRPr lang="en-GB" sz="1200" dirty="0">
              <a:latin typeface="Roboto" panose="02000000000000000000"/>
            </a:endParaRPr>
          </a:p>
          <a:p>
            <a:pPr>
              <a:lnSpc>
                <a:spcPct val="150000"/>
              </a:lnSpc>
            </a:pPr>
            <a:r>
              <a:rPr lang="en-GB" sz="1200" dirty="0">
                <a:latin typeface="Roboto" panose="02000000000000000000"/>
              </a:rPr>
              <a:t>Let’s have a look at an example of API where JSON accepts payloads. A screenshot from Postman to send JSON to our API.</a:t>
            </a:r>
          </a:p>
        </p:txBody>
      </p:sp>
      <p:pic>
        <p:nvPicPr>
          <p:cNvPr id="2050" name="Picture 2" descr="https://www.partech.nl/publication-image/%7BD9459FFE-51EC-4C4A-8DB9-EF27B86D517F%7D">
            <a:extLst>
              <a:ext uri="{FF2B5EF4-FFF2-40B4-BE49-F238E27FC236}">
                <a16:creationId xmlns:a16="http://schemas.microsoft.com/office/drawing/2014/main" id="{65F448B7-C511-45AC-8898-21E7951B8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129" y="2898124"/>
            <a:ext cx="85725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53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URI Versioning</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882029"/>
            <a:ext cx="11417772" cy="3325719"/>
          </a:xfrm>
          <a:prstGeom prst="rect">
            <a:avLst/>
          </a:prstGeom>
          <a:noFill/>
        </p:spPr>
        <p:txBody>
          <a:bodyPr wrap="square">
            <a:spAutoFit/>
          </a:bodyPr>
          <a:lstStyle/>
          <a:p>
            <a:pPr marL="285750" indent="-285750">
              <a:lnSpc>
                <a:spcPct val="150000"/>
              </a:lnSpc>
              <a:spcAft>
                <a:spcPts val="800"/>
              </a:spcAft>
              <a:buFont typeface="Wingdings" panose="05000000000000000000" pitchFamily="2" charset="2"/>
              <a:buChar char="ü"/>
            </a:pPr>
            <a:r>
              <a:rPr lang="en-GB" sz="1200" b="1" dirty="0">
                <a:latin typeface="Roboto" panose="02000000000000000000"/>
                <a:ea typeface="Roboto" panose="02000000000000000000" pitchFamily="2" charset="0"/>
                <a:cs typeface="Times New Roman" panose="02020603050405020304" pitchFamily="18" charset="0"/>
              </a:rPr>
              <a:t>Query string versioning</a:t>
            </a:r>
          </a:p>
          <a:p>
            <a:pPr lvl="1">
              <a:lnSpc>
                <a:spcPct val="150000"/>
              </a:lnSpc>
              <a:spcAft>
                <a:spcPts val="800"/>
              </a:spcAft>
            </a:pPr>
            <a:r>
              <a:rPr lang="en-GB" sz="1000" dirty="0">
                <a:latin typeface="Roboto" panose="02000000000000000000"/>
                <a:ea typeface="Roboto" panose="02000000000000000000" pitchFamily="2" charset="0"/>
                <a:cs typeface="Times New Roman" panose="02020603050405020304" pitchFamily="18" charset="0"/>
              </a:rPr>
              <a:t>For example, </a:t>
            </a:r>
            <a:r>
              <a:rPr lang="en-GB" sz="1000" dirty="0">
                <a:solidFill>
                  <a:srgbClr val="00B050"/>
                </a:solidFill>
                <a:latin typeface="Roboto" panose="02000000000000000000"/>
                <a:ea typeface="Roboto" panose="02000000000000000000" pitchFamily="2" charset="0"/>
                <a:cs typeface="Times New Roman" panose="02020603050405020304" pitchFamily="18" charset="0"/>
              </a:rPr>
              <a:t>https://example.com/customers/3?version=2</a:t>
            </a:r>
          </a:p>
          <a:p>
            <a:pPr marL="285750" indent="-285750">
              <a:lnSpc>
                <a:spcPct val="150000"/>
              </a:lnSpc>
              <a:spcAft>
                <a:spcPts val="800"/>
              </a:spcAft>
              <a:buFont typeface="Wingdings" panose="05000000000000000000" pitchFamily="2" charset="2"/>
              <a:buChar char="ü"/>
            </a:pPr>
            <a:r>
              <a:rPr lang="en-GB" sz="1200" b="1" dirty="0">
                <a:latin typeface="Roboto" panose="02000000000000000000"/>
                <a:ea typeface="Roboto" panose="02000000000000000000" pitchFamily="2" charset="0"/>
                <a:cs typeface="Times New Roman" panose="02020603050405020304" pitchFamily="18" charset="0"/>
              </a:rPr>
              <a:t>Header versioning</a:t>
            </a:r>
          </a:p>
          <a:p>
            <a:pPr marL="285750" indent="-285750">
              <a:lnSpc>
                <a:spcPct val="150000"/>
              </a:lnSpc>
              <a:spcAft>
                <a:spcPts val="800"/>
              </a:spcAft>
              <a:buFont typeface="Wingdings" panose="05000000000000000000" pitchFamily="2" charset="2"/>
              <a:buChar char="ü"/>
            </a:pPr>
            <a:endParaRPr lang="en-GB" sz="1200" b="1" dirty="0">
              <a:latin typeface="Roboto" panose="02000000000000000000"/>
            </a:endParaRPr>
          </a:p>
          <a:p>
            <a:pPr marL="285750" indent="-285750">
              <a:lnSpc>
                <a:spcPct val="150000"/>
              </a:lnSpc>
              <a:spcAft>
                <a:spcPts val="800"/>
              </a:spcAft>
              <a:buFont typeface="Wingdings" panose="05000000000000000000" pitchFamily="2" charset="2"/>
              <a:buChar char="ü"/>
            </a:pPr>
            <a:endParaRPr lang="en-GB" sz="1200" b="1" dirty="0">
              <a:latin typeface="Roboto" panose="02000000000000000000"/>
            </a:endParaRPr>
          </a:p>
          <a:p>
            <a:pPr marL="285750" indent="-285750">
              <a:lnSpc>
                <a:spcPct val="150000"/>
              </a:lnSpc>
              <a:spcAft>
                <a:spcPts val="800"/>
              </a:spcAft>
              <a:buFont typeface="Wingdings" panose="05000000000000000000" pitchFamily="2" charset="2"/>
              <a:buChar char="ü"/>
            </a:pPr>
            <a:endParaRPr lang="en-GB" sz="1200" b="1" dirty="0">
              <a:latin typeface="Roboto" panose="02000000000000000000"/>
            </a:endParaRPr>
          </a:p>
          <a:p>
            <a:pPr marL="285750" indent="-285750">
              <a:lnSpc>
                <a:spcPct val="150000"/>
              </a:lnSpc>
              <a:spcAft>
                <a:spcPts val="800"/>
              </a:spcAft>
              <a:buFont typeface="Wingdings" panose="05000000000000000000" pitchFamily="2" charset="2"/>
              <a:buChar char="ü"/>
            </a:pPr>
            <a:r>
              <a:rPr lang="en-GB" sz="1200" b="1" dirty="0">
                <a:latin typeface="Roboto" panose="02000000000000000000"/>
              </a:rPr>
              <a:t>Media type versioning</a:t>
            </a:r>
          </a:p>
          <a:p>
            <a:pPr marL="285750" indent="-285750">
              <a:lnSpc>
                <a:spcPct val="150000"/>
              </a:lnSpc>
              <a:spcAft>
                <a:spcPts val="800"/>
              </a:spcAft>
              <a:buFont typeface="Wingdings" panose="05000000000000000000" pitchFamily="2" charset="2"/>
              <a:buChar char="ü"/>
            </a:pPr>
            <a:endParaRPr lang="en-US" sz="1200" b="1" dirty="0">
              <a:latin typeface="Roboto" panose="02000000000000000000"/>
            </a:endParaRPr>
          </a:p>
          <a:p>
            <a:pPr marL="285750" indent="-285750">
              <a:lnSpc>
                <a:spcPct val="150000"/>
              </a:lnSpc>
              <a:spcAft>
                <a:spcPts val="800"/>
              </a:spcAft>
              <a:buFont typeface="Wingdings" panose="05000000000000000000" pitchFamily="2" charset="2"/>
              <a:buChar char="ü"/>
            </a:pPr>
            <a:endParaRPr lang="en-US" sz="1200" b="1" dirty="0">
              <a:latin typeface="Roboto" panose="02000000000000000000"/>
            </a:endParaRPr>
          </a:p>
        </p:txBody>
      </p:sp>
      <p:pic>
        <p:nvPicPr>
          <p:cNvPr id="2" name="Picture 1">
            <a:extLst>
              <a:ext uri="{FF2B5EF4-FFF2-40B4-BE49-F238E27FC236}">
                <a16:creationId xmlns:a16="http://schemas.microsoft.com/office/drawing/2014/main" id="{FEDA94E7-7E34-49ED-A7F0-32AE753AEF8C}"/>
              </a:ext>
            </a:extLst>
          </p:cNvPr>
          <p:cNvPicPr>
            <a:picLocks noChangeAspect="1"/>
          </p:cNvPicPr>
          <p:nvPr/>
        </p:nvPicPr>
        <p:blipFill>
          <a:blip r:embed="rId2"/>
          <a:stretch>
            <a:fillRect/>
          </a:stretch>
        </p:blipFill>
        <p:spPr>
          <a:xfrm>
            <a:off x="752853" y="1898837"/>
            <a:ext cx="3254371" cy="1106928"/>
          </a:xfrm>
          <a:prstGeom prst="rect">
            <a:avLst/>
          </a:prstGeom>
        </p:spPr>
      </p:pic>
      <p:pic>
        <p:nvPicPr>
          <p:cNvPr id="3" name="Picture 2">
            <a:extLst>
              <a:ext uri="{FF2B5EF4-FFF2-40B4-BE49-F238E27FC236}">
                <a16:creationId xmlns:a16="http://schemas.microsoft.com/office/drawing/2014/main" id="{8D468BFD-7BBB-404E-9E2C-6302401233FF}"/>
              </a:ext>
            </a:extLst>
          </p:cNvPr>
          <p:cNvPicPr>
            <a:picLocks noChangeAspect="1"/>
          </p:cNvPicPr>
          <p:nvPr/>
        </p:nvPicPr>
        <p:blipFill>
          <a:blip r:embed="rId3"/>
          <a:stretch>
            <a:fillRect/>
          </a:stretch>
        </p:blipFill>
        <p:spPr>
          <a:xfrm>
            <a:off x="4132726" y="1925731"/>
            <a:ext cx="3388658" cy="1112251"/>
          </a:xfrm>
          <a:prstGeom prst="rect">
            <a:avLst/>
          </a:prstGeom>
        </p:spPr>
      </p:pic>
      <p:pic>
        <p:nvPicPr>
          <p:cNvPr id="5" name="Picture 4">
            <a:extLst>
              <a:ext uri="{FF2B5EF4-FFF2-40B4-BE49-F238E27FC236}">
                <a16:creationId xmlns:a16="http://schemas.microsoft.com/office/drawing/2014/main" id="{1D37CAFD-1EF9-4C85-A5E2-808726970358}"/>
              </a:ext>
            </a:extLst>
          </p:cNvPr>
          <p:cNvPicPr>
            <a:picLocks noChangeAspect="1"/>
          </p:cNvPicPr>
          <p:nvPr/>
        </p:nvPicPr>
        <p:blipFill>
          <a:blip r:embed="rId4"/>
          <a:stretch>
            <a:fillRect/>
          </a:stretch>
        </p:blipFill>
        <p:spPr>
          <a:xfrm>
            <a:off x="763115" y="3439611"/>
            <a:ext cx="3242654" cy="854483"/>
          </a:xfrm>
          <a:prstGeom prst="rect">
            <a:avLst/>
          </a:prstGeom>
        </p:spPr>
      </p:pic>
      <p:pic>
        <p:nvPicPr>
          <p:cNvPr id="6" name="Picture 5">
            <a:extLst>
              <a:ext uri="{FF2B5EF4-FFF2-40B4-BE49-F238E27FC236}">
                <a16:creationId xmlns:a16="http://schemas.microsoft.com/office/drawing/2014/main" id="{02775E84-DC4F-4858-A16D-569F448C8C17}"/>
              </a:ext>
            </a:extLst>
          </p:cNvPr>
          <p:cNvPicPr>
            <a:picLocks noChangeAspect="1"/>
          </p:cNvPicPr>
          <p:nvPr/>
        </p:nvPicPr>
        <p:blipFill>
          <a:blip r:embed="rId5"/>
          <a:stretch>
            <a:fillRect/>
          </a:stretch>
        </p:blipFill>
        <p:spPr>
          <a:xfrm>
            <a:off x="4132727" y="3439611"/>
            <a:ext cx="3388658" cy="816088"/>
          </a:xfrm>
          <a:prstGeom prst="rect">
            <a:avLst/>
          </a:prstGeom>
        </p:spPr>
      </p:pic>
    </p:spTree>
    <p:extLst>
      <p:ext uri="{BB962C8B-B14F-4D97-AF65-F5344CB8AC3E}">
        <p14:creationId xmlns:p14="http://schemas.microsoft.com/office/powerpoint/2010/main" val="9724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API Response Best Practices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441115" y="1213432"/>
            <a:ext cx="10408206" cy="2828147"/>
          </a:xfrm>
          <a:prstGeom prst="rect">
            <a:avLst/>
          </a:prstGeom>
          <a:noFill/>
        </p:spPr>
        <p:txBody>
          <a:bodyPr wrap="square">
            <a:spAutoFit/>
          </a:bodyPr>
          <a:lstStyle/>
          <a:p>
            <a:pPr>
              <a:lnSpc>
                <a:spcPct val="150000"/>
              </a:lnSpc>
            </a:pPr>
            <a:r>
              <a:rPr lang="en-US" sz="1200" b="1" dirty="0">
                <a:solidFill>
                  <a:srgbClr val="0070C0"/>
                </a:solidFill>
                <a:latin typeface="Roboto" panose="02000000000000000000"/>
                <a:ea typeface="Calibri" panose="020F0502020204030204" pitchFamily="34" charset="0"/>
                <a:cs typeface="Times New Roman" panose="02020603050405020304" pitchFamily="18" charset="0"/>
              </a:rPr>
              <a:t>Response Header: </a:t>
            </a:r>
            <a:endParaRPr lang="en-US" sz="1200" dirty="0">
              <a:solidFill>
                <a:srgbClr val="0070C0"/>
              </a:solidFill>
              <a:latin typeface="Roboto" panose="0200000000000000000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Provide proper http response status code.</a:t>
            </a:r>
          </a:p>
          <a:p>
            <a:pPr marL="171450" indent="-171450">
              <a:lnSpc>
                <a:spcPct val="150000"/>
              </a:lnSpc>
              <a:buFont typeface="Wingdings" panose="05000000000000000000" pitchFamily="2" charset="2"/>
              <a:buChar char="ü"/>
            </a:pPr>
            <a:r>
              <a:rPr lang="en-GB" sz="1200" dirty="0">
                <a:latin typeface="Roboto" panose="02000000000000000000"/>
              </a:rPr>
              <a:t>Return Error Details in the Response Body</a:t>
            </a:r>
            <a:endParaRPr lang="en-US" sz="1200" dirty="0">
              <a:latin typeface="Roboto" panose="0200000000000000000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Provide proper content type, file type if any.</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Provide cache status if any. </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Authentication token should provide via response header.</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Only string data is allowed for response header.</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Provide content length if any.</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Provide response date and time.</a:t>
            </a:r>
          </a:p>
          <a:p>
            <a:pPr marL="171450" marR="0" lvl="0" indent="-171450">
              <a:lnSpc>
                <a:spcPct val="150000"/>
              </a:lnSpc>
              <a:spcBef>
                <a:spcPts val="0"/>
              </a:spcBef>
              <a:spcAft>
                <a:spcPts val="0"/>
              </a:spcAft>
              <a:buFont typeface="Wingdings" panose="05000000000000000000" pitchFamily="2" charset="2"/>
              <a:buChar char="ü"/>
            </a:pPr>
            <a:r>
              <a:rPr lang="en-US" sz="1200" dirty="0">
                <a:latin typeface="Roboto" panose="02000000000000000000"/>
                <a:ea typeface="Calibri" panose="020F0502020204030204" pitchFamily="34" charset="0"/>
                <a:cs typeface="Times New Roman" panose="02020603050405020304" pitchFamily="18" charset="0"/>
              </a:rPr>
              <a:t>Follow request-response model described before.  </a:t>
            </a:r>
          </a:p>
        </p:txBody>
      </p:sp>
    </p:spTree>
    <p:extLst>
      <p:ext uri="{BB962C8B-B14F-4D97-AF65-F5344CB8AC3E}">
        <p14:creationId xmlns:p14="http://schemas.microsoft.com/office/powerpoint/2010/main" val="263097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6F5584-0EE9-470E-9DF7-9B59A973FF26}"/>
              </a:ext>
            </a:extLst>
          </p:cNvPr>
          <p:cNvSpPr txBox="1"/>
          <p:nvPr/>
        </p:nvSpPr>
        <p:spPr>
          <a:xfrm>
            <a:off x="245493" y="116872"/>
            <a:ext cx="5915535" cy="369332"/>
          </a:xfrm>
          <a:prstGeom prst="rect">
            <a:avLst/>
          </a:prstGeom>
          <a:noFill/>
        </p:spPr>
        <p:txBody>
          <a:bodyPr wrap="square" rtlCol="0">
            <a:spAutoFit/>
          </a:bodyPr>
          <a:lstStyle/>
          <a:p>
            <a:pPr fontAlgn="base"/>
            <a:r>
              <a:rPr lang="en-GB" b="1" dirty="0">
                <a:solidFill>
                  <a:schemeClr val="accent1"/>
                </a:solidFill>
                <a:latin typeface="Roboto" panose="02000000000000000000"/>
              </a:rPr>
              <a:t>Go With Error Status Codes</a:t>
            </a:r>
          </a:p>
        </p:txBody>
      </p:sp>
      <p:cxnSp>
        <p:nvCxnSpPr>
          <p:cNvPr id="4" name="Straight Connector 3">
            <a:extLst>
              <a:ext uri="{FF2B5EF4-FFF2-40B4-BE49-F238E27FC236}">
                <a16:creationId xmlns:a16="http://schemas.microsoft.com/office/drawing/2014/main" id="{5494D51F-F0E8-443A-9EF9-3B670ABA16DD}"/>
              </a:ext>
            </a:extLst>
          </p:cNvPr>
          <p:cNvCxnSpPr>
            <a:cxnSpLocks/>
          </p:cNvCxnSpPr>
          <p:nvPr/>
        </p:nvCxnSpPr>
        <p:spPr>
          <a:xfrm flipH="1">
            <a:off x="186612" y="684116"/>
            <a:ext cx="11759895" cy="0"/>
          </a:xfrm>
          <a:prstGeom prst="line">
            <a:avLst/>
          </a:prstGeom>
          <a:ln w="19050">
            <a:solidFill>
              <a:srgbClr val="00206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79C5B3E-5256-48B4-9EF6-6DCCEE3A43FA}"/>
              </a:ext>
            </a:extLst>
          </p:cNvPr>
          <p:cNvSpPr txBox="1"/>
          <p:nvPr/>
        </p:nvSpPr>
        <p:spPr>
          <a:xfrm>
            <a:off x="245493" y="1177573"/>
            <a:ext cx="11417772" cy="1166153"/>
          </a:xfrm>
          <a:prstGeom prst="rect">
            <a:avLst/>
          </a:prstGeom>
          <a:noFill/>
        </p:spPr>
        <p:txBody>
          <a:bodyPr wrap="square">
            <a:spAutoFit/>
          </a:bodyPr>
          <a:lstStyle/>
          <a:p>
            <a:pPr>
              <a:lnSpc>
                <a:spcPct val="150000"/>
              </a:lnSpc>
            </a:pPr>
            <a:r>
              <a:rPr lang="en-GB" sz="1200" dirty="0">
                <a:latin typeface="Roboto" panose="02000000000000000000"/>
              </a:rPr>
              <a:t>Over 100 status codes have already been built by HTTP. It is a boon for developers to use status codes in their REST API design. With the status codes, developers can instantly identify the issue, which reduces the time of writing parsers to address all the different types of errors. There’s a status code for everything – from finding out the cause of a denied session to locating the missing resource. Developers can quickly implement routines for managing numerous errors based on status codes.</a:t>
            </a:r>
          </a:p>
          <a:p>
            <a:pPr>
              <a:lnSpc>
                <a:spcPct val="150000"/>
              </a:lnSpc>
            </a:pPr>
            <a:endParaRPr lang="en-GB" sz="1200" dirty="0">
              <a:latin typeface="Roboto" panose="02000000000000000000"/>
            </a:endParaRPr>
          </a:p>
        </p:txBody>
      </p:sp>
      <p:pic>
        <p:nvPicPr>
          <p:cNvPr id="3074" name="Picture 2" descr="https://www.partech.nl/publication-image/%7B87227452-3B7E-4AF7-B495-665C1F1AA085%7D">
            <a:extLst>
              <a:ext uri="{FF2B5EF4-FFF2-40B4-BE49-F238E27FC236}">
                <a16:creationId xmlns:a16="http://schemas.microsoft.com/office/drawing/2014/main" id="{CAA5CB01-7477-44EA-867C-F7B86CB6F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35" y="2371383"/>
            <a:ext cx="517207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80C0F7D-616E-43B0-9640-0F42B691DE8C}"/>
              </a:ext>
            </a:extLst>
          </p:cNvPr>
          <p:cNvPicPr>
            <a:picLocks noChangeAspect="1"/>
          </p:cNvPicPr>
          <p:nvPr/>
        </p:nvPicPr>
        <p:blipFill>
          <a:blip r:embed="rId3"/>
          <a:stretch>
            <a:fillRect/>
          </a:stretch>
        </p:blipFill>
        <p:spPr>
          <a:xfrm>
            <a:off x="6066559" y="2291323"/>
            <a:ext cx="4942100" cy="3270023"/>
          </a:xfrm>
          <a:prstGeom prst="rect">
            <a:avLst/>
          </a:prstGeom>
        </p:spPr>
      </p:pic>
    </p:spTree>
    <p:extLst>
      <p:ext uri="{BB962C8B-B14F-4D97-AF65-F5344CB8AC3E}">
        <p14:creationId xmlns:p14="http://schemas.microsoft.com/office/powerpoint/2010/main" val="293554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2759</TotalTime>
  <Words>2278</Words>
  <Application>Microsoft Office PowerPoint</Application>
  <PresentationFormat>Widescreen</PresentationFormat>
  <Paragraphs>246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Roboto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Rabbil Hasan</dc:creator>
  <cp:lastModifiedBy>USER</cp:lastModifiedBy>
  <cp:revision>245</cp:revision>
  <dcterms:created xsi:type="dcterms:W3CDTF">2021-11-04T17:13:57Z</dcterms:created>
  <dcterms:modified xsi:type="dcterms:W3CDTF">2022-11-05T07:18:18Z</dcterms:modified>
</cp:coreProperties>
</file>