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2" r:id="rId5"/>
    <p:sldId id="263" r:id="rId6"/>
    <p:sldId id="267" r:id="rId7"/>
    <p:sldId id="259" r:id="rId8"/>
    <p:sldId id="265" r:id="rId9"/>
    <p:sldId id="261"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09"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D7167-0C97-41B7-B7C0-5D00D98491CF}"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C8CF3-7CFC-41DA-8160-1B0D5CC145FC}" type="slidenum">
              <a:rPr lang="en-US" smtClean="0"/>
              <a:t>‹#›</a:t>
            </a:fld>
            <a:endParaRPr lang="en-US" dirty="0"/>
          </a:p>
        </p:txBody>
      </p:sp>
    </p:spTree>
    <p:extLst>
      <p:ext uri="{BB962C8B-B14F-4D97-AF65-F5344CB8AC3E}">
        <p14:creationId xmlns:p14="http://schemas.microsoft.com/office/powerpoint/2010/main" val="22831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C8CF3-7CFC-41DA-8160-1B0D5CC145FC}" type="slidenum">
              <a:rPr lang="en-US" smtClean="0"/>
              <a:t>4</a:t>
            </a:fld>
            <a:endParaRPr lang="en-US" dirty="0"/>
          </a:p>
        </p:txBody>
      </p:sp>
    </p:spTree>
    <p:extLst>
      <p:ext uri="{BB962C8B-B14F-4D97-AF65-F5344CB8AC3E}">
        <p14:creationId xmlns:p14="http://schemas.microsoft.com/office/powerpoint/2010/main" val="85236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C8CF3-7CFC-41DA-8160-1B0D5CC145FC}" type="slidenum">
              <a:rPr lang="en-US" smtClean="0"/>
              <a:t>8</a:t>
            </a:fld>
            <a:endParaRPr lang="en-US" dirty="0"/>
          </a:p>
        </p:txBody>
      </p:sp>
    </p:spTree>
    <p:extLst>
      <p:ext uri="{BB962C8B-B14F-4D97-AF65-F5344CB8AC3E}">
        <p14:creationId xmlns:p14="http://schemas.microsoft.com/office/powerpoint/2010/main" val="316170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C8CF3-7CFC-41DA-8160-1B0D5CC145FC}" type="slidenum">
              <a:rPr lang="en-US" smtClean="0"/>
              <a:t>11</a:t>
            </a:fld>
            <a:endParaRPr lang="en-US" dirty="0"/>
          </a:p>
        </p:txBody>
      </p:sp>
    </p:spTree>
    <p:extLst>
      <p:ext uri="{BB962C8B-B14F-4D97-AF65-F5344CB8AC3E}">
        <p14:creationId xmlns:p14="http://schemas.microsoft.com/office/powerpoint/2010/main" val="161833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8788B3-C236-4749-A769-BBB55C3B7776}" type="datetimeFigureOut">
              <a:rPr lang="en-US" smtClean="0"/>
              <a:t>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381649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390733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57194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2129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4284023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422609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727299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358490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23025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20445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136448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40915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89447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150004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70859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403093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788B3-C236-4749-A769-BBB55C3B7776}"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70CEA7-C958-4EAA-A96A-9E691C60CD49}" type="slidenum">
              <a:rPr lang="en-US" smtClean="0"/>
              <a:t>‹#›</a:t>
            </a:fld>
            <a:endParaRPr lang="en-US" dirty="0"/>
          </a:p>
        </p:txBody>
      </p:sp>
    </p:spTree>
    <p:extLst>
      <p:ext uri="{BB962C8B-B14F-4D97-AF65-F5344CB8AC3E}">
        <p14:creationId xmlns:p14="http://schemas.microsoft.com/office/powerpoint/2010/main" val="250394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8788B3-C236-4749-A769-BBB55C3B7776}" type="datetimeFigureOut">
              <a:rPr lang="en-US" smtClean="0"/>
              <a:t>11/3/2022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70CEA7-C958-4EAA-A96A-9E691C60CD49}" type="slidenum">
              <a:rPr lang="en-US" smtClean="0"/>
              <a:t>‹#›</a:t>
            </a:fld>
            <a:endParaRPr lang="en-US" dirty="0"/>
          </a:p>
        </p:txBody>
      </p:sp>
    </p:spTree>
    <p:extLst>
      <p:ext uri="{BB962C8B-B14F-4D97-AF65-F5344CB8AC3E}">
        <p14:creationId xmlns:p14="http://schemas.microsoft.com/office/powerpoint/2010/main" val="18625715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05A00B-4ED5-4460-9CBD-065447DDE677}"/>
              </a:ext>
            </a:extLst>
          </p:cNvPr>
          <p:cNvSpPr/>
          <p:nvPr/>
        </p:nvSpPr>
        <p:spPr>
          <a:xfrm>
            <a:off x="2028825" y="1900238"/>
            <a:ext cx="8272463" cy="2343150"/>
          </a:xfrm>
          <a:prstGeom prst="rect">
            <a:avLst/>
          </a:prstGeom>
          <a:noFill/>
          <a:ln>
            <a:noFill/>
          </a:ln>
          <a:effectLst>
            <a:outerShdw blurRad="50800" dist="38100" dir="16200000" rotWithShape="0">
              <a:prstClr val="black">
                <a:alpha val="40000"/>
              </a:prstClr>
            </a:outerShdw>
          </a:effectLst>
          <a:scene3d>
            <a:camera prst="orthographicFront">
              <a:rot lat="0" lon="0" rev="0"/>
            </a:camera>
            <a:lightRig rig="contrasting" dir="t">
              <a:rot lat="0" lon="0" rev="78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effectLst>
                  <a:outerShdw blurRad="50800" dist="38100" dir="10800000" algn="r" rotWithShape="0">
                    <a:prstClr val="black">
                      <a:alpha val="40000"/>
                    </a:prstClr>
                  </a:outerShdw>
                </a:effectLst>
                <a:latin typeface="Calibri" panose="020F0502020204030204" pitchFamily="34" charset="0"/>
                <a:cs typeface="Calibri" panose="020F0502020204030204" pitchFamily="34" charset="0"/>
              </a:rPr>
              <a:t>HTTP</a:t>
            </a:r>
            <a:r>
              <a:rPr lang="en-US" sz="7200" b="1" dirty="0">
                <a:solidFill>
                  <a:schemeClr val="tx1"/>
                </a:solidFill>
                <a:effectLst>
                  <a:outerShdw blurRad="50800" dist="38100" dir="10800000" algn="r" rotWithShape="0">
                    <a:prstClr val="black">
                      <a:alpha val="40000"/>
                    </a:prstClr>
                  </a:outerShdw>
                  <a:reflection blurRad="6350" stA="50000" endA="300" endPos="50000" dist="29997" dir="5400000" sy="-100000" algn="bl" rotWithShape="0"/>
                </a:effectLst>
                <a:latin typeface="Calibri" panose="020F0502020204030204" pitchFamily="34" charset="0"/>
                <a:cs typeface="Calibri" panose="020F0502020204030204" pitchFamily="34" charset="0"/>
              </a:rPr>
              <a:t> </a:t>
            </a:r>
            <a:r>
              <a:rPr lang="en-US" sz="7200" b="1" dirty="0">
                <a:solidFill>
                  <a:schemeClr val="tx1"/>
                </a:solidFill>
                <a:effectLst>
                  <a:outerShdw blurRad="50800" dist="38100" dir="10800000" algn="r" rotWithShape="0">
                    <a:prstClr val="black">
                      <a:alpha val="40000"/>
                    </a:prstClr>
                  </a:outerShdw>
                </a:effectLst>
                <a:latin typeface="Calibri" panose="020F0502020204030204" pitchFamily="34" charset="0"/>
                <a:cs typeface="Calibri" panose="020F0502020204030204" pitchFamily="34" charset="0"/>
              </a:rPr>
              <a:t>Method</a:t>
            </a:r>
          </a:p>
        </p:txBody>
      </p:sp>
    </p:spTree>
    <p:extLst>
      <p:ext uri="{BB962C8B-B14F-4D97-AF65-F5344CB8AC3E}">
        <p14:creationId xmlns:p14="http://schemas.microsoft.com/office/powerpoint/2010/main" val="192873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3F1-B51B-4651-AF64-48030AF308CC}"/>
              </a:ext>
            </a:extLst>
          </p:cNvPr>
          <p:cNvSpPr>
            <a:spLocks noGrp="1"/>
          </p:cNvSpPr>
          <p:nvPr>
            <p:ph type="title"/>
          </p:nvPr>
        </p:nvSpPr>
        <p:spPr>
          <a:xfrm>
            <a:off x="1143001" y="189893"/>
            <a:ext cx="9905998" cy="1478570"/>
          </a:xfrm>
        </p:spPr>
        <p:txBody>
          <a:bodyPr>
            <a:normAutofit/>
          </a:bodyPr>
          <a:lstStyle/>
          <a:p>
            <a:pPr algn="l"/>
            <a:r>
              <a:rPr lang="en-US" sz="4000" b="1" i="0" dirty="0">
                <a:solidFill>
                  <a:srgbClr val="FF0000"/>
                </a:solidFill>
                <a:effectLst/>
                <a:latin typeface="Segoe UI" panose="020B0502040204020203" pitchFamily="34" charset="0"/>
              </a:rPr>
              <a:t>POST Method</a:t>
            </a:r>
          </a:p>
        </p:txBody>
      </p:sp>
      <p:cxnSp>
        <p:nvCxnSpPr>
          <p:cNvPr id="4" name="Straight Connector 3">
            <a:extLst>
              <a:ext uri="{FF2B5EF4-FFF2-40B4-BE49-F238E27FC236}">
                <a16:creationId xmlns:a16="http://schemas.microsoft.com/office/drawing/2014/main" id="{E89D995C-F409-46DC-BF1B-B88D7B3129D9}"/>
              </a:ext>
            </a:extLst>
          </p:cNvPr>
          <p:cNvCxnSpPr/>
          <p:nvPr/>
        </p:nvCxnSpPr>
        <p:spPr>
          <a:xfrm>
            <a:off x="885825" y="1328738"/>
            <a:ext cx="11306175"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FFF5AF5C-BDB6-43C4-BDB2-BC1AC9430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730" y="1523256"/>
            <a:ext cx="9602540" cy="5334744"/>
          </a:xfrm>
          <a:prstGeom prst="rect">
            <a:avLst/>
          </a:prstGeom>
        </p:spPr>
      </p:pic>
    </p:spTree>
    <p:extLst>
      <p:ext uri="{BB962C8B-B14F-4D97-AF65-F5344CB8AC3E}">
        <p14:creationId xmlns:p14="http://schemas.microsoft.com/office/powerpoint/2010/main" val="316088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3F1-B51B-4651-AF64-48030AF308CC}"/>
              </a:ext>
            </a:extLst>
          </p:cNvPr>
          <p:cNvSpPr>
            <a:spLocks noGrp="1"/>
          </p:cNvSpPr>
          <p:nvPr>
            <p:ph type="title"/>
          </p:nvPr>
        </p:nvSpPr>
        <p:spPr>
          <a:xfrm>
            <a:off x="1143001" y="189893"/>
            <a:ext cx="9905998" cy="1478570"/>
          </a:xfrm>
        </p:spPr>
        <p:txBody>
          <a:bodyPr/>
          <a:lstStyle/>
          <a:p>
            <a:r>
              <a:rPr lang="en-US" b="1" i="0" dirty="0">
                <a:solidFill>
                  <a:schemeClr val="accent4">
                    <a:lumMod val="75000"/>
                  </a:schemeClr>
                </a:solidFill>
                <a:effectLst/>
                <a:latin typeface="Segoe UI" panose="020B0502040204020203" pitchFamily="34" charset="0"/>
              </a:rPr>
              <a:t>GET &amp; Post</a:t>
            </a:r>
            <a:endParaRPr lang="en-US" b="1" dirty="0">
              <a:solidFill>
                <a:schemeClr val="accent4">
                  <a:lumMod val="75000"/>
                </a:schemeClr>
              </a:solidFill>
            </a:endParaRPr>
          </a:p>
        </p:txBody>
      </p:sp>
      <p:cxnSp>
        <p:nvCxnSpPr>
          <p:cNvPr id="4" name="Straight Connector 3">
            <a:extLst>
              <a:ext uri="{FF2B5EF4-FFF2-40B4-BE49-F238E27FC236}">
                <a16:creationId xmlns:a16="http://schemas.microsoft.com/office/drawing/2014/main" id="{E89D995C-F409-46DC-BF1B-B88D7B3129D9}"/>
              </a:ext>
            </a:extLst>
          </p:cNvPr>
          <p:cNvCxnSpPr>
            <a:cxnSpLocks/>
          </p:cNvCxnSpPr>
          <p:nvPr/>
        </p:nvCxnSpPr>
        <p:spPr>
          <a:xfrm>
            <a:off x="0" y="1517423"/>
            <a:ext cx="1219200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EBFD27F-A2AE-4FE3-853F-76960E74D557}"/>
              </a:ext>
            </a:extLst>
          </p:cNvPr>
          <p:cNvSpPr txBox="1"/>
          <p:nvPr/>
        </p:nvSpPr>
        <p:spPr>
          <a:xfrm>
            <a:off x="442912" y="1995424"/>
            <a:ext cx="11306175" cy="369332"/>
          </a:xfrm>
          <a:prstGeom prst="rect">
            <a:avLst/>
          </a:prstGeom>
          <a:noFill/>
        </p:spPr>
        <p:txBody>
          <a:bodyPr wrap="square">
            <a:spAutoFit/>
          </a:bodyPr>
          <a:lstStyle/>
          <a:p>
            <a:r>
              <a:rPr lang="en-US" b="0" i="0" dirty="0">
                <a:effectLst/>
                <a:latin typeface="Open Sans" panose="020B0604020202020204" pitchFamily="34" charset="0"/>
              </a:rPr>
              <a:t>The two most widely used methods to transfer user input data to the server are GET and POST methods.</a:t>
            </a:r>
            <a:endParaRPr lang="en-US" dirty="0"/>
          </a:p>
        </p:txBody>
      </p:sp>
      <p:sp>
        <p:nvSpPr>
          <p:cNvPr id="9" name="TextBox 8">
            <a:extLst>
              <a:ext uri="{FF2B5EF4-FFF2-40B4-BE49-F238E27FC236}">
                <a16:creationId xmlns:a16="http://schemas.microsoft.com/office/drawing/2014/main" id="{B7AB6B8D-F155-4315-A79E-9677DDC22D1F}"/>
              </a:ext>
            </a:extLst>
          </p:cNvPr>
          <p:cNvSpPr txBox="1"/>
          <p:nvPr/>
        </p:nvSpPr>
        <p:spPr>
          <a:xfrm>
            <a:off x="442911" y="2551837"/>
            <a:ext cx="11110459" cy="923330"/>
          </a:xfrm>
          <a:prstGeom prst="rect">
            <a:avLst/>
          </a:prstGeom>
          <a:noFill/>
        </p:spPr>
        <p:txBody>
          <a:bodyPr wrap="square">
            <a:spAutoFit/>
          </a:bodyPr>
          <a:lstStyle/>
          <a:p>
            <a:r>
              <a:rPr lang="en-US" b="0" i="0" dirty="0">
                <a:effectLst/>
                <a:latin typeface="Open Sans" panose="020B0606030504020204" pitchFamily="34" charset="0"/>
              </a:rPr>
              <a:t>GET method is used when relatively non-confidential information is passed. Once this information is submitted, you can see it in your browser’s URL. Additionally, the information can be cached as well. It is because of this reason the GET is not the best method to transfer confidential information.</a:t>
            </a:r>
            <a:endParaRPr lang="en-US" dirty="0"/>
          </a:p>
        </p:txBody>
      </p:sp>
      <p:sp>
        <p:nvSpPr>
          <p:cNvPr id="11" name="TextBox 10">
            <a:extLst>
              <a:ext uri="{FF2B5EF4-FFF2-40B4-BE49-F238E27FC236}">
                <a16:creationId xmlns:a16="http://schemas.microsoft.com/office/drawing/2014/main" id="{ECB8F576-08E3-40F1-99EA-7AE1F7416F6B}"/>
              </a:ext>
            </a:extLst>
          </p:cNvPr>
          <p:cNvSpPr txBox="1"/>
          <p:nvPr/>
        </p:nvSpPr>
        <p:spPr>
          <a:xfrm>
            <a:off x="442910" y="3662248"/>
            <a:ext cx="11306175" cy="923330"/>
          </a:xfrm>
          <a:prstGeom prst="rect">
            <a:avLst/>
          </a:prstGeom>
          <a:noFill/>
        </p:spPr>
        <p:txBody>
          <a:bodyPr wrap="square">
            <a:spAutoFit/>
          </a:bodyPr>
          <a:lstStyle/>
          <a:p>
            <a:r>
              <a:rPr lang="en-US" b="0" i="0" dirty="0">
                <a:effectLst/>
                <a:latin typeface="Open Sans" panose="020B0606030504020204" pitchFamily="34" charset="0"/>
              </a:rPr>
              <a:t>On the other hand, POST method is used to transfer information which is relatively confidential and you do not want the browser to cache. One way to differentiate GET and POST methods is that you look in the URL.</a:t>
            </a:r>
            <a:endParaRPr lang="en-US" dirty="0"/>
          </a:p>
        </p:txBody>
      </p:sp>
      <p:sp>
        <p:nvSpPr>
          <p:cNvPr id="13" name="TextBox 12">
            <a:extLst>
              <a:ext uri="{FF2B5EF4-FFF2-40B4-BE49-F238E27FC236}">
                <a16:creationId xmlns:a16="http://schemas.microsoft.com/office/drawing/2014/main" id="{7051AE43-A1C0-43C7-BF10-0BA6F4FA6AB4}"/>
              </a:ext>
            </a:extLst>
          </p:cNvPr>
          <p:cNvSpPr txBox="1"/>
          <p:nvPr/>
        </p:nvSpPr>
        <p:spPr>
          <a:xfrm>
            <a:off x="442910" y="4772659"/>
            <a:ext cx="11110460" cy="646331"/>
          </a:xfrm>
          <a:prstGeom prst="rect">
            <a:avLst/>
          </a:prstGeom>
          <a:noFill/>
        </p:spPr>
        <p:txBody>
          <a:bodyPr wrap="square">
            <a:spAutoFit/>
          </a:bodyPr>
          <a:lstStyle/>
          <a:p>
            <a:r>
              <a:rPr lang="en-US" b="0" i="0" dirty="0">
                <a:effectLst/>
                <a:latin typeface="Open Sans" panose="020B0606030504020204" pitchFamily="34" charset="0"/>
              </a:rPr>
              <a:t>If the information that you submitted is part of the URL, then it’s a GET method. If not, then it’s POST method.</a:t>
            </a:r>
            <a:endParaRPr lang="en-US" dirty="0"/>
          </a:p>
        </p:txBody>
      </p:sp>
    </p:spTree>
    <p:extLst>
      <p:ext uri="{BB962C8B-B14F-4D97-AF65-F5344CB8AC3E}">
        <p14:creationId xmlns:p14="http://schemas.microsoft.com/office/powerpoint/2010/main" val="41582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9941-781B-49A9-B865-4A522D168C3E}"/>
              </a:ext>
            </a:extLst>
          </p:cNvPr>
          <p:cNvSpPr>
            <a:spLocks noGrp="1"/>
          </p:cNvSpPr>
          <p:nvPr>
            <p:ph type="title"/>
          </p:nvPr>
        </p:nvSpPr>
        <p:spPr/>
        <p:txBody>
          <a:bodyPr>
            <a:normAutofit/>
          </a:bodyPr>
          <a:lstStyle/>
          <a:p>
            <a:r>
              <a:rPr lang="en-US" sz="4800" b="0" i="0" dirty="0">
                <a:effectLst/>
                <a:latin typeface="Segoe UI" panose="020B0502040204020203" pitchFamily="34" charset="0"/>
              </a:rPr>
              <a:t>What is HTTP?</a:t>
            </a:r>
            <a:endParaRPr lang="en-US" sz="4800" dirty="0"/>
          </a:p>
        </p:txBody>
      </p:sp>
      <p:sp>
        <p:nvSpPr>
          <p:cNvPr id="4" name="TextBox 3">
            <a:extLst>
              <a:ext uri="{FF2B5EF4-FFF2-40B4-BE49-F238E27FC236}">
                <a16:creationId xmlns:a16="http://schemas.microsoft.com/office/drawing/2014/main" id="{F16FB9D6-A117-4BB1-976D-D372844DFB87}"/>
              </a:ext>
            </a:extLst>
          </p:cNvPr>
          <p:cNvSpPr txBox="1"/>
          <p:nvPr/>
        </p:nvSpPr>
        <p:spPr>
          <a:xfrm>
            <a:off x="1464468" y="2097088"/>
            <a:ext cx="9905997"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 Hypertext Transfer Protocol (HTTP) is designed to enable communications between clients and servers.</a:t>
            </a:r>
            <a:endParaRPr lang="en-US" dirty="0"/>
          </a:p>
        </p:txBody>
      </p:sp>
      <p:sp>
        <p:nvSpPr>
          <p:cNvPr id="6" name="TextBox 5">
            <a:extLst>
              <a:ext uri="{FF2B5EF4-FFF2-40B4-BE49-F238E27FC236}">
                <a16:creationId xmlns:a16="http://schemas.microsoft.com/office/drawing/2014/main" id="{0FE474B4-0029-4783-80A9-D3F018A4AD85}"/>
              </a:ext>
            </a:extLst>
          </p:cNvPr>
          <p:cNvSpPr txBox="1"/>
          <p:nvPr/>
        </p:nvSpPr>
        <p:spPr>
          <a:xfrm>
            <a:off x="1464468" y="3105835"/>
            <a:ext cx="9165432"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HTTP works as a request-response protocol between a client and server.</a:t>
            </a:r>
            <a:endParaRPr lang="en-US" dirty="0"/>
          </a:p>
        </p:txBody>
      </p:sp>
      <p:sp>
        <p:nvSpPr>
          <p:cNvPr id="8" name="TextBox 7">
            <a:extLst>
              <a:ext uri="{FF2B5EF4-FFF2-40B4-BE49-F238E27FC236}">
                <a16:creationId xmlns:a16="http://schemas.microsoft.com/office/drawing/2014/main" id="{D9677F95-46BB-4E09-B3BC-B1E9E53519DF}"/>
              </a:ext>
            </a:extLst>
          </p:cNvPr>
          <p:cNvSpPr txBox="1"/>
          <p:nvPr/>
        </p:nvSpPr>
        <p:spPr>
          <a:xfrm>
            <a:off x="1464467" y="3837583"/>
            <a:ext cx="9165431" cy="923330"/>
          </a:xfrm>
          <a:prstGeom prst="rect">
            <a:avLst/>
          </a:prstGeom>
          <a:noFill/>
        </p:spPr>
        <p:txBody>
          <a:bodyPr wrap="square">
            <a:spAutoFit/>
          </a:bodyPr>
          <a:lstStyle/>
          <a:p>
            <a:r>
              <a:rPr lang="en-US" b="0" i="0" dirty="0">
                <a:solidFill>
                  <a:srgbClr val="000000"/>
                </a:solidFill>
                <a:effectLst/>
                <a:latin typeface="Verdana" panose="020B0604030504040204" pitchFamily="34" charset="0"/>
              </a:rPr>
              <a:t>Example: A client (browser) sends an HTTP request to the server; then the server returns a response to the client. The response contains status information about the request and may also contain the requested content.</a:t>
            </a:r>
            <a:endParaRPr lang="en-US" dirty="0"/>
          </a:p>
        </p:txBody>
      </p:sp>
    </p:spTree>
    <p:extLst>
      <p:ext uri="{BB962C8B-B14F-4D97-AF65-F5344CB8AC3E}">
        <p14:creationId xmlns:p14="http://schemas.microsoft.com/office/powerpoint/2010/main" val="226896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372F-BB64-4BFA-94AC-C1765959ECCF}"/>
              </a:ext>
            </a:extLst>
          </p:cNvPr>
          <p:cNvSpPr>
            <a:spLocks noGrp="1"/>
          </p:cNvSpPr>
          <p:nvPr>
            <p:ph type="title"/>
          </p:nvPr>
        </p:nvSpPr>
        <p:spPr/>
        <p:txBody>
          <a:bodyPr/>
          <a:lstStyle/>
          <a:p>
            <a:r>
              <a:rPr lang="en-US" b="1" i="0" dirty="0">
                <a:solidFill>
                  <a:srgbClr val="002060"/>
                </a:solidFill>
                <a:effectLst/>
                <a:latin typeface="Segoe UI" panose="020B0502040204020203" pitchFamily="34" charset="0"/>
              </a:rPr>
              <a:t>HTTP Methods</a:t>
            </a:r>
            <a:endParaRPr lang="en-US" b="1" dirty="0">
              <a:solidFill>
                <a:srgbClr val="002060"/>
              </a:solidFill>
            </a:endParaRPr>
          </a:p>
        </p:txBody>
      </p:sp>
      <p:sp>
        <p:nvSpPr>
          <p:cNvPr id="4" name="TextBox 3">
            <a:extLst>
              <a:ext uri="{FF2B5EF4-FFF2-40B4-BE49-F238E27FC236}">
                <a16:creationId xmlns:a16="http://schemas.microsoft.com/office/drawing/2014/main" id="{1D17B718-92CC-4E41-A169-F4BA54B274D3}"/>
              </a:ext>
            </a:extLst>
          </p:cNvPr>
          <p:cNvSpPr txBox="1"/>
          <p:nvPr/>
        </p:nvSpPr>
        <p:spPr>
          <a:xfrm>
            <a:off x="1978819" y="2175590"/>
            <a:ext cx="3014095" cy="3370923"/>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Get</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Post</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Put</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Patch</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Delete</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Copy</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Head</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Options</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Link</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Unlink</a:t>
            </a:r>
          </a:p>
        </p:txBody>
      </p:sp>
      <p:cxnSp>
        <p:nvCxnSpPr>
          <p:cNvPr id="6" name="Straight Connector 5">
            <a:extLst>
              <a:ext uri="{FF2B5EF4-FFF2-40B4-BE49-F238E27FC236}">
                <a16:creationId xmlns:a16="http://schemas.microsoft.com/office/drawing/2014/main" id="{F3541C05-AAD2-4AA2-BF00-E491B8EB2252}"/>
              </a:ext>
            </a:extLst>
          </p:cNvPr>
          <p:cNvCxnSpPr/>
          <p:nvPr/>
        </p:nvCxnSpPr>
        <p:spPr>
          <a:xfrm>
            <a:off x="928688" y="1843088"/>
            <a:ext cx="9415462"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6077C5E7-949E-45F4-85A0-5FEB1846C36F}"/>
              </a:ext>
            </a:extLst>
          </p:cNvPr>
          <p:cNvSpPr txBox="1"/>
          <p:nvPr/>
        </p:nvSpPr>
        <p:spPr>
          <a:xfrm>
            <a:off x="5969000" y="2175590"/>
            <a:ext cx="6103256" cy="1724318"/>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Purge</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Lock</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Unlock</a:t>
            </a:r>
          </a:p>
          <a:p>
            <a:pPr marL="342900" marR="0" lvl="0" indent="-342900">
              <a:lnSpc>
                <a:spcPct val="107000"/>
              </a:lnSpc>
              <a:spcBef>
                <a:spcPts val="0"/>
              </a:spcBef>
              <a:spcAft>
                <a:spcPts val="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Propfind</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View</a:t>
            </a:r>
          </a:p>
        </p:txBody>
      </p:sp>
    </p:spTree>
    <p:extLst>
      <p:ext uri="{BB962C8B-B14F-4D97-AF65-F5344CB8AC3E}">
        <p14:creationId xmlns:p14="http://schemas.microsoft.com/office/powerpoint/2010/main" val="282071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A16DC-63A2-4686-BC80-692783BB1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925" y="728977"/>
            <a:ext cx="9409524" cy="5028571"/>
          </a:xfrm>
          <a:prstGeom prst="rect">
            <a:avLst/>
          </a:prstGeom>
        </p:spPr>
      </p:pic>
    </p:spTree>
    <p:extLst>
      <p:ext uri="{BB962C8B-B14F-4D97-AF65-F5344CB8AC3E}">
        <p14:creationId xmlns:p14="http://schemas.microsoft.com/office/powerpoint/2010/main" val="42052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70F3D-9ACB-49AB-8E8D-594F89A4A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325" y="157162"/>
            <a:ext cx="8439150" cy="6172200"/>
          </a:xfrm>
          <a:prstGeom prst="rect">
            <a:avLst/>
          </a:prstGeom>
        </p:spPr>
      </p:pic>
    </p:spTree>
    <p:extLst>
      <p:ext uri="{BB962C8B-B14F-4D97-AF65-F5344CB8AC3E}">
        <p14:creationId xmlns:p14="http://schemas.microsoft.com/office/powerpoint/2010/main" val="132900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CA96F-80E4-4A10-ACE5-A8B0CA5B7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926" y="1488247"/>
            <a:ext cx="8924147" cy="3881506"/>
          </a:xfrm>
          <a:prstGeom prst="rect">
            <a:avLst/>
          </a:prstGeom>
        </p:spPr>
      </p:pic>
    </p:spTree>
    <p:extLst>
      <p:ext uri="{BB962C8B-B14F-4D97-AF65-F5344CB8AC3E}">
        <p14:creationId xmlns:p14="http://schemas.microsoft.com/office/powerpoint/2010/main" val="128885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3F1-B51B-4651-AF64-48030AF308CC}"/>
              </a:ext>
            </a:extLst>
          </p:cNvPr>
          <p:cNvSpPr>
            <a:spLocks noGrp="1"/>
          </p:cNvSpPr>
          <p:nvPr>
            <p:ph type="title"/>
          </p:nvPr>
        </p:nvSpPr>
        <p:spPr>
          <a:xfrm>
            <a:off x="1143001" y="189893"/>
            <a:ext cx="9905998" cy="1478570"/>
          </a:xfrm>
        </p:spPr>
        <p:txBody>
          <a:bodyPr/>
          <a:lstStyle/>
          <a:p>
            <a:r>
              <a:rPr lang="en-US" b="1" i="0" dirty="0">
                <a:solidFill>
                  <a:srgbClr val="FFC000"/>
                </a:solidFill>
                <a:effectLst/>
                <a:latin typeface="Segoe UI" panose="020B0502040204020203" pitchFamily="34" charset="0"/>
              </a:rPr>
              <a:t>GET Method</a:t>
            </a:r>
            <a:endParaRPr lang="en-US" b="1" dirty="0">
              <a:solidFill>
                <a:srgbClr val="FFC000"/>
              </a:solidFill>
            </a:endParaRPr>
          </a:p>
        </p:txBody>
      </p:sp>
      <p:cxnSp>
        <p:nvCxnSpPr>
          <p:cNvPr id="4" name="Straight Connector 3">
            <a:extLst>
              <a:ext uri="{FF2B5EF4-FFF2-40B4-BE49-F238E27FC236}">
                <a16:creationId xmlns:a16="http://schemas.microsoft.com/office/drawing/2014/main" id="{E89D995C-F409-46DC-BF1B-B88D7B3129D9}"/>
              </a:ext>
            </a:extLst>
          </p:cNvPr>
          <p:cNvCxnSpPr/>
          <p:nvPr/>
        </p:nvCxnSpPr>
        <p:spPr>
          <a:xfrm>
            <a:off x="885825" y="1328738"/>
            <a:ext cx="11306175"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AF4BE6E9-1340-4DFA-A81E-74B2B2947618}"/>
              </a:ext>
            </a:extLst>
          </p:cNvPr>
          <p:cNvSpPr txBox="1"/>
          <p:nvPr/>
        </p:nvSpPr>
        <p:spPr>
          <a:xfrm>
            <a:off x="1143001" y="1328738"/>
            <a:ext cx="7358063" cy="369332"/>
          </a:xfrm>
          <a:prstGeom prst="rect">
            <a:avLst/>
          </a:prstGeom>
          <a:noFill/>
        </p:spPr>
        <p:txBody>
          <a:bodyPr wrap="square">
            <a:spAutoFit/>
          </a:bodyPr>
          <a:lstStyle/>
          <a:p>
            <a:r>
              <a:rPr lang="en-US" b="0" i="0" dirty="0">
                <a:solidFill>
                  <a:srgbClr val="002060"/>
                </a:solidFill>
                <a:effectLst/>
                <a:latin typeface="Verdana" panose="020B0604030504040204" pitchFamily="34" charset="0"/>
              </a:rPr>
              <a:t>GET is used to request data from a specified resource.</a:t>
            </a:r>
            <a:endParaRPr lang="en-US" dirty="0">
              <a:solidFill>
                <a:srgbClr val="002060"/>
              </a:solidFill>
            </a:endParaRPr>
          </a:p>
        </p:txBody>
      </p:sp>
      <p:sp>
        <p:nvSpPr>
          <p:cNvPr id="8" name="TextBox 7">
            <a:extLst>
              <a:ext uri="{FF2B5EF4-FFF2-40B4-BE49-F238E27FC236}">
                <a16:creationId xmlns:a16="http://schemas.microsoft.com/office/drawing/2014/main" id="{818D956E-8899-4106-8FFB-05AD8BE232D3}"/>
              </a:ext>
            </a:extLst>
          </p:cNvPr>
          <p:cNvSpPr txBox="1"/>
          <p:nvPr/>
        </p:nvSpPr>
        <p:spPr>
          <a:xfrm>
            <a:off x="1585912" y="2022039"/>
            <a:ext cx="8715376" cy="3693319"/>
          </a:xfrm>
          <a:prstGeom prst="rect">
            <a:avLst/>
          </a:prstGeom>
          <a:noFill/>
        </p:spPr>
        <p:txBody>
          <a:bodyPr wrap="square">
            <a:spAutoFit/>
          </a:bodyPr>
          <a:lstStyle/>
          <a:p>
            <a:pPr algn="l"/>
            <a:r>
              <a:rPr lang="en-US" b="1" i="0" dirty="0">
                <a:solidFill>
                  <a:schemeClr val="bg1">
                    <a:lumMod val="85000"/>
                    <a:lumOff val="15000"/>
                  </a:schemeClr>
                </a:solidFill>
                <a:effectLst/>
                <a:latin typeface="Verdana" panose="020B0604030504040204" pitchFamily="34" charset="0"/>
              </a:rPr>
              <a:t>Some GET requests:</a:t>
            </a:r>
          </a:p>
          <a:p>
            <a:pPr algn="l"/>
            <a:endParaRPr lang="en-US" b="0" i="0" dirty="0">
              <a:solidFill>
                <a:schemeClr val="bg1">
                  <a:lumMod val="85000"/>
                  <a:lumOff val="15000"/>
                </a:schemeClr>
              </a:solidFill>
              <a:effectLst/>
              <a:latin typeface="Verdana" panose="020B0604030504040204" pitchFamily="34" charset="0"/>
            </a:endParaRPr>
          </a:p>
          <a:p>
            <a:pPr algn="l">
              <a:buFont typeface="Arial" panose="020B0604020202020204" pitchFamily="34" charset="0"/>
              <a:buChar char="•"/>
            </a:pPr>
            <a:r>
              <a:rPr lang="en-US" b="0" i="0" dirty="0">
                <a:solidFill>
                  <a:schemeClr val="bg1">
                    <a:lumMod val="85000"/>
                    <a:lumOff val="15000"/>
                  </a:schemeClr>
                </a:solidFill>
                <a:effectLst/>
                <a:latin typeface="Verdana" panose="020B0604030504040204" pitchFamily="34" charset="0"/>
              </a:rPr>
              <a:t>  GET requests can be cached</a:t>
            </a:r>
          </a:p>
          <a:p>
            <a:pPr algn="l">
              <a:buFont typeface="Arial" panose="020B0604020202020204" pitchFamily="34" charset="0"/>
              <a:buChar char="•"/>
            </a:pPr>
            <a:endParaRPr lang="en-US" b="0" i="0" dirty="0">
              <a:solidFill>
                <a:schemeClr val="bg1">
                  <a:lumMod val="85000"/>
                  <a:lumOff val="15000"/>
                </a:schemeClr>
              </a:solidFill>
              <a:effectLst/>
              <a:latin typeface="Verdana" panose="020B0604030504040204" pitchFamily="34" charset="0"/>
            </a:endParaRPr>
          </a:p>
          <a:p>
            <a:pPr algn="l">
              <a:buFont typeface="Arial" panose="020B0604020202020204" pitchFamily="34" charset="0"/>
              <a:buChar char="•"/>
            </a:pPr>
            <a:r>
              <a:rPr lang="en-US" b="0" i="0" dirty="0">
                <a:solidFill>
                  <a:schemeClr val="bg1">
                    <a:lumMod val="85000"/>
                    <a:lumOff val="15000"/>
                  </a:schemeClr>
                </a:solidFill>
                <a:effectLst/>
                <a:latin typeface="Verdana" panose="020B0604030504040204" pitchFamily="34" charset="0"/>
              </a:rPr>
              <a:t>  GET requests remain in the browser history</a:t>
            </a:r>
          </a:p>
          <a:p>
            <a:pPr algn="l">
              <a:buFont typeface="Arial" panose="020B0604020202020204" pitchFamily="34" charset="0"/>
              <a:buChar char="•"/>
            </a:pPr>
            <a:endParaRPr lang="en-US" b="0" i="0" dirty="0">
              <a:solidFill>
                <a:schemeClr val="bg1">
                  <a:lumMod val="85000"/>
                  <a:lumOff val="15000"/>
                </a:schemeClr>
              </a:solidFill>
              <a:effectLst/>
              <a:latin typeface="Verdana" panose="020B0604030504040204" pitchFamily="34" charset="0"/>
            </a:endParaRPr>
          </a:p>
          <a:p>
            <a:pPr algn="l">
              <a:buFont typeface="Arial" panose="020B0604020202020204" pitchFamily="34" charset="0"/>
              <a:buChar char="•"/>
            </a:pPr>
            <a:r>
              <a:rPr lang="en-US" b="0" i="0" dirty="0">
                <a:solidFill>
                  <a:schemeClr val="bg1">
                    <a:lumMod val="85000"/>
                    <a:lumOff val="15000"/>
                  </a:schemeClr>
                </a:solidFill>
                <a:effectLst/>
                <a:latin typeface="Verdana" panose="020B0604030504040204" pitchFamily="34" charset="0"/>
              </a:rPr>
              <a:t>  GET requests can be bookmarked</a:t>
            </a:r>
          </a:p>
          <a:p>
            <a:pPr algn="l">
              <a:buFont typeface="Arial" panose="020B0604020202020204" pitchFamily="34" charset="0"/>
              <a:buChar char="•"/>
            </a:pPr>
            <a:endParaRPr lang="en-US" b="0" i="0" dirty="0">
              <a:solidFill>
                <a:schemeClr val="bg1">
                  <a:lumMod val="85000"/>
                  <a:lumOff val="15000"/>
                </a:schemeClr>
              </a:solidFill>
              <a:effectLst/>
              <a:latin typeface="Verdana" panose="020B0604030504040204" pitchFamily="34" charset="0"/>
            </a:endParaRPr>
          </a:p>
          <a:p>
            <a:pPr algn="l">
              <a:buFont typeface="Arial" panose="020B0604020202020204" pitchFamily="34" charset="0"/>
              <a:buChar char="•"/>
            </a:pPr>
            <a:r>
              <a:rPr lang="en-US" b="0" i="0" dirty="0">
                <a:solidFill>
                  <a:schemeClr val="bg1">
                    <a:lumMod val="85000"/>
                    <a:lumOff val="15000"/>
                  </a:schemeClr>
                </a:solidFill>
                <a:effectLst/>
                <a:latin typeface="Verdana" panose="020B0604030504040204" pitchFamily="34" charset="0"/>
              </a:rPr>
              <a:t>  GET requests should never be used when dealing with sensitive data</a:t>
            </a:r>
          </a:p>
          <a:p>
            <a:pPr algn="l">
              <a:buFont typeface="Arial" panose="020B0604020202020204" pitchFamily="34" charset="0"/>
              <a:buChar char="•"/>
            </a:pPr>
            <a:endParaRPr lang="en-US" b="0" i="0" dirty="0">
              <a:solidFill>
                <a:schemeClr val="bg1">
                  <a:lumMod val="85000"/>
                  <a:lumOff val="15000"/>
                </a:schemeClr>
              </a:solidFill>
              <a:effectLst/>
              <a:latin typeface="Verdana" panose="020B0604030504040204" pitchFamily="34" charset="0"/>
            </a:endParaRPr>
          </a:p>
          <a:p>
            <a:pPr algn="l">
              <a:buFont typeface="Arial" panose="020B0604020202020204" pitchFamily="34" charset="0"/>
              <a:buChar char="•"/>
            </a:pPr>
            <a:r>
              <a:rPr lang="en-US" b="0" i="0" dirty="0">
                <a:solidFill>
                  <a:schemeClr val="bg1">
                    <a:lumMod val="85000"/>
                    <a:lumOff val="15000"/>
                  </a:schemeClr>
                </a:solidFill>
                <a:effectLst/>
                <a:latin typeface="Verdana" panose="020B0604030504040204" pitchFamily="34" charset="0"/>
              </a:rPr>
              <a:t>  GET requests have length restrictions</a:t>
            </a:r>
          </a:p>
          <a:p>
            <a:pPr algn="l">
              <a:buFont typeface="Arial" panose="020B0604020202020204" pitchFamily="34" charset="0"/>
              <a:buChar char="•"/>
            </a:pPr>
            <a:endParaRPr lang="en-US" b="0" i="0" dirty="0">
              <a:solidFill>
                <a:schemeClr val="bg1">
                  <a:lumMod val="85000"/>
                  <a:lumOff val="15000"/>
                </a:schemeClr>
              </a:solidFill>
              <a:effectLst/>
              <a:latin typeface="Verdana" panose="020B0604030504040204" pitchFamily="34" charset="0"/>
            </a:endParaRPr>
          </a:p>
          <a:p>
            <a:pPr algn="l">
              <a:buFont typeface="Arial" panose="020B0604020202020204" pitchFamily="34" charset="0"/>
              <a:buChar char="•"/>
            </a:pPr>
            <a:r>
              <a:rPr lang="en-US" b="0" i="0" dirty="0">
                <a:solidFill>
                  <a:schemeClr val="bg1">
                    <a:lumMod val="85000"/>
                    <a:lumOff val="15000"/>
                  </a:schemeClr>
                </a:solidFill>
                <a:effectLst/>
                <a:latin typeface="Verdana" panose="020B0604030504040204" pitchFamily="34" charset="0"/>
              </a:rPr>
              <a:t>  GET requests are only used to request data (not modify)</a:t>
            </a:r>
          </a:p>
        </p:txBody>
      </p:sp>
    </p:spTree>
    <p:extLst>
      <p:ext uri="{BB962C8B-B14F-4D97-AF65-F5344CB8AC3E}">
        <p14:creationId xmlns:p14="http://schemas.microsoft.com/office/powerpoint/2010/main" val="367264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3F1-B51B-4651-AF64-48030AF308CC}"/>
              </a:ext>
            </a:extLst>
          </p:cNvPr>
          <p:cNvSpPr>
            <a:spLocks noGrp="1"/>
          </p:cNvSpPr>
          <p:nvPr>
            <p:ph type="title"/>
          </p:nvPr>
        </p:nvSpPr>
        <p:spPr>
          <a:xfrm>
            <a:off x="1143001" y="189893"/>
            <a:ext cx="9905998" cy="1478570"/>
          </a:xfrm>
        </p:spPr>
        <p:txBody>
          <a:bodyPr/>
          <a:lstStyle/>
          <a:p>
            <a:r>
              <a:rPr lang="en-US" b="1" i="0" dirty="0">
                <a:solidFill>
                  <a:schemeClr val="accent4">
                    <a:lumMod val="75000"/>
                  </a:schemeClr>
                </a:solidFill>
                <a:effectLst/>
                <a:latin typeface="Segoe UI" panose="020B0502040204020203" pitchFamily="34" charset="0"/>
              </a:rPr>
              <a:t>GET Method</a:t>
            </a:r>
            <a:endParaRPr lang="en-US" b="1" dirty="0">
              <a:solidFill>
                <a:schemeClr val="accent4">
                  <a:lumMod val="75000"/>
                </a:schemeClr>
              </a:solidFill>
            </a:endParaRPr>
          </a:p>
        </p:txBody>
      </p:sp>
      <p:cxnSp>
        <p:nvCxnSpPr>
          <p:cNvPr id="4" name="Straight Connector 3">
            <a:extLst>
              <a:ext uri="{FF2B5EF4-FFF2-40B4-BE49-F238E27FC236}">
                <a16:creationId xmlns:a16="http://schemas.microsoft.com/office/drawing/2014/main" id="{E89D995C-F409-46DC-BF1B-B88D7B3129D9}"/>
              </a:ext>
            </a:extLst>
          </p:cNvPr>
          <p:cNvCxnSpPr/>
          <p:nvPr/>
        </p:nvCxnSpPr>
        <p:spPr>
          <a:xfrm>
            <a:off x="885825" y="1328738"/>
            <a:ext cx="11306175" cy="0"/>
          </a:xfrm>
          <a:prstGeom prst="line">
            <a:avLst/>
          </a:prstGeom>
        </p:spPr>
        <p:style>
          <a:lnRef idx="2">
            <a:schemeClr val="dk1"/>
          </a:lnRef>
          <a:fillRef idx="0">
            <a:schemeClr val="dk1"/>
          </a:fillRef>
          <a:effectRef idx="1">
            <a:schemeClr val="dk1"/>
          </a:effectRef>
          <a:fontRef idx="minor">
            <a:schemeClr val="tx1"/>
          </a:fontRef>
        </p:style>
      </p:cxnSp>
      <p:pic>
        <p:nvPicPr>
          <p:cNvPr id="5" name="Picture 4">
            <a:extLst>
              <a:ext uri="{FF2B5EF4-FFF2-40B4-BE49-F238E27FC236}">
                <a16:creationId xmlns:a16="http://schemas.microsoft.com/office/drawing/2014/main" id="{43257F93-31D5-4B1E-9622-2BAC17CCF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1668463"/>
            <a:ext cx="9550399" cy="5189538"/>
          </a:xfrm>
          <a:prstGeom prst="rect">
            <a:avLst/>
          </a:prstGeom>
        </p:spPr>
      </p:pic>
    </p:spTree>
    <p:extLst>
      <p:ext uri="{BB962C8B-B14F-4D97-AF65-F5344CB8AC3E}">
        <p14:creationId xmlns:p14="http://schemas.microsoft.com/office/powerpoint/2010/main" val="383624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3F1-B51B-4651-AF64-48030AF308CC}"/>
              </a:ext>
            </a:extLst>
          </p:cNvPr>
          <p:cNvSpPr>
            <a:spLocks noGrp="1"/>
          </p:cNvSpPr>
          <p:nvPr>
            <p:ph type="title"/>
          </p:nvPr>
        </p:nvSpPr>
        <p:spPr>
          <a:xfrm>
            <a:off x="1143001" y="189893"/>
            <a:ext cx="9905998" cy="1478570"/>
          </a:xfrm>
        </p:spPr>
        <p:txBody>
          <a:bodyPr>
            <a:normAutofit/>
          </a:bodyPr>
          <a:lstStyle/>
          <a:p>
            <a:pPr algn="l"/>
            <a:r>
              <a:rPr lang="en-US" sz="4000" b="1" i="0" dirty="0">
                <a:solidFill>
                  <a:srgbClr val="FF0000"/>
                </a:solidFill>
                <a:effectLst/>
                <a:latin typeface="Segoe UI" panose="020B0502040204020203" pitchFamily="34" charset="0"/>
              </a:rPr>
              <a:t>POST Method</a:t>
            </a:r>
          </a:p>
        </p:txBody>
      </p:sp>
      <p:cxnSp>
        <p:nvCxnSpPr>
          <p:cNvPr id="4" name="Straight Connector 3">
            <a:extLst>
              <a:ext uri="{FF2B5EF4-FFF2-40B4-BE49-F238E27FC236}">
                <a16:creationId xmlns:a16="http://schemas.microsoft.com/office/drawing/2014/main" id="{E89D995C-F409-46DC-BF1B-B88D7B3129D9}"/>
              </a:ext>
            </a:extLst>
          </p:cNvPr>
          <p:cNvCxnSpPr/>
          <p:nvPr/>
        </p:nvCxnSpPr>
        <p:spPr>
          <a:xfrm>
            <a:off x="885825" y="1328738"/>
            <a:ext cx="11306175"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AF4BE6E9-1340-4DFA-A81E-74B2B2947618}"/>
              </a:ext>
            </a:extLst>
          </p:cNvPr>
          <p:cNvSpPr txBox="1"/>
          <p:nvPr/>
        </p:nvSpPr>
        <p:spPr>
          <a:xfrm>
            <a:off x="1143001" y="1328738"/>
            <a:ext cx="8715376"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POST is used to send data to a server to create/update a resource.</a:t>
            </a:r>
            <a:endParaRPr lang="en-US" dirty="0"/>
          </a:p>
        </p:txBody>
      </p:sp>
      <p:sp>
        <p:nvSpPr>
          <p:cNvPr id="8" name="TextBox 7">
            <a:extLst>
              <a:ext uri="{FF2B5EF4-FFF2-40B4-BE49-F238E27FC236}">
                <a16:creationId xmlns:a16="http://schemas.microsoft.com/office/drawing/2014/main" id="{818D956E-8899-4106-8FFB-05AD8BE232D3}"/>
              </a:ext>
            </a:extLst>
          </p:cNvPr>
          <p:cNvSpPr txBox="1"/>
          <p:nvPr/>
        </p:nvSpPr>
        <p:spPr>
          <a:xfrm>
            <a:off x="1585912" y="2022039"/>
            <a:ext cx="8715376" cy="2585323"/>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Some notes on POST requests:</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  POST requests are never cached</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  POST requests do not remain in the browser history</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  POST requests cannot be bookmarked</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  POST requests have no restrictions on data length</a:t>
            </a:r>
          </a:p>
        </p:txBody>
      </p:sp>
    </p:spTree>
    <p:extLst>
      <p:ext uri="{BB962C8B-B14F-4D97-AF65-F5344CB8AC3E}">
        <p14:creationId xmlns:p14="http://schemas.microsoft.com/office/powerpoint/2010/main" val="2752111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112</TotalTime>
  <Words>368</Words>
  <Application>Microsoft Office PowerPoint</Application>
  <PresentationFormat>Widescreen</PresentationFormat>
  <Paragraphs>57</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Open Sans</vt:lpstr>
      <vt:lpstr>Segoe UI</vt:lpstr>
      <vt:lpstr>Tw Cen MT</vt:lpstr>
      <vt:lpstr>Verdana</vt:lpstr>
      <vt:lpstr>Wingdings</vt:lpstr>
      <vt:lpstr>Circuit</vt:lpstr>
      <vt:lpstr>PowerPoint Presentation</vt:lpstr>
      <vt:lpstr>What is HTTP?</vt:lpstr>
      <vt:lpstr>HTTP Methods</vt:lpstr>
      <vt:lpstr>PowerPoint Presentation</vt:lpstr>
      <vt:lpstr>PowerPoint Presentation</vt:lpstr>
      <vt:lpstr>PowerPoint Presentation</vt:lpstr>
      <vt:lpstr>GET Method</vt:lpstr>
      <vt:lpstr>GET Method</vt:lpstr>
      <vt:lpstr>POST Method</vt:lpstr>
      <vt:lpstr>POST Method</vt:lpstr>
      <vt:lpstr>GET &amp; Post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SHAKIL HOSSEN</dc:creator>
  <cp:lastModifiedBy>SHAKIL HOSSEN</cp:lastModifiedBy>
  <cp:revision>14</cp:revision>
  <dcterms:created xsi:type="dcterms:W3CDTF">2022-10-31T02:21:34Z</dcterms:created>
  <dcterms:modified xsi:type="dcterms:W3CDTF">2022-11-03T14:22:05Z</dcterms:modified>
</cp:coreProperties>
</file>